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68" r:id="rId2"/>
    <p:sldId id="256" r:id="rId3"/>
    <p:sldId id="257" r:id="rId4"/>
    <p:sldId id="258" r:id="rId5"/>
    <p:sldId id="259" r:id="rId6"/>
    <p:sldId id="267" r:id="rId7"/>
    <p:sldId id="260" r:id="rId8"/>
    <p:sldId id="262" r:id="rId9"/>
    <p:sldId id="261" r:id="rId10"/>
    <p:sldId id="263" r:id="rId11"/>
    <p:sldId id="264" r:id="rId12"/>
    <p:sldId id="265" r:id="rId13"/>
    <p:sldId id="266" r:id="rId14"/>
    <p:sldId id="269" r:id="rId15"/>
  </p:sldIdLst>
  <p:sldSz cx="9144000" cy="6858000" type="screen4x3"/>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03136" cy="35064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30849" y="1"/>
            <a:ext cx="4003136" cy="350641"/>
          </a:xfrm>
          <a:prstGeom prst="rect">
            <a:avLst/>
          </a:prstGeom>
        </p:spPr>
        <p:txBody>
          <a:bodyPr vert="horz" lIns="91440" tIns="45720" rIns="91440" bIns="45720" rtlCol="0"/>
          <a:lstStyle>
            <a:lvl1pPr algn="r">
              <a:defRPr sz="1200"/>
            </a:lvl1pPr>
          </a:lstStyle>
          <a:p>
            <a:fld id="{8FE3BC84-F664-4208-A1B5-0A4908D1503C}" type="datetimeFigureOut">
              <a:rPr lang="en-US" smtClean="0"/>
              <a:t>5/1/2014</a:t>
            </a:fld>
            <a:endParaRPr lang="en-US"/>
          </a:p>
        </p:txBody>
      </p:sp>
      <p:sp>
        <p:nvSpPr>
          <p:cNvPr id="4" name="Footer Placeholder 3"/>
          <p:cNvSpPr>
            <a:spLocks noGrp="1"/>
          </p:cNvSpPr>
          <p:nvPr>
            <p:ph type="ftr" sz="quarter" idx="2"/>
          </p:nvPr>
        </p:nvSpPr>
        <p:spPr>
          <a:xfrm>
            <a:off x="1" y="6658555"/>
            <a:ext cx="4003136" cy="35064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30849" y="6658555"/>
            <a:ext cx="4003136" cy="350641"/>
          </a:xfrm>
          <a:prstGeom prst="rect">
            <a:avLst/>
          </a:prstGeom>
        </p:spPr>
        <p:txBody>
          <a:bodyPr vert="horz" lIns="91440" tIns="45720" rIns="91440" bIns="45720" rtlCol="0" anchor="b"/>
          <a:lstStyle>
            <a:lvl1pPr algn="r">
              <a:defRPr sz="1200"/>
            </a:lvl1pPr>
          </a:lstStyle>
          <a:p>
            <a:fld id="{2BF090CB-5667-4E40-A3E3-D89654C490B9}" type="slidenum">
              <a:rPr lang="en-US" smtClean="0"/>
              <a:t>‹#›</a:t>
            </a:fld>
            <a:endParaRPr lang="en-US"/>
          </a:p>
        </p:txBody>
      </p:sp>
    </p:spTree>
    <p:extLst>
      <p:ext uri="{BB962C8B-B14F-4D97-AF65-F5344CB8AC3E}">
        <p14:creationId xmlns:p14="http://schemas.microsoft.com/office/powerpoint/2010/main" val="3078475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5231640" y="0"/>
            <a:ext cx="4002299" cy="350520"/>
          </a:xfrm>
          <a:prstGeom prst="rect">
            <a:avLst/>
          </a:prstGeom>
        </p:spPr>
        <p:txBody>
          <a:bodyPr vert="horz" lIns="92830" tIns="46415" rIns="92830" bIns="46415" rtlCol="0"/>
          <a:lstStyle>
            <a:lvl1pPr algn="r">
              <a:defRPr sz="1200"/>
            </a:lvl1pPr>
          </a:lstStyle>
          <a:p>
            <a:fld id="{F46B44AC-CF5A-4BF8-8BBE-D213AFD57288}" type="datetimeFigureOut">
              <a:rPr lang="en-US" smtClean="0"/>
              <a:t>5/1/2014</a:t>
            </a:fld>
            <a:endParaRPr lang="en-US"/>
          </a:p>
        </p:txBody>
      </p:sp>
      <p:sp>
        <p:nvSpPr>
          <p:cNvPr id="4" name="Slide Image Placeholder 3"/>
          <p:cNvSpPr>
            <a:spLocks noGrp="1" noRot="1" noChangeAspect="1"/>
          </p:cNvSpPr>
          <p:nvPr>
            <p:ph type="sldImg" idx="2"/>
          </p:nvPr>
        </p:nvSpPr>
        <p:spPr>
          <a:xfrm>
            <a:off x="2865438" y="525463"/>
            <a:ext cx="3505200" cy="262890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923608" y="3329940"/>
            <a:ext cx="7388860" cy="315468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3"/>
            <a:ext cx="4002299" cy="350520"/>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5231640" y="6658663"/>
            <a:ext cx="4002299" cy="350520"/>
          </a:xfrm>
          <a:prstGeom prst="rect">
            <a:avLst/>
          </a:prstGeom>
        </p:spPr>
        <p:txBody>
          <a:bodyPr vert="horz" lIns="92830" tIns="46415" rIns="92830" bIns="46415" rtlCol="0" anchor="b"/>
          <a:lstStyle>
            <a:lvl1pPr algn="r">
              <a:defRPr sz="1200"/>
            </a:lvl1pPr>
          </a:lstStyle>
          <a:p>
            <a:fld id="{12C4BE37-07DA-48BD-97B9-DAB2905361BC}" type="slidenum">
              <a:rPr lang="en-US" smtClean="0"/>
              <a:t>‹#›</a:t>
            </a:fld>
            <a:endParaRPr lang="en-US"/>
          </a:p>
        </p:txBody>
      </p:sp>
    </p:spTree>
    <p:extLst>
      <p:ext uri="{BB962C8B-B14F-4D97-AF65-F5344CB8AC3E}">
        <p14:creationId xmlns:p14="http://schemas.microsoft.com/office/powerpoint/2010/main" val="347210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make into a button game. </a:t>
            </a:r>
            <a:endParaRPr lang="en-US" dirty="0"/>
          </a:p>
        </p:txBody>
      </p:sp>
      <p:sp>
        <p:nvSpPr>
          <p:cNvPr id="4" name="Slide Number Placeholder 3"/>
          <p:cNvSpPr>
            <a:spLocks noGrp="1"/>
          </p:cNvSpPr>
          <p:nvPr>
            <p:ph type="sldNum" sz="quarter" idx="10"/>
          </p:nvPr>
        </p:nvSpPr>
        <p:spPr/>
        <p:txBody>
          <a:bodyPr/>
          <a:lstStyle/>
          <a:p>
            <a:fld id="{12C4BE37-07DA-48BD-97B9-DAB2905361BC}" type="slidenum">
              <a:rPr lang="en-US" smtClean="0"/>
              <a:t>5</a:t>
            </a:fld>
            <a:endParaRPr lang="en-US"/>
          </a:p>
        </p:txBody>
      </p:sp>
    </p:spTree>
    <p:extLst>
      <p:ext uri="{BB962C8B-B14F-4D97-AF65-F5344CB8AC3E}">
        <p14:creationId xmlns:p14="http://schemas.microsoft.com/office/powerpoint/2010/main" val="27299144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B1E0EE4-8316-455E-A0B2-7C0B392768C7}" type="datetimeFigureOut">
              <a:rPr lang="en-US" smtClean="0"/>
              <a:t>5/1/2014</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562B8CF-CCBE-468E-A5E6-D105A28D55A2}"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1E0EE4-8316-455E-A0B2-7C0B392768C7}" type="datetimeFigureOut">
              <a:rPr lang="en-US" smtClean="0"/>
              <a:t>5/1/2014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2B8CF-CCBE-468E-A5E6-D105A28D55A2}"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1E0EE4-8316-455E-A0B2-7C0B392768C7}" type="datetimeFigureOut">
              <a:rPr lang="en-US" smtClean="0"/>
              <a:t>5/1/2014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2B8CF-CCBE-468E-A5E6-D105A28D55A2}"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1E0EE4-8316-455E-A0B2-7C0B392768C7}" type="datetimeFigureOut">
              <a:rPr lang="en-US" smtClean="0"/>
              <a:t>5/1/2014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2B8CF-CCBE-468E-A5E6-D105A28D55A2}"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1E0EE4-8316-455E-A0B2-7C0B392768C7}" type="datetimeFigureOut">
              <a:rPr lang="en-US" smtClean="0"/>
              <a:t>5/1/2014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2B8CF-CCBE-468E-A5E6-D105A28D55A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1E0EE4-8316-455E-A0B2-7C0B392768C7}" type="datetimeFigureOut">
              <a:rPr lang="en-US" smtClean="0"/>
              <a:t>5/1/2014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62B8CF-CCBE-468E-A5E6-D105A28D55A2}"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1E0EE4-8316-455E-A0B2-7C0B392768C7}" type="datetimeFigureOut">
              <a:rPr lang="en-US" smtClean="0"/>
              <a:t>5/1/2014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62B8CF-CCBE-468E-A5E6-D105A28D55A2}"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1E0EE4-8316-455E-A0B2-7C0B392768C7}" type="datetimeFigureOut">
              <a:rPr lang="en-US" smtClean="0"/>
              <a:t>5/1/2014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62B8CF-CCBE-468E-A5E6-D105A28D55A2}"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E0EE4-8316-455E-A0B2-7C0B392768C7}" type="datetimeFigureOut">
              <a:rPr lang="en-US" smtClean="0"/>
              <a:t>5/1/2014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62B8CF-CCBE-468E-A5E6-D105A28D55A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1E0EE4-8316-455E-A0B2-7C0B392768C7}" type="datetimeFigureOut">
              <a:rPr lang="en-US" smtClean="0"/>
              <a:t>5/1/2014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62B8CF-CCBE-468E-A5E6-D105A28D55A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1E0EE4-8316-455E-A0B2-7C0B392768C7}" type="datetimeFigureOut">
              <a:rPr lang="en-US" smtClean="0"/>
              <a:t>5/1/2014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62B8CF-CCBE-468E-A5E6-D105A28D55A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5B1E0EE4-8316-455E-A0B2-7C0B392768C7}" type="datetimeFigureOut">
              <a:rPr lang="en-US" smtClean="0"/>
              <a:t>5/1/2014</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562B8CF-CCBE-468E-A5E6-D105A28D55A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youtu.be/Pz6eHI_XM5k"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nuclearrisk.org/" TargetMode="External"/><Relationship Id="rId2" Type="http://schemas.openxmlformats.org/officeDocument/2006/relationships/hyperlink" Target="http://www.nti.org/" TargetMode="External"/><Relationship Id="rId1" Type="http://schemas.openxmlformats.org/officeDocument/2006/relationships/slideLayout" Target="../slideLayouts/slideLayout2.xml"/><Relationship Id="rId4" Type="http://schemas.openxmlformats.org/officeDocument/2006/relationships/hyperlink" Target="http://www.youtube.com/watch?v=l-UCSbM95ec#t=15"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youtu.be/p4UZwhUWcH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do you think are the United States’ strengths as a country or a people? </a:t>
            </a:r>
          </a:p>
          <a:p>
            <a:pPr lvl="1"/>
            <a:r>
              <a:rPr lang="en-US" dirty="0" smtClean="0"/>
              <a:t>(You must come up with something!!!!!)</a:t>
            </a:r>
            <a:endParaRPr lang="en-US" dirty="0"/>
          </a:p>
        </p:txBody>
      </p:sp>
      <p:sp>
        <p:nvSpPr>
          <p:cNvPr id="3" name="Title 2"/>
          <p:cNvSpPr>
            <a:spLocks noGrp="1"/>
          </p:cNvSpPr>
          <p:nvPr>
            <p:ph type="title"/>
          </p:nvPr>
        </p:nvSpPr>
        <p:spPr/>
        <p:txBody>
          <a:bodyPr/>
          <a:lstStyle/>
          <a:p>
            <a:r>
              <a:rPr lang="en-US" dirty="0" smtClean="0"/>
              <a:t>BELLRINGER </a:t>
            </a:r>
            <a:br>
              <a:rPr lang="en-US" dirty="0" smtClean="0"/>
            </a:br>
            <a:r>
              <a:rPr lang="en-US" dirty="0" smtClean="0"/>
              <a:t>April 30/May1</a:t>
            </a:r>
            <a:endParaRPr lang="en-US" dirty="0"/>
          </a:p>
        </p:txBody>
      </p:sp>
    </p:spTree>
    <p:extLst>
      <p:ext uri="{BB962C8B-B14F-4D97-AF65-F5344CB8AC3E}">
        <p14:creationId xmlns:p14="http://schemas.microsoft.com/office/powerpoint/2010/main" val="1682944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North </a:t>
            </a:r>
            <a:r>
              <a:rPr lang="en-US" smtClean="0"/>
              <a:t>Atlantic </a:t>
            </a:r>
            <a:r>
              <a:rPr lang="en-US" dirty="0"/>
              <a:t>Treaty Organization. Members include USA, Canada, United Kingdom, most European countries including Italy, France, Greece, and Spain.</a:t>
            </a:r>
          </a:p>
        </p:txBody>
      </p:sp>
      <p:sp>
        <p:nvSpPr>
          <p:cNvPr id="3" name="Title 2"/>
          <p:cNvSpPr>
            <a:spLocks noGrp="1"/>
          </p:cNvSpPr>
          <p:nvPr>
            <p:ph type="title"/>
          </p:nvPr>
        </p:nvSpPr>
        <p:spPr/>
        <p:txBody>
          <a:bodyPr/>
          <a:lstStyle/>
          <a:p>
            <a:r>
              <a:rPr lang="en-US" dirty="0"/>
              <a:t>NATO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127" y="3810000"/>
            <a:ext cx="6096000" cy="2764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9880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person or thing that comes before another of the same kind; a forerunner</a:t>
            </a:r>
            <a:r>
              <a:rPr lang="en-US" dirty="0" smtClean="0"/>
              <a:t>.</a:t>
            </a:r>
          </a:p>
          <a:p>
            <a:endParaRPr lang="en-US" dirty="0"/>
          </a:p>
        </p:txBody>
      </p:sp>
      <p:sp>
        <p:nvSpPr>
          <p:cNvPr id="3" name="Title 2"/>
          <p:cNvSpPr>
            <a:spLocks noGrp="1"/>
          </p:cNvSpPr>
          <p:nvPr>
            <p:ph type="title"/>
          </p:nvPr>
        </p:nvSpPr>
        <p:spPr/>
        <p:txBody>
          <a:bodyPr/>
          <a:lstStyle/>
          <a:p>
            <a:r>
              <a:rPr lang="en-US" dirty="0" smtClean="0"/>
              <a:t>Precursor</a:t>
            </a: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048000"/>
            <a:ext cx="4191000" cy="357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55897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military observation of a region to locate an enemy or ascertain strategic </a:t>
            </a:r>
            <a:r>
              <a:rPr lang="en-US" dirty="0" smtClean="0"/>
              <a:t>features</a:t>
            </a:r>
          </a:p>
          <a:p>
            <a:endParaRPr lang="en-US" dirty="0"/>
          </a:p>
          <a:p>
            <a:endParaRPr lang="en-US" dirty="0"/>
          </a:p>
        </p:txBody>
      </p:sp>
      <p:sp>
        <p:nvSpPr>
          <p:cNvPr id="3" name="Title 2"/>
          <p:cNvSpPr>
            <a:spLocks noGrp="1"/>
          </p:cNvSpPr>
          <p:nvPr>
            <p:ph type="title"/>
          </p:nvPr>
        </p:nvSpPr>
        <p:spPr/>
        <p:txBody>
          <a:bodyPr/>
          <a:lstStyle/>
          <a:p>
            <a:r>
              <a:rPr lang="en-US" dirty="0" smtClean="0"/>
              <a:t>Reconnaissance</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599" y="3048000"/>
            <a:ext cx="5029201" cy="3496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5907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The speakers are facing an audience and must be able to capture the audience’s attention as well as make their claims clear. </a:t>
            </a:r>
            <a:endParaRPr lang="en-US" dirty="0"/>
          </a:p>
          <a:p>
            <a:r>
              <a:rPr lang="en-US" dirty="0" smtClean="0"/>
              <a:t>They will use style devices such as repetition and parallelism. We saw those used in poetry also. </a:t>
            </a:r>
            <a:endParaRPr lang="en-US" dirty="0"/>
          </a:p>
          <a:p>
            <a:r>
              <a:rPr lang="en-US" dirty="0" smtClean="0"/>
              <a:t>AS you read, pay attention to their use of repetition and parallelism. Write down the examples on your style chart and consider the effect each example creates. </a:t>
            </a:r>
          </a:p>
          <a:p>
            <a:r>
              <a:rPr lang="en-US" dirty="0" smtClean="0"/>
              <a:t>Pay attention to how they develop their claim as well – check out how they provide evidence which leads to their inferences </a:t>
            </a:r>
            <a:r>
              <a:rPr lang="en-US" smtClean="0"/>
              <a:t>and claims. </a:t>
            </a:r>
            <a:endParaRPr lang="en-US" dirty="0"/>
          </a:p>
        </p:txBody>
      </p:sp>
      <p:sp>
        <p:nvSpPr>
          <p:cNvPr id="3" name="Title 2"/>
          <p:cNvSpPr>
            <a:spLocks noGrp="1"/>
          </p:cNvSpPr>
          <p:nvPr>
            <p:ph type="title"/>
          </p:nvPr>
        </p:nvSpPr>
        <p:spPr/>
        <p:txBody>
          <a:bodyPr/>
          <a:lstStyle/>
          <a:p>
            <a:r>
              <a:rPr lang="en-US" dirty="0" smtClean="0"/>
              <a:t>Read both speeches</a:t>
            </a:r>
            <a:endParaRPr lang="en-US" dirty="0"/>
          </a:p>
        </p:txBody>
      </p:sp>
    </p:spTree>
    <p:extLst>
      <p:ext uri="{BB962C8B-B14F-4D97-AF65-F5344CB8AC3E}">
        <p14:creationId xmlns:p14="http://schemas.microsoft.com/office/powerpoint/2010/main" val="1250341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seems to be Sagan’s Main Idea so far? Be as specific as you can. </a:t>
            </a:r>
            <a:endParaRPr lang="en-US" dirty="0"/>
          </a:p>
        </p:txBody>
      </p:sp>
      <p:sp>
        <p:nvSpPr>
          <p:cNvPr id="3" name="Title 2"/>
          <p:cNvSpPr>
            <a:spLocks noGrp="1"/>
          </p:cNvSpPr>
          <p:nvPr>
            <p:ph type="title"/>
          </p:nvPr>
        </p:nvSpPr>
        <p:spPr/>
        <p:txBody>
          <a:bodyPr/>
          <a:lstStyle/>
          <a:p>
            <a:r>
              <a:rPr lang="en-US" sz="4500" dirty="0" smtClean="0"/>
              <a:t>Ticket </a:t>
            </a:r>
            <a:r>
              <a:rPr lang="en-US" sz="4500" dirty="0" smtClean="0"/>
              <a:t>out – April 30/May 1</a:t>
            </a:r>
            <a:endParaRPr lang="en-US" sz="4500" dirty="0"/>
          </a:p>
        </p:txBody>
      </p:sp>
    </p:spTree>
    <p:extLst>
      <p:ext uri="{BB962C8B-B14F-4D97-AF65-F5344CB8AC3E}">
        <p14:creationId xmlns:p14="http://schemas.microsoft.com/office/powerpoint/2010/main" val="1539043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Nuclear Threat</a:t>
            </a:r>
            <a:endParaRPr lang="en-US" dirty="0"/>
          </a:p>
        </p:txBody>
      </p:sp>
      <p:sp>
        <p:nvSpPr>
          <p:cNvPr id="3" name="Subtitle 2"/>
          <p:cNvSpPr>
            <a:spLocks noGrp="1"/>
          </p:cNvSpPr>
          <p:nvPr>
            <p:ph type="subTitle" idx="1"/>
          </p:nvPr>
        </p:nvSpPr>
        <p:spPr>
          <a:xfrm>
            <a:off x="1371600" y="3767862"/>
            <a:ext cx="6400800" cy="2404338"/>
          </a:xfrm>
        </p:spPr>
        <p:txBody>
          <a:bodyPr>
            <a:normAutofit/>
          </a:bodyPr>
          <a:lstStyle/>
          <a:p>
            <a:r>
              <a:rPr lang="en-US" sz="2800" dirty="0" smtClean="0"/>
              <a:t>We will be examining how a Scientist and a Defense Secretary construct their arguments about the threat from nuclear arsenals. </a:t>
            </a:r>
            <a:endParaRPr lang="en-US" sz="2800" dirty="0"/>
          </a:p>
        </p:txBody>
      </p:sp>
    </p:spTree>
    <p:extLst>
      <p:ext uri="{BB962C8B-B14F-4D97-AF65-F5344CB8AC3E}">
        <p14:creationId xmlns:p14="http://schemas.microsoft.com/office/powerpoint/2010/main" val="1769064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133600"/>
            <a:ext cx="8686800" cy="4343400"/>
          </a:xfrm>
        </p:spPr>
        <p:txBody>
          <a:bodyPr>
            <a:noAutofit/>
          </a:bodyPr>
          <a:lstStyle/>
          <a:p>
            <a:r>
              <a:rPr lang="en-US" sz="1500" dirty="0" smtClean="0"/>
              <a:t>CARL </a:t>
            </a:r>
            <a:r>
              <a:rPr lang="en-US" sz="1500" dirty="0"/>
              <a:t>SAGAN </a:t>
            </a:r>
            <a:r>
              <a:rPr lang="en-US" sz="1500" dirty="0" smtClean="0"/>
              <a:t>played </a:t>
            </a:r>
            <a:r>
              <a:rPr lang="en-US" sz="1500" dirty="0"/>
              <a:t>a leading role in the American space program since its inception. He was a consultant and adviser to NASA since the 1950's, briefed the </a:t>
            </a:r>
            <a:r>
              <a:rPr lang="en-US" sz="1500" i="1" dirty="0"/>
              <a:t>Apollo</a:t>
            </a:r>
            <a:r>
              <a:rPr lang="en-US" sz="1500" dirty="0"/>
              <a:t> astronauts before their flights to the Moon, and was an experimenter on </a:t>
            </a:r>
            <a:r>
              <a:rPr lang="en-US" sz="1500" dirty="0" smtClean="0"/>
              <a:t>the </a:t>
            </a:r>
            <a:r>
              <a:rPr lang="en-US" sz="1500" i="1" dirty="0" smtClean="0"/>
              <a:t>Mariner</a:t>
            </a:r>
            <a:r>
              <a:rPr lang="en-US" sz="1500" dirty="0"/>
              <a:t>, </a:t>
            </a:r>
            <a:r>
              <a:rPr lang="en-US" sz="1500" i="1" dirty="0"/>
              <a:t>Viking</a:t>
            </a:r>
            <a:r>
              <a:rPr lang="en-US" sz="1500" dirty="0"/>
              <a:t>, </a:t>
            </a:r>
            <a:r>
              <a:rPr lang="en-US" sz="1500" i="1" dirty="0"/>
              <a:t>Voyager</a:t>
            </a:r>
            <a:r>
              <a:rPr lang="en-US" sz="1500" dirty="0"/>
              <a:t>, and </a:t>
            </a:r>
            <a:r>
              <a:rPr lang="en-US" sz="1500" i="1" dirty="0" smtClean="0"/>
              <a:t>Galileo </a:t>
            </a:r>
            <a:r>
              <a:rPr lang="en-US" sz="1500" dirty="0" smtClean="0"/>
              <a:t>expeditions </a:t>
            </a:r>
            <a:r>
              <a:rPr lang="en-US" sz="1500" dirty="0"/>
              <a:t>to the planets. He helped solve the mysteries of the high temperatures of Venus (answer: massive greenhouse effect), the seasonal changes on Mars (answer: windblown dust), and the reddish haze of Titan (answer: complex organic molecules</a:t>
            </a:r>
            <a:r>
              <a:rPr lang="en-US" sz="1500" dirty="0" smtClean="0"/>
              <a:t>).</a:t>
            </a:r>
          </a:p>
          <a:p>
            <a:r>
              <a:rPr lang="en-US" sz="1500" dirty="0" smtClean="0"/>
              <a:t>For </a:t>
            </a:r>
            <a:r>
              <a:rPr lang="en-US" sz="1500" dirty="0"/>
              <a:t>his work, Dr. Sagan </a:t>
            </a:r>
            <a:r>
              <a:rPr lang="en-US" sz="1500" dirty="0" smtClean="0"/>
              <a:t>received numerous medals and awards for his contributions to the development of  planetary science… Many </a:t>
            </a:r>
            <a:r>
              <a:rPr lang="en-US" sz="1500" dirty="0"/>
              <a:t>of the most productive planetary scientists working today are his present and former students and associates</a:t>
            </a:r>
            <a:r>
              <a:rPr lang="en-US" sz="1500" dirty="0" smtClean="0"/>
              <a:t>".</a:t>
            </a:r>
            <a:endParaRPr lang="en-US" sz="1500" dirty="0"/>
          </a:p>
          <a:p>
            <a:r>
              <a:rPr lang="en-US" sz="1500" dirty="0" smtClean="0"/>
              <a:t>“Sagan </a:t>
            </a:r>
            <a:r>
              <a:rPr lang="en-US" sz="1500" dirty="0"/>
              <a:t>has been enormously successful in communicating the wonder and importance of science. His ability to capture the imagination of millions and to explain difficult concepts in understandable terms is a magnificent achievement</a:t>
            </a:r>
            <a:r>
              <a:rPr lang="en-US" sz="1500" dirty="0" smtClean="0"/>
              <a:t>".</a:t>
            </a:r>
            <a:endParaRPr lang="en-US" sz="1500" dirty="0"/>
          </a:p>
          <a:p>
            <a:r>
              <a:rPr lang="en-US" sz="1500" dirty="0" smtClean="0"/>
              <a:t>Dr</a:t>
            </a:r>
            <a:r>
              <a:rPr lang="en-US" sz="1500" dirty="0"/>
              <a:t>. Sagan was the author of many bestsellers, including </a:t>
            </a:r>
            <a:r>
              <a:rPr lang="en-US" sz="1500" i="1" dirty="0"/>
              <a:t>Cosmos</a:t>
            </a:r>
            <a:r>
              <a:rPr lang="en-US" sz="1500" dirty="0"/>
              <a:t>, which became the bestselling science book ever published in English. </a:t>
            </a:r>
            <a:r>
              <a:rPr lang="en-US" sz="1500" dirty="0" smtClean="0"/>
              <a:t>He </a:t>
            </a:r>
            <a:r>
              <a:rPr lang="en-US" sz="1500" dirty="0"/>
              <a:t>received twenty-two honorary degrees from American colleges and universities for his contributions to science, literature, education, and the preservation of the environment, and many awards for his work on the long-term consequences of nuclear war and reversing the nuclear arms race. </a:t>
            </a:r>
          </a:p>
          <a:p>
            <a:r>
              <a:rPr lang="en-US" sz="1500" b="1" dirty="0" smtClean="0"/>
              <a:t>From: “Carl Sagan Biography.” </a:t>
            </a:r>
            <a:r>
              <a:rPr lang="en-US" sz="1500" b="1" i="1" dirty="0" smtClean="0"/>
              <a:t>The Carl Sagan Portal. </a:t>
            </a:r>
            <a:r>
              <a:rPr lang="en-US" sz="1500" b="1" dirty="0" smtClean="0"/>
              <a:t>Online. 2009. 28 April 2014. </a:t>
            </a:r>
            <a:endParaRPr lang="en-US" sz="1500" b="1" dirty="0"/>
          </a:p>
        </p:txBody>
      </p:sp>
      <p:sp>
        <p:nvSpPr>
          <p:cNvPr id="3" name="Title 2"/>
          <p:cNvSpPr>
            <a:spLocks noGrp="1"/>
          </p:cNvSpPr>
          <p:nvPr>
            <p:ph type="title"/>
          </p:nvPr>
        </p:nvSpPr>
        <p:spPr/>
        <p:txBody>
          <a:bodyPr/>
          <a:lstStyle/>
          <a:p>
            <a:r>
              <a:rPr lang="en-US" dirty="0" smtClean="0"/>
              <a:t>Who</a:t>
            </a:r>
            <a:endParaRPr lang="en-US" dirty="0"/>
          </a:p>
        </p:txBody>
      </p:sp>
    </p:spTree>
    <p:extLst>
      <p:ext uri="{BB962C8B-B14F-4D97-AF65-F5344CB8AC3E}">
        <p14:creationId xmlns:p14="http://schemas.microsoft.com/office/powerpoint/2010/main" val="2652423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981201"/>
            <a:ext cx="8686799" cy="4144962"/>
          </a:xfrm>
        </p:spPr>
        <p:txBody>
          <a:bodyPr>
            <a:noAutofit/>
          </a:bodyPr>
          <a:lstStyle/>
          <a:p>
            <a:r>
              <a:rPr lang="en-US" sz="1500" dirty="0" smtClean="0"/>
              <a:t>“Robert McNamara was a business </a:t>
            </a:r>
            <a:r>
              <a:rPr lang="en-US" sz="1500" dirty="0"/>
              <a:t>executive, president of Ford Motor Company, U.S. secretary of defense, and president of the World Bank</a:t>
            </a:r>
            <a:r>
              <a:rPr lang="en-US" sz="1500" dirty="0" smtClean="0"/>
              <a:t>,</a:t>
            </a:r>
          </a:p>
          <a:p>
            <a:r>
              <a:rPr lang="en-US" sz="1500" dirty="0" smtClean="0"/>
              <a:t>As </a:t>
            </a:r>
            <a:r>
              <a:rPr lang="en-US" sz="1500" dirty="0"/>
              <a:t>secretary of defense during Kennedy's presidency, McNamara pressed for major organizational reforms of the </a:t>
            </a:r>
            <a:r>
              <a:rPr lang="en-US" sz="1500" dirty="0" smtClean="0"/>
              <a:t>defense department.  H</a:t>
            </a:r>
            <a:r>
              <a:rPr lang="en-US" sz="1500" dirty="0" smtClean="0">
                <a:solidFill>
                  <a:schemeClr val="tx1"/>
                </a:solidFill>
              </a:rPr>
              <a:t>e </a:t>
            </a:r>
            <a:r>
              <a:rPr lang="en-US" sz="1500" dirty="0">
                <a:solidFill>
                  <a:schemeClr val="tx1"/>
                </a:solidFill>
              </a:rPr>
              <a:t>instituted a planning, programming, and budgeting system (PPBS) that was widely credited with challenging </a:t>
            </a:r>
            <a:r>
              <a:rPr lang="en-US" sz="1500" dirty="0" smtClean="0">
                <a:solidFill>
                  <a:schemeClr val="tx1"/>
                </a:solidFill>
              </a:rPr>
              <a:t>inter-department rivalries </a:t>
            </a:r>
            <a:r>
              <a:rPr lang="en-US" sz="1500" dirty="0">
                <a:solidFill>
                  <a:schemeClr val="tx1"/>
                </a:solidFill>
              </a:rPr>
              <a:t>and achieving cost efficiencies</a:t>
            </a:r>
            <a:r>
              <a:rPr lang="en-US" sz="1500" dirty="0" smtClean="0">
                <a:solidFill>
                  <a:schemeClr val="tx1"/>
                </a:solidFill>
              </a:rPr>
              <a:t>.</a:t>
            </a:r>
          </a:p>
          <a:p>
            <a:r>
              <a:rPr lang="en-US" sz="1500" dirty="0" smtClean="0">
                <a:solidFill>
                  <a:schemeClr val="tx1"/>
                </a:solidFill>
              </a:rPr>
              <a:t>He </a:t>
            </a:r>
            <a:r>
              <a:rPr lang="en-US" sz="1500" dirty="0">
                <a:solidFill>
                  <a:schemeClr val="tx1"/>
                </a:solidFill>
              </a:rPr>
              <a:t>spoke out against "massive retaliation," a defense strategy </a:t>
            </a:r>
            <a:r>
              <a:rPr lang="en-US" sz="1500" dirty="0" smtClean="0">
                <a:solidFill>
                  <a:schemeClr val="tx1"/>
                </a:solidFill>
              </a:rPr>
              <a:t>that </a:t>
            </a:r>
            <a:r>
              <a:rPr lang="en-US" sz="1500" dirty="0">
                <a:solidFill>
                  <a:schemeClr val="tx1"/>
                </a:solidFill>
              </a:rPr>
              <a:t>had emphasized the use of nuclear weapons as deterrents to communist </a:t>
            </a:r>
            <a:r>
              <a:rPr lang="en-US" sz="1500" dirty="0" smtClean="0">
                <a:solidFill>
                  <a:schemeClr val="tx1"/>
                </a:solidFill>
              </a:rPr>
              <a:t>challenges. McNamara supported </a:t>
            </a:r>
            <a:r>
              <a:rPr lang="en-US" sz="1500" dirty="0">
                <a:solidFill>
                  <a:schemeClr val="tx1"/>
                </a:solidFill>
              </a:rPr>
              <a:t>rapid development of offensive nuclear weapons, notably Polaris missiles fired from submarines and land-based Minuteman </a:t>
            </a:r>
            <a:r>
              <a:rPr lang="en-US" sz="1500" dirty="0" smtClean="0">
                <a:solidFill>
                  <a:schemeClr val="tx1"/>
                </a:solidFill>
              </a:rPr>
              <a:t>missiles  Along </a:t>
            </a:r>
            <a:r>
              <a:rPr lang="en-US" sz="1500" dirty="0">
                <a:solidFill>
                  <a:schemeClr val="tx1"/>
                </a:solidFill>
              </a:rPr>
              <a:t>with the development of new weapons, a considerable expansion of the armed forces, and the arming and aiding of allies (such as the South Vietnamese</a:t>
            </a:r>
            <a:r>
              <a:rPr lang="en-US" sz="1500" dirty="0" smtClean="0">
                <a:solidFill>
                  <a:schemeClr val="tx1"/>
                </a:solidFill>
              </a:rPr>
              <a:t>), he also favored the “flexible response” strategy which </a:t>
            </a:r>
            <a:r>
              <a:rPr lang="en-US" sz="1500" dirty="0">
                <a:solidFill>
                  <a:schemeClr val="tx1"/>
                </a:solidFill>
              </a:rPr>
              <a:t>promised to provide friendly nations with the means to establish "counterinsurgency," and to enable the United States to respond effectively to a wide range of military challenges, including "wars of liberation" abetted by China and the Soviet Union. Between </a:t>
            </a:r>
            <a:r>
              <a:rPr lang="en-US" sz="1500" dirty="0"/>
              <a:t>1961 and 1965 McNamara oversaw the largest peacetime increase in military spending--from $41 billion per year to $50 billion--in U.S. history</a:t>
            </a:r>
            <a:r>
              <a:rPr lang="en-US" sz="1500" dirty="0" smtClean="0"/>
              <a:t>.”</a:t>
            </a:r>
          </a:p>
          <a:p>
            <a:r>
              <a:rPr lang="en-US" sz="1500" b="1" dirty="0" smtClean="0"/>
              <a:t>From “McNamara, Robert S.” </a:t>
            </a:r>
            <a:r>
              <a:rPr lang="en-US" sz="1500" b="1" i="1" dirty="0" smtClean="0"/>
              <a:t>American National Biography Online. </a:t>
            </a:r>
            <a:r>
              <a:rPr lang="en-US" sz="1500" b="1" dirty="0" smtClean="0"/>
              <a:t>Feb. 2000. Online. 28 April 2014. </a:t>
            </a:r>
            <a:endParaRPr lang="en-US" sz="1500" b="1" dirty="0"/>
          </a:p>
        </p:txBody>
      </p:sp>
      <p:sp>
        <p:nvSpPr>
          <p:cNvPr id="3" name="Title 2"/>
          <p:cNvSpPr>
            <a:spLocks noGrp="1"/>
          </p:cNvSpPr>
          <p:nvPr>
            <p:ph type="title"/>
          </p:nvPr>
        </p:nvSpPr>
        <p:spPr/>
        <p:txBody>
          <a:bodyPr/>
          <a:lstStyle/>
          <a:p>
            <a:r>
              <a:rPr lang="en-US" dirty="0" smtClean="0"/>
              <a:t>Who</a:t>
            </a:r>
            <a:endParaRPr lang="en-US" dirty="0"/>
          </a:p>
        </p:txBody>
      </p:sp>
    </p:spTree>
    <p:extLst>
      <p:ext uri="{BB962C8B-B14F-4D97-AF65-F5344CB8AC3E}">
        <p14:creationId xmlns:p14="http://schemas.microsoft.com/office/powerpoint/2010/main" val="208046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2248347"/>
            <a:ext cx="4876800" cy="4228653"/>
          </a:xfrm>
        </p:spPr>
        <p:txBody>
          <a:bodyPr>
            <a:normAutofit fontScale="92500" lnSpcReduction="20000"/>
          </a:bodyPr>
          <a:lstStyle/>
          <a:p>
            <a:r>
              <a:rPr lang="en-US" dirty="0"/>
              <a:t>Imagine that a man wearing a TNT vest were to come into the room and, before you could escape, managed to tell you that he wasn't a suicide bomber. He didn't have the button to set off the explosives. Rather, there were two buttons in very safe hands. One was in Washington with President Obama and the other in Moscow with President Putin, so there was nothing to worry about. You'd still get out of that room as fast as you can!</a:t>
            </a:r>
          </a:p>
        </p:txBody>
      </p:sp>
      <p:sp>
        <p:nvSpPr>
          <p:cNvPr id="3" name="Title 2"/>
          <p:cNvSpPr>
            <a:spLocks noGrp="1"/>
          </p:cNvSpPr>
          <p:nvPr>
            <p:ph type="title"/>
          </p:nvPr>
        </p:nvSpPr>
        <p:spPr/>
        <p:txBody>
          <a:bodyPr/>
          <a:lstStyle/>
          <a:p>
            <a:r>
              <a:rPr lang="en-US" sz="4500" dirty="0" smtClean="0"/>
              <a:t>What: The Nuclear Threat</a:t>
            </a:r>
            <a:endParaRPr lang="en-US" sz="45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045340"/>
            <a:ext cx="3514725" cy="4593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7518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hlinkClick r:id="rId2"/>
              </a:rPr>
              <a:t>Views of nuclear explosions</a:t>
            </a:r>
            <a:endParaRPr lang="en-US" dirty="0" smtClean="0"/>
          </a:p>
          <a:p>
            <a:endParaRPr lang="en-US" dirty="0"/>
          </a:p>
        </p:txBody>
      </p:sp>
      <p:sp>
        <p:nvSpPr>
          <p:cNvPr id="3" name="Title 2"/>
          <p:cNvSpPr>
            <a:spLocks noGrp="1"/>
          </p:cNvSpPr>
          <p:nvPr>
            <p:ph type="title"/>
          </p:nvPr>
        </p:nvSpPr>
        <p:spPr/>
        <p:txBody>
          <a:bodyPr/>
          <a:lstStyle/>
          <a:p>
            <a:r>
              <a:rPr lang="en-US" dirty="0" smtClean="0"/>
              <a:t>What?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819400"/>
            <a:ext cx="3714750"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1991" y="2819400"/>
            <a:ext cx="3113809" cy="2685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3004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Many more countries have nuclear weapons – England, France, China, India, Pakistan, Israel… and many more want them.</a:t>
            </a:r>
          </a:p>
          <a:p>
            <a:endParaRPr lang="en-US" dirty="0"/>
          </a:p>
          <a:p>
            <a:r>
              <a:rPr lang="en-US" dirty="0" smtClean="0"/>
              <a:t>How do we stop this threat? </a:t>
            </a:r>
          </a:p>
          <a:p>
            <a:pPr lvl="1"/>
            <a:r>
              <a:rPr lang="en-US" dirty="0" smtClean="0"/>
              <a:t>End ignorance about nuclear weaponry.</a:t>
            </a:r>
          </a:p>
          <a:p>
            <a:pPr lvl="1"/>
            <a:r>
              <a:rPr lang="en-US" dirty="0" smtClean="0">
                <a:hlinkClick r:id="rId2"/>
              </a:rPr>
              <a:t>Nuclear Threat Initiative - devoted to expanding knowledge</a:t>
            </a:r>
            <a:endParaRPr lang="en-US" dirty="0" smtClean="0"/>
          </a:p>
          <a:p>
            <a:pPr lvl="1"/>
            <a:r>
              <a:rPr lang="en-US" dirty="0">
                <a:hlinkClick r:id="rId3"/>
              </a:rPr>
              <a:t>http://nuclearrisk.org</a:t>
            </a:r>
            <a:r>
              <a:rPr lang="en-US" dirty="0" smtClean="0">
                <a:hlinkClick r:id="rId3"/>
              </a:rPr>
              <a:t>/</a:t>
            </a:r>
            <a:r>
              <a:rPr lang="en-US" dirty="0" smtClean="0"/>
              <a:t> - This organization is devoted to educating people about nuclear weapons and stopping the spread of these weapons.</a:t>
            </a:r>
          </a:p>
          <a:p>
            <a:pPr lvl="1"/>
            <a:r>
              <a:rPr lang="en-US" dirty="0" smtClean="0">
                <a:hlinkClick r:id="rId4"/>
              </a:rPr>
              <a:t>Watch this video - "How Risky are Nuclear Weapons?"</a:t>
            </a:r>
            <a:endParaRPr lang="en-US" dirty="0" smtClean="0"/>
          </a:p>
        </p:txBody>
      </p:sp>
      <p:sp>
        <p:nvSpPr>
          <p:cNvPr id="3" name="Title 2"/>
          <p:cNvSpPr>
            <a:spLocks noGrp="1"/>
          </p:cNvSpPr>
          <p:nvPr>
            <p:ph type="title"/>
          </p:nvPr>
        </p:nvSpPr>
        <p:spPr/>
        <p:txBody>
          <a:bodyPr/>
          <a:lstStyle/>
          <a:p>
            <a:r>
              <a:rPr lang="en-US" dirty="0" smtClean="0"/>
              <a:t>Stopping Nuclear Proliferation</a:t>
            </a:r>
            <a:endParaRPr lang="en-US" dirty="0"/>
          </a:p>
        </p:txBody>
      </p:sp>
    </p:spTree>
    <p:extLst>
      <p:ext uri="{BB962C8B-B14F-4D97-AF65-F5344CB8AC3E}">
        <p14:creationId xmlns:p14="http://schemas.microsoft.com/office/powerpoint/2010/main" val="347056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2348753" cy="3877815"/>
          </a:xfrm>
        </p:spPr>
        <p:txBody>
          <a:bodyPr/>
          <a:lstStyle/>
          <a:p>
            <a:r>
              <a:rPr lang="en-US" dirty="0" smtClean="0"/>
              <a:t>A rapid increase in numbers</a:t>
            </a:r>
          </a:p>
          <a:p>
            <a:endParaRPr lang="en-US" dirty="0"/>
          </a:p>
          <a:p>
            <a:r>
              <a:rPr lang="en-US" dirty="0" smtClean="0"/>
              <a:t>We want nuclear proliferation to stop. </a:t>
            </a:r>
            <a:endParaRPr lang="en-US" dirty="0"/>
          </a:p>
        </p:txBody>
      </p:sp>
      <p:sp>
        <p:nvSpPr>
          <p:cNvPr id="3" name="Title 2"/>
          <p:cNvSpPr>
            <a:spLocks noGrp="1"/>
          </p:cNvSpPr>
          <p:nvPr>
            <p:ph type="title"/>
          </p:nvPr>
        </p:nvSpPr>
        <p:spPr/>
        <p:txBody>
          <a:bodyPr/>
          <a:lstStyle/>
          <a:p>
            <a:r>
              <a:rPr lang="en-US" dirty="0" smtClean="0"/>
              <a:t>Proliferation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286000"/>
            <a:ext cx="6019800" cy="3694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3112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 A submarine launched ballistic weapons system. It went into service in the 1960 and heightened the Cold War nuclear threat. </a:t>
            </a:r>
          </a:p>
          <a:p>
            <a:pPr marL="0" indent="0">
              <a:buNone/>
            </a:pPr>
            <a:endParaRPr lang="en-US" dirty="0" smtClean="0"/>
          </a:p>
          <a:p>
            <a:pPr marL="0" indent="0">
              <a:buNone/>
            </a:pPr>
            <a:endParaRPr lang="en-US" dirty="0"/>
          </a:p>
          <a:p>
            <a:r>
              <a:rPr lang="en-US" dirty="0" smtClean="0">
                <a:hlinkClick r:id="rId2"/>
              </a:rPr>
              <a:t>first Polaris launch</a:t>
            </a:r>
            <a:endParaRPr lang="en-US" dirty="0" smtClean="0"/>
          </a:p>
          <a:p>
            <a:pPr marL="0" indent="0">
              <a:buNone/>
            </a:pPr>
            <a:endParaRPr lang="en-US" dirty="0" smtClean="0"/>
          </a:p>
        </p:txBody>
      </p:sp>
      <p:sp>
        <p:nvSpPr>
          <p:cNvPr id="3" name="Title 2"/>
          <p:cNvSpPr>
            <a:spLocks noGrp="1"/>
          </p:cNvSpPr>
          <p:nvPr>
            <p:ph type="title"/>
          </p:nvPr>
        </p:nvSpPr>
        <p:spPr/>
        <p:txBody>
          <a:bodyPr/>
          <a:lstStyle/>
          <a:p>
            <a:r>
              <a:rPr lang="en-US" dirty="0"/>
              <a:t>Polaris System</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505200"/>
            <a:ext cx="4524375" cy="301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4504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454</TotalTime>
  <Words>749</Words>
  <Application>Microsoft Office PowerPoint</Application>
  <PresentationFormat>On-screen Show (4:3)</PresentationFormat>
  <Paragraphs>52</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Hardcover</vt:lpstr>
      <vt:lpstr>BELLRINGER  April 30/May1</vt:lpstr>
      <vt:lpstr>The Nuclear Threat</vt:lpstr>
      <vt:lpstr>Who</vt:lpstr>
      <vt:lpstr>Who</vt:lpstr>
      <vt:lpstr>What: The Nuclear Threat</vt:lpstr>
      <vt:lpstr>What? </vt:lpstr>
      <vt:lpstr>Stopping Nuclear Proliferation</vt:lpstr>
      <vt:lpstr>Proliferation</vt:lpstr>
      <vt:lpstr>Polaris System</vt:lpstr>
      <vt:lpstr>NATO </vt:lpstr>
      <vt:lpstr>Precursor</vt:lpstr>
      <vt:lpstr>Reconnaissance</vt:lpstr>
      <vt:lpstr>Read both speeches</vt:lpstr>
      <vt:lpstr>Ticket out – April 30/May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Nuclear Threat</dc:title>
  <dc:creator>Windows User</dc:creator>
  <cp:lastModifiedBy>Windows User</cp:lastModifiedBy>
  <cp:revision>19</cp:revision>
  <cp:lastPrinted>2014-04-30T16:48:48Z</cp:lastPrinted>
  <dcterms:created xsi:type="dcterms:W3CDTF">2014-04-28T10:33:14Z</dcterms:created>
  <dcterms:modified xsi:type="dcterms:W3CDTF">2014-05-01T16:32:50Z</dcterms:modified>
</cp:coreProperties>
</file>