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1"/>
  </p:handout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108"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8274F7-8AF1-405E-A201-58C3B6FD9843}" type="datetimeFigureOut">
              <a:rPr lang="en-US" smtClean="0"/>
              <a:t>1/27/2014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7E1FE9-006E-4FAF-AFD0-19A057BFE279}" type="slidenum">
              <a:rPr lang="en-US" smtClean="0"/>
              <a:t>‹#›</a:t>
            </a:fld>
            <a:endParaRPr lang="en-US"/>
          </a:p>
        </p:txBody>
      </p:sp>
    </p:spTree>
    <p:extLst>
      <p:ext uri="{BB962C8B-B14F-4D97-AF65-F5344CB8AC3E}">
        <p14:creationId xmlns:p14="http://schemas.microsoft.com/office/powerpoint/2010/main" val="32471877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1/27/2014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02834" y="1357886"/>
            <a:ext cx="7772400" cy="1463040"/>
          </a:xfrm>
        </p:spPr>
        <p:txBody>
          <a:bodyPr>
            <a:normAutofit/>
          </a:bodyPr>
          <a:lstStyle/>
          <a:p>
            <a:r>
              <a:rPr lang="en-US" sz="8000" dirty="0" smtClean="0"/>
              <a:t>Bellringer Jan. 23/27</a:t>
            </a:r>
            <a:endParaRPr lang="en-US" sz="8000" dirty="0"/>
          </a:p>
        </p:txBody>
      </p:sp>
      <p:sp>
        <p:nvSpPr>
          <p:cNvPr id="3" name="Subtitle 2"/>
          <p:cNvSpPr>
            <a:spLocks noGrp="1"/>
          </p:cNvSpPr>
          <p:nvPr>
            <p:ph type="subTitle" idx="1"/>
          </p:nvPr>
        </p:nvSpPr>
        <p:spPr>
          <a:xfrm>
            <a:off x="562708" y="4960137"/>
            <a:ext cx="11248292" cy="1463040"/>
          </a:xfrm>
        </p:spPr>
        <p:txBody>
          <a:bodyPr>
            <a:normAutofit/>
          </a:bodyPr>
          <a:lstStyle/>
          <a:p>
            <a:r>
              <a:rPr lang="en-US" sz="3500" dirty="0" smtClean="0"/>
              <a:t>What message (aka THEME) about the truth in life do you want to share about your unit 2 project? </a:t>
            </a:r>
            <a:endParaRPr lang="en-US" sz="3500" dirty="0"/>
          </a:p>
        </p:txBody>
      </p:sp>
    </p:spTree>
    <p:extLst>
      <p:ext uri="{BB962C8B-B14F-4D97-AF65-F5344CB8AC3E}">
        <p14:creationId xmlns:p14="http://schemas.microsoft.com/office/powerpoint/2010/main" val="2701756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60704"/>
          </a:xfrm>
        </p:spPr>
        <p:txBody>
          <a:bodyPr/>
          <a:lstStyle/>
          <a:p>
            <a:r>
              <a:rPr lang="en-US" dirty="0" smtClean="0"/>
              <a:t>Agenda</a:t>
            </a:r>
            <a:endParaRPr lang="en-US" dirty="0"/>
          </a:p>
        </p:txBody>
      </p:sp>
      <p:sp>
        <p:nvSpPr>
          <p:cNvPr id="3" name="Content Placeholder 2"/>
          <p:cNvSpPr>
            <a:spLocks noGrp="1"/>
          </p:cNvSpPr>
          <p:nvPr>
            <p:ph idx="1"/>
          </p:nvPr>
        </p:nvSpPr>
        <p:spPr>
          <a:xfrm>
            <a:off x="1024128" y="1645920"/>
            <a:ext cx="9720073" cy="4663440"/>
          </a:xfrm>
        </p:spPr>
        <p:txBody>
          <a:bodyPr>
            <a:normAutofit/>
          </a:bodyPr>
          <a:lstStyle/>
          <a:p>
            <a:r>
              <a:rPr lang="en-US" sz="2500" dirty="0" smtClean="0"/>
              <a:t>Reading Quiz on “The Yellow Wallpaper” (did you read – not just run your eyes over the paper because that’s not reading. That’s wasting your time.)</a:t>
            </a:r>
          </a:p>
          <a:p>
            <a:r>
              <a:rPr lang="en-US" sz="2500" dirty="0" smtClean="0"/>
              <a:t>Answer the questions as best you can. You have 10 minutes.</a:t>
            </a:r>
          </a:p>
          <a:p>
            <a:endParaRPr lang="en-US" sz="2500" dirty="0"/>
          </a:p>
          <a:p>
            <a:r>
              <a:rPr lang="en-US" sz="2500" dirty="0" smtClean="0"/>
              <a:t>Preparing to write the CSET response –you’ll need your copy of the story, your graphic organizer, and lined paper.</a:t>
            </a:r>
          </a:p>
          <a:p>
            <a:endParaRPr lang="en-US" sz="2500" dirty="0"/>
          </a:p>
          <a:p>
            <a:r>
              <a:rPr lang="en-US" sz="2500" dirty="0" smtClean="0"/>
              <a:t>Finishing Unit 2 project – what’s the point to the project, how should it look, how will it be graded, when is it due. </a:t>
            </a:r>
            <a:endParaRPr lang="en-US" sz="2500" dirty="0"/>
          </a:p>
        </p:txBody>
      </p:sp>
    </p:spTree>
    <p:extLst>
      <p:ext uri="{BB962C8B-B14F-4D97-AF65-F5344CB8AC3E}">
        <p14:creationId xmlns:p14="http://schemas.microsoft.com/office/powerpoint/2010/main" val="3558114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Quiz</a:t>
            </a:r>
            <a:endParaRPr lang="en-US" dirty="0"/>
          </a:p>
        </p:txBody>
      </p:sp>
      <p:sp>
        <p:nvSpPr>
          <p:cNvPr id="3" name="Content Placeholder 2"/>
          <p:cNvSpPr>
            <a:spLocks noGrp="1"/>
          </p:cNvSpPr>
          <p:nvPr>
            <p:ph idx="1"/>
          </p:nvPr>
        </p:nvSpPr>
        <p:spPr>
          <a:xfrm>
            <a:off x="1024128" y="1688123"/>
            <a:ext cx="9720073" cy="4621237"/>
          </a:xfrm>
        </p:spPr>
        <p:txBody>
          <a:bodyPr>
            <a:normAutofit/>
          </a:bodyPr>
          <a:lstStyle/>
          <a:p>
            <a:r>
              <a:rPr lang="en-US" sz="3000" dirty="0" smtClean="0"/>
              <a:t>1. What happens at the end of the story to the husband?</a:t>
            </a:r>
          </a:p>
          <a:p>
            <a:r>
              <a:rPr lang="en-US" sz="3000" dirty="0" smtClean="0"/>
              <a:t>2. Trace how the narrator views the wallpaper. Find three examples from three different sections of the story. List each example, the section of the story it is from, and what the changing view reveals about the narrator.</a:t>
            </a:r>
          </a:p>
          <a:p>
            <a:r>
              <a:rPr lang="en-US" sz="3000" dirty="0" smtClean="0"/>
              <a:t>3. What possible message about life could the author be telling us? (you know, what’s the theme, the debatable opinion?)</a:t>
            </a:r>
          </a:p>
          <a:p>
            <a:endParaRPr lang="en-US" sz="3000" dirty="0"/>
          </a:p>
        </p:txBody>
      </p:sp>
    </p:spTree>
    <p:extLst>
      <p:ext uri="{BB962C8B-B14F-4D97-AF65-F5344CB8AC3E}">
        <p14:creationId xmlns:p14="http://schemas.microsoft.com/office/powerpoint/2010/main" val="1166792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CSET: Due Jan 28/29</a:t>
            </a:r>
            <a:endParaRPr lang="en-US" dirty="0"/>
          </a:p>
        </p:txBody>
      </p:sp>
      <p:sp>
        <p:nvSpPr>
          <p:cNvPr id="3" name="Content Placeholder 2"/>
          <p:cNvSpPr>
            <a:spLocks noGrp="1"/>
          </p:cNvSpPr>
          <p:nvPr>
            <p:ph idx="1"/>
          </p:nvPr>
        </p:nvSpPr>
        <p:spPr>
          <a:xfrm>
            <a:off x="1024128" y="1730326"/>
            <a:ext cx="10230026" cy="4867422"/>
          </a:xfrm>
        </p:spPr>
        <p:txBody>
          <a:bodyPr>
            <a:normAutofit/>
          </a:bodyPr>
          <a:lstStyle/>
          <a:p>
            <a:r>
              <a:rPr lang="en-US" dirty="0" smtClean="0"/>
              <a:t>Step 1- first we have to determine what in the world happened in the story.</a:t>
            </a:r>
            <a:endParaRPr lang="en-US" dirty="0"/>
          </a:p>
          <a:p>
            <a:r>
              <a:rPr lang="en-US" dirty="0" smtClean="0"/>
              <a:t>Step 2 – where is she reliable and where is she not reliable? </a:t>
            </a:r>
          </a:p>
          <a:p>
            <a:r>
              <a:rPr lang="en-US" dirty="0" smtClean="0"/>
              <a:t>Step 3 – what EFFECTS (third column) seem to occur most often.</a:t>
            </a:r>
          </a:p>
          <a:p>
            <a:r>
              <a:rPr lang="en-US" dirty="0" smtClean="0"/>
              <a:t>Step 4 – begin to answer the question with your claim. How does CPG stretch the bounds of reality using the perceptions of an unreliable narrator?</a:t>
            </a:r>
          </a:p>
          <a:p>
            <a:r>
              <a:rPr lang="en-US" dirty="0" smtClean="0"/>
              <a:t>Step 5 – Find your evidence. You will need around 4-5 pieces of evidence to adequately explore this question. </a:t>
            </a:r>
            <a:endParaRPr lang="en-US" dirty="0"/>
          </a:p>
          <a:p>
            <a:r>
              <a:rPr lang="en-US" dirty="0" smtClean="0"/>
              <a:t>Step 6 – write down your explanation  of each quotation – how is that particular quotation stretching reality or keeping it real. </a:t>
            </a:r>
          </a:p>
          <a:p>
            <a:r>
              <a:rPr lang="en-US" dirty="0" smtClean="0"/>
              <a:t>Step 7 – put steps 4 – 6 together. Include the S – for the S, state what CPG’s theme is or the story as well as a few word summary of the story.</a:t>
            </a:r>
            <a:endParaRPr lang="en-US" dirty="0"/>
          </a:p>
        </p:txBody>
      </p:sp>
      <p:sp>
        <p:nvSpPr>
          <p:cNvPr id="18" name="SMARTInkShape-15"/>
          <p:cNvSpPr/>
          <p:nvPr/>
        </p:nvSpPr>
        <p:spPr>
          <a:xfrm>
            <a:off x="1333500" y="3714750"/>
            <a:ext cx="6048376" cy="202406"/>
          </a:xfrm>
          <a:custGeom>
            <a:avLst/>
            <a:gdLst/>
            <a:ahLst/>
            <a:cxnLst/>
            <a:rect l="0" t="0" r="0" b="0"/>
            <a:pathLst>
              <a:path w="6048376" h="202406">
                <a:moveTo>
                  <a:pt x="6048375" y="154781"/>
                </a:moveTo>
                <a:lnTo>
                  <a:pt x="5990890" y="154781"/>
                </a:lnTo>
                <a:lnTo>
                  <a:pt x="5931606" y="143611"/>
                </a:lnTo>
                <a:lnTo>
                  <a:pt x="5879589" y="142972"/>
                </a:lnTo>
                <a:lnTo>
                  <a:pt x="5822265" y="142881"/>
                </a:lnTo>
                <a:lnTo>
                  <a:pt x="5774299" y="144198"/>
                </a:lnTo>
                <a:lnTo>
                  <a:pt x="5715083" y="153678"/>
                </a:lnTo>
                <a:lnTo>
                  <a:pt x="5688419" y="155777"/>
                </a:lnTo>
                <a:lnTo>
                  <a:pt x="5630194" y="166878"/>
                </a:lnTo>
                <a:lnTo>
                  <a:pt x="5573158" y="175887"/>
                </a:lnTo>
                <a:lnTo>
                  <a:pt x="5519956" y="177792"/>
                </a:lnTo>
                <a:lnTo>
                  <a:pt x="5466423" y="184756"/>
                </a:lnTo>
                <a:lnTo>
                  <a:pt x="5410719" y="188798"/>
                </a:lnTo>
                <a:lnTo>
                  <a:pt x="5362905" y="196316"/>
                </a:lnTo>
                <a:lnTo>
                  <a:pt x="5308547" y="201203"/>
                </a:lnTo>
                <a:lnTo>
                  <a:pt x="5258402" y="202050"/>
                </a:lnTo>
                <a:lnTo>
                  <a:pt x="5204561" y="202336"/>
                </a:lnTo>
                <a:lnTo>
                  <a:pt x="5155709" y="202392"/>
                </a:lnTo>
                <a:lnTo>
                  <a:pt x="5107841" y="202404"/>
                </a:lnTo>
                <a:lnTo>
                  <a:pt x="5060167" y="202405"/>
                </a:lnTo>
                <a:lnTo>
                  <a:pt x="5008809" y="201083"/>
                </a:lnTo>
                <a:lnTo>
                  <a:pt x="4952510" y="192155"/>
                </a:lnTo>
                <a:lnTo>
                  <a:pt x="4893404" y="190718"/>
                </a:lnTo>
                <a:lnTo>
                  <a:pt x="4833929" y="190529"/>
                </a:lnTo>
                <a:lnTo>
                  <a:pt x="4774406" y="190504"/>
                </a:lnTo>
                <a:lnTo>
                  <a:pt x="4725458" y="190500"/>
                </a:lnTo>
                <a:lnTo>
                  <a:pt x="4669733" y="190500"/>
                </a:lnTo>
                <a:lnTo>
                  <a:pt x="4620116" y="190500"/>
                </a:lnTo>
                <a:lnTo>
                  <a:pt x="4572097" y="190500"/>
                </a:lnTo>
                <a:lnTo>
                  <a:pt x="4520866" y="190500"/>
                </a:lnTo>
                <a:lnTo>
                  <a:pt x="4475710" y="190500"/>
                </a:lnTo>
                <a:lnTo>
                  <a:pt x="4419366" y="190500"/>
                </a:lnTo>
                <a:lnTo>
                  <a:pt x="4368695" y="190500"/>
                </a:lnTo>
                <a:lnTo>
                  <a:pt x="4312629" y="190500"/>
                </a:lnTo>
                <a:lnTo>
                  <a:pt x="4256624" y="190500"/>
                </a:lnTo>
                <a:lnTo>
                  <a:pt x="4204110" y="190500"/>
                </a:lnTo>
                <a:lnTo>
                  <a:pt x="4151992" y="190500"/>
                </a:lnTo>
                <a:lnTo>
                  <a:pt x="4097452" y="190500"/>
                </a:lnTo>
                <a:lnTo>
                  <a:pt x="4038955" y="190500"/>
                </a:lnTo>
                <a:lnTo>
                  <a:pt x="3979971" y="190500"/>
                </a:lnTo>
                <a:lnTo>
                  <a:pt x="3923390" y="190500"/>
                </a:lnTo>
                <a:lnTo>
                  <a:pt x="3869439" y="198683"/>
                </a:lnTo>
                <a:lnTo>
                  <a:pt x="3812725" y="201671"/>
                </a:lnTo>
                <a:lnTo>
                  <a:pt x="3756594" y="202261"/>
                </a:lnTo>
                <a:lnTo>
                  <a:pt x="3702731" y="202378"/>
                </a:lnTo>
                <a:lnTo>
                  <a:pt x="3657978" y="202397"/>
                </a:lnTo>
                <a:lnTo>
                  <a:pt x="3598976" y="202405"/>
                </a:lnTo>
                <a:lnTo>
                  <a:pt x="3542392" y="196085"/>
                </a:lnTo>
                <a:lnTo>
                  <a:pt x="3488440" y="191603"/>
                </a:lnTo>
                <a:lnTo>
                  <a:pt x="3431727" y="190718"/>
                </a:lnTo>
                <a:lnTo>
                  <a:pt x="3375594" y="184223"/>
                </a:lnTo>
                <a:lnTo>
                  <a:pt x="3321731" y="179705"/>
                </a:lnTo>
                <a:lnTo>
                  <a:pt x="3265034" y="178813"/>
                </a:lnTo>
                <a:lnTo>
                  <a:pt x="3208905" y="178637"/>
                </a:lnTo>
                <a:lnTo>
                  <a:pt x="3156366" y="177279"/>
                </a:lnTo>
                <a:lnTo>
                  <a:pt x="3104242" y="169171"/>
                </a:lnTo>
                <a:lnTo>
                  <a:pt x="3049702" y="167179"/>
                </a:lnTo>
                <a:lnTo>
                  <a:pt x="3006465" y="166833"/>
                </a:lnTo>
                <a:lnTo>
                  <a:pt x="2965158" y="166752"/>
                </a:lnTo>
                <a:lnTo>
                  <a:pt x="2921223" y="166716"/>
                </a:lnTo>
                <a:lnTo>
                  <a:pt x="2874176" y="165373"/>
                </a:lnTo>
                <a:lnTo>
                  <a:pt x="2819196" y="157265"/>
                </a:lnTo>
                <a:lnTo>
                  <a:pt x="2762807" y="155517"/>
                </a:lnTo>
                <a:lnTo>
                  <a:pt x="2718841" y="155109"/>
                </a:lnTo>
                <a:lnTo>
                  <a:pt x="2670454" y="154879"/>
                </a:lnTo>
                <a:lnTo>
                  <a:pt x="2624514" y="153487"/>
                </a:lnTo>
                <a:lnTo>
                  <a:pt x="2569237" y="145363"/>
                </a:lnTo>
                <a:lnTo>
                  <a:pt x="2514074" y="143366"/>
                </a:lnTo>
                <a:lnTo>
                  <a:pt x="2475119" y="143094"/>
                </a:lnTo>
                <a:lnTo>
                  <a:pt x="2432230" y="142972"/>
                </a:lnTo>
                <a:lnTo>
                  <a:pt x="2384449" y="142904"/>
                </a:lnTo>
                <a:lnTo>
                  <a:pt x="2325095" y="139353"/>
                </a:lnTo>
                <a:lnTo>
                  <a:pt x="2274761" y="132625"/>
                </a:lnTo>
                <a:lnTo>
                  <a:pt x="2218418" y="131296"/>
                </a:lnTo>
                <a:lnTo>
                  <a:pt x="2164172" y="131033"/>
                </a:lnTo>
                <a:lnTo>
                  <a:pt x="2109212" y="130982"/>
                </a:lnTo>
                <a:lnTo>
                  <a:pt x="2051955" y="130971"/>
                </a:lnTo>
                <a:lnTo>
                  <a:pt x="1997528" y="130969"/>
                </a:lnTo>
                <a:lnTo>
                  <a:pt x="1942533" y="130969"/>
                </a:lnTo>
                <a:lnTo>
                  <a:pt x="1899217" y="130969"/>
                </a:lnTo>
                <a:lnTo>
                  <a:pt x="1857891" y="130969"/>
                </a:lnTo>
                <a:lnTo>
                  <a:pt x="1813949" y="130969"/>
                </a:lnTo>
                <a:lnTo>
                  <a:pt x="1765574" y="130969"/>
                </a:lnTo>
                <a:lnTo>
                  <a:pt x="1714346" y="129646"/>
                </a:lnTo>
                <a:lnTo>
                  <a:pt x="1667689" y="124648"/>
                </a:lnTo>
                <a:lnTo>
                  <a:pt x="1614640" y="120718"/>
                </a:lnTo>
                <a:lnTo>
                  <a:pt x="1561160" y="118067"/>
                </a:lnTo>
                <a:lnTo>
                  <a:pt x="1508851" y="109703"/>
                </a:lnTo>
                <a:lnTo>
                  <a:pt x="1454274" y="107659"/>
                </a:lnTo>
                <a:lnTo>
                  <a:pt x="1405276" y="105933"/>
                </a:lnTo>
                <a:lnTo>
                  <a:pt x="1353851" y="97752"/>
                </a:lnTo>
                <a:lnTo>
                  <a:pt x="1299449" y="89423"/>
                </a:lnTo>
                <a:lnTo>
                  <a:pt x="1250486" y="84545"/>
                </a:lnTo>
                <a:lnTo>
                  <a:pt x="1202596" y="83581"/>
                </a:lnTo>
                <a:lnTo>
                  <a:pt x="1154919" y="83391"/>
                </a:lnTo>
                <a:lnTo>
                  <a:pt x="1107284" y="75170"/>
                </a:lnTo>
                <a:lnTo>
                  <a:pt x="1056129" y="72175"/>
                </a:lnTo>
                <a:lnTo>
                  <a:pt x="1003931" y="71656"/>
                </a:lnTo>
                <a:lnTo>
                  <a:pt x="948777" y="71502"/>
                </a:lnTo>
                <a:lnTo>
                  <a:pt x="893188" y="71456"/>
                </a:lnTo>
                <a:lnTo>
                  <a:pt x="849410" y="71446"/>
                </a:lnTo>
                <a:lnTo>
                  <a:pt x="802451" y="71439"/>
                </a:lnTo>
                <a:lnTo>
                  <a:pt x="745131" y="71438"/>
                </a:lnTo>
                <a:lnTo>
                  <a:pt x="689909" y="71438"/>
                </a:lnTo>
                <a:lnTo>
                  <a:pt x="644067" y="71438"/>
                </a:lnTo>
                <a:lnTo>
                  <a:pt x="590796" y="71438"/>
                </a:lnTo>
                <a:lnTo>
                  <a:pt x="533031" y="71438"/>
                </a:lnTo>
                <a:lnTo>
                  <a:pt x="480557" y="71438"/>
                </a:lnTo>
                <a:lnTo>
                  <a:pt x="426242" y="71438"/>
                </a:lnTo>
                <a:lnTo>
                  <a:pt x="371148" y="71438"/>
                </a:lnTo>
                <a:lnTo>
                  <a:pt x="318641" y="71438"/>
                </a:lnTo>
                <a:lnTo>
                  <a:pt x="282790" y="70115"/>
                </a:lnTo>
                <a:lnTo>
                  <a:pt x="228572" y="53701"/>
                </a:lnTo>
                <a:lnTo>
                  <a:pt x="190287" y="48425"/>
                </a:lnTo>
                <a:lnTo>
                  <a:pt x="174530" y="46657"/>
                </a:lnTo>
                <a:lnTo>
                  <a:pt x="115311" y="26550"/>
                </a:lnTo>
                <a:lnTo>
                  <a:pt x="99136" y="16833"/>
                </a:lnTo>
                <a:lnTo>
                  <a:pt x="41150" y="1231"/>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6"/>
          <p:cNvSpPr/>
          <p:nvPr/>
        </p:nvSpPr>
        <p:spPr>
          <a:xfrm>
            <a:off x="7477125" y="3488531"/>
            <a:ext cx="3476626" cy="47408"/>
          </a:xfrm>
          <a:custGeom>
            <a:avLst/>
            <a:gdLst/>
            <a:ahLst/>
            <a:cxnLst/>
            <a:rect l="0" t="0" r="0" b="0"/>
            <a:pathLst>
              <a:path w="3476626" h="47408">
                <a:moveTo>
                  <a:pt x="0" y="0"/>
                </a:moveTo>
                <a:lnTo>
                  <a:pt x="36699" y="6860"/>
                </a:lnTo>
                <a:lnTo>
                  <a:pt x="89553" y="777"/>
                </a:lnTo>
                <a:lnTo>
                  <a:pt x="146256" y="102"/>
                </a:lnTo>
                <a:lnTo>
                  <a:pt x="194294" y="30"/>
                </a:lnTo>
                <a:lnTo>
                  <a:pt x="242042" y="9"/>
                </a:lnTo>
                <a:lnTo>
                  <a:pt x="289703" y="3"/>
                </a:lnTo>
                <a:lnTo>
                  <a:pt x="337338" y="1"/>
                </a:lnTo>
                <a:lnTo>
                  <a:pt x="384967" y="0"/>
                </a:lnTo>
                <a:lnTo>
                  <a:pt x="432104" y="8183"/>
                </a:lnTo>
                <a:lnTo>
                  <a:pt x="489627" y="14699"/>
                </a:lnTo>
                <a:lnTo>
                  <a:pt x="539745" y="21113"/>
                </a:lnTo>
                <a:lnTo>
                  <a:pt x="592959" y="26541"/>
                </a:lnTo>
                <a:lnTo>
                  <a:pt x="645768" y="33000"/>
                </a:lnTo>
                <a:lnTo>
                  <a:pt x="703308" y="34913"/>
                </a:lnTo>
                <a:lnTo>
                  <a:pt x="762248" y="35480"/>
                </a:lnTo>
                <a:lnTo>
                  <a:pt x="803120" y="35613"/>
                </a:lnTo>
                <a:lnTo>
                  <a:pt x="847744" y="35672"/>
                </a:lnTo>
                <a:lnTo>
                  <a:pt x="890508" y="35698"/>
                </a:lnTo>
                <a:lnTo>
                  <a:pt x="944715" y="35713"/>
                </a:lnTo>
                <a:lnTo>
                  <a:pt x="998586" y="35717"/>
                </a:lnTo>
                <a:lnTo>
                  <a:pt x="1043232" y="35719"/>
                </a:lnTo>
                <a:lnTo>
                  <a:pt x="1095800" y="35719"/>
                </a:lnTo>
                <a:lnTo>
                  <a:pt x="1155223" y="35719"/>
                </a:lnTo>
                <a:lnTo>
                  <a:pt x="1203360" y="35719"/>
                </a:lnTo>
                <a:lnTo>
                  <a:pt x="1259874" y="37042"/>
                </a:lnTo>
                <a:lnTo>
                  <a:pt x="1314984" y="45970"/>
                </a:lnTo>
                <a:lnTo>
                  <a:pt x="1369916" y="47407"/>
                </a:lnTo>
                <a:lnTo>
                  <a:pt x="1392018" y="46205"/>
                </a:lnTo>
                <a:lnTo>
                  <a:pt x="1438349" y="38182"/>
                </a:lnTo>
                <a:lnTo>
                  <a:pt x="1497379" y="36205"/>
                </a:lnTo>
                <a:lnTo>
                  <a:pt x="1555821" y="35783"/>
                </a:lnTo>
                <a:lnTo>
                  <a:pt x="1607076" y="35728"/>
                </a:lnTo>
                <a:lnTo>
                  <a:pt x="1656763" y="35719"/>
                </a:lnTo>
                <a:lnTo>
                  <a:pt x="1703861" y="35719"/>
                </a:lnTo>
                <a:lnTo>
                  <a:pt x="1754487" y="35719"/>
                </a:lnTo>
                <a:lnTo>
                  <a:pt x="1802783" y="34396"/>
                </a:lnTo>
                <a:lnTo>
                  <a:pt x="1862044" y="25468"/>
                </a:lnTo>
                <a:lnTo>
                  <a:pt x="1907118" y="24303"/>
                </a:lnTo>
                <a:lnTo>
                  <a:pt x="1961275" y="23910"/>
                </a:lnTo>
                <a:lnTo>
                  <a:pt x="2013557" y="23826"/>
                </a:lnTo>
                <a:lnTo>
                  <a:pt x="2062448" y="23814"/>
                </a:lnTo>
                <a:lnTo>
                  <a:pt x="2083455" y="22490"/>
                </a:lnTo>
                <a:lnTo>
                  <a:pt x="2133029" y="13562"/>
                </a:lnTo>
                <a:lnTo>
                  <a:pt x="2187460" y="12125"/>
                </a:lnTo>
                <a:lnTo>
                  <a:pt x="2239509" y="11935"/>
                </a:lnTo>
                <a:lnTo>
                  <a:pt x="2291734" y="11911"/>
                </a:lnTo>
                <a:lnTo>
                  <a:pt x="2342759" y="11907"/>
                </a:lnTo>
                <a:lnTo>
                  <a:pt x="2394359" y="10584"/>
                </a:lnTo>
                <a:lnTo>
                  <a:pt x="2427908" y="5047"/>
                </a:lnTo>
                <a:lnTo>
                  <a:pt x="2478202" y="10742"/>
                </a:lnTo>
                <a:lnTo>
                  <a:pt x="2526832" y="11753"/>
                </a:lnTo>
                <a:lnTo>
                  <a:pt x="2578605" y="11876"/>
                </a:lnTo>
                <a:lnTo>
                  <a:pt x="2630519" y="11898"/>
                </a:lnTo>
                <a:lnTo>
                  <a:pt x="2688099" y="11905"/>
                </a:lnTo>
                <a:lnTo>
                  <a:pt x="2741727" y="11907"/>
                </a:lnTo>
                <a:lnTo>
                  <a:pt x="2793033" y="11907"/>
                </a:lnTo>
                <a:lnTo>
                  <a:pt x="2843296" y="3724"/>
                </a:lnTo>
                <a:lnTo>
                  <a:pt x="2897960" y="327"/>
                </a:lnTo>
                <a:lnTo>
                  <a:pt x="2955566" y="29"/>
                </a:lnTo>
                <a:lnTo>
                  <a:pt x="3015071" y="3"/>
                </a:lnTo>
                <a:lnTo>
                  <a:pt x="3069620" y="1"/>
                </a:lnTo>
                <a:lnTo>
                  <a:pt x="3122873" y="0"/>
                </a:lnTo>
                <a:lnTo>
                  <a:pt x="3173099" y="0"/>
                </a:lnTo>
                <a:lnTo>
                  <a:pt x="3230920" y="0"/>
                </a:lnTo>
                <a:lnTo>
                  <a:pt x="3289080" y="0"/>
                </a:lnTo>
                <a:lnTo>
                  <a:pt x="3345597" y="0"/>
                </a:lnTo>
                <a:lnTo>
                  <a:pt x="3385335" y="1323"/>
                </a:lnTo>
                <a:lnTo>
                  <a:pt x="3432272" y="11416"/>
                </a:lnTo>
                <a:lnTo>
                  <a:pt x="3476625" y="119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89274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Finishing unit 2 project</a:t>
            </a:r>
            <a:endParaRPr lang="en-US" dirty="0"/>
          </a:p>
        </p:txBody>
      </p:sp>
      <p:sp>
        <p:nvSpPr>
          <p:cNvPr id="3" name="Content Placeholder 2"/>
          <p:cNvSpPr>
            <a:spLocks noGrp="1"/>
          </p:cNvSpPr>
          <p:nvPr>
            <p:ph idx="1"/>
          </p:nvPr>
        </p:nvSpPr>
        <p:spPr>
          <a:xfrm>
            <a:off x="1024128" y="1842868"/>
            <a:ext cx="9720073" cy="4466492"/>
          </a:xfrm>
        </p:spPr>
        <p:txBody>
          <a:bodyPr/>
          <a:lstStyle/>
          <a:p>
            <a:r>
              <a:rPr lang="en-US" dirty="0" smtClean="0"/>
              <a:t>1 – the point to the project is NOT to retell the story from your life. It is to examine how the truth of the event is played out. So it’s okay if some people from your event weren’t very forthcoming with information or if there is conflicting information.</a:t>
            </a:r>
          </a:p>
          <a:p>
            <a:endParaRPr lang="en-US" dirty="0"/>
          </a:p>
          <a:p>
            <a:r>
              <a:rPr lang="en-US" dirty="0" smtClean="0"/>
              <a:t>2 – you have finished your interviews and research by now. (and if you haven’t, keep your mouth shut about it and get it done). What consistencies do you see with the information you have? What contradictions do you see? What might that mean?</a:t>
            </a:r>
          </a:p>
          <a:p>
            <a:r>
              <a:rPr lang="en-US" dirty="0" smtClean="0"/>
              <a:t>(Information chart you are creating now)</a:t>
            </a:r>
          </a:p>
          <a:p>
            <a:endParaRPr lang="en-US" dirty="0"/>
          </a:p>
          <a:p>
            <a:r>
              <a:rPr lang="en-US" dirty="0" smtClean="0"/>
              <a:t>3 – How is the truth of your event revealed when you can’t trust your own perception (because after all, you are only one view point of the event)?</a:t>
            </a:r>
            <a:endParaRPr lang="en-US" dirty="0"/>
          </a:p>
        </p:txBody>
      </p:sp>
    </p:spTree>
    <p:extLst>
      <p:ext uri="{BB962C8B-B14F-4D97-AF65-F5344CB8AC3E}">
        <p14:creationId xmlns:p14="http://schemas.microsoft.com/office/powerpoint/2010/main" val="1511556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together</a:t>
            </a:r>
            <a:endParaRPr lang="en-US" dirty="0"/>
          </a:p>
        </p:txBody>
      </p:sp>
      <p:sp>
        <p:nvSpPr>
          <p:cNvPr id="3" name="Content Placeholder 2"/>
          <p:cNvSpPr>
            <a:spLocks noGrp="1"/>
          </p:cNvSpPr>
          <p:nvPr>
            <p:ph idx="1"/>
          </p:nvPr>
        </p:nvSpPr>
        <p:spPr>
          <a:xfrm>
            <a:off x="773723" y="1786597"/>
            <a:ext cx="9970477" cy="4522763"/>
          </a:xfrm>
        </p:spPr>
        <p:txBody>
          <a:bodyPr/>
          <a:lstStyle/>
          <a:p>
            <a:r>
              <a:rPr lang="en-US" dirty="0" smtClean="0"/>
              <a:t>1. Section 1 – objective information. Here is where you will use the who, what, where, and when information. You must include the researched information  here. It will give the basic set up and put your event into a context.</a:t>
            </a:r>
          </a:p>
          <a:p>
            <a:r>
              <a:rPr lang="en-US" dirty="0" smtClean="0"/>
              <a:t>2. Section 2 – What is the main question about your event? For Sarah Polley, it became a question of who her family really are (not just identities, but their relationships to each other)</a:t>
            </a:r>
          </a:p>
          <a:p>
            <a:r>
              <a:rPr lang="en-US" dirty="0" smtClean="0"/>
              <a:t>3. Section 3 – Here is where you include the information from your interviews. What do the other people have to say about the event? Organize so that the information is interesting, so you might include pictures here.</a:t>
            </a:r>
          </a:p>
          <a:p>
            <a:r>
              <a:rPr lang="en-US" dirty="0" smtClean="0"/>
              <a:t>4. Section 4 – What consistencies and inconsistencies is there between the different people? What might those consistencies and inconsistencies mean (in other words, what’s the truth?)</a:t>
            </a:r>
            <a:endParaRPr lang="en-US" dirty="0"/>
          </a:p>
        </p:txBody>
      </p:sp>
    </p:spTree>
    <p:extLst>
      <p:ext uri="{BB962C8B-B14F-4D97-AF65-F5344CB8AC3E}">
        <p14:creationId xmlns:p14="http://schemas.microsoft.com/office/powerpoint/2010/main" val="3871274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LASt</a:t>
            </a:r>
            <a:r>
              <a:rPr lang="en-US" dirty="0" smtClean="0"/>
              <a:t> Step: The reflection Essay</a:t>
            </a:r>
            <a:endParaRPr lang="en-US" dirty="0"/>
          </a:p>
        </p:txBody>
      </p:sp>
      <p:sp>
        <p:nvSpPr>
          <p:cNvPr id="3" name="Content Placeholder 2"/>
          <p:cNvSpPr>
            <a:spLocks noGrp="1"/>
          </p:cNvSpPr>
          <p:nvPr>
            <p:ph idx="1"/>
          </p:nvPr>
        </p:nvSpPr>
        <p:spPr/>
        <p:txBody>
          <a:bodyPr/>
          <a:lstStyle/>
          <a:p>
            <a:r>
              <a:rPr lang="en-US" dirty="0" smtClean="0"/>
              <a:t>Here is where you reflect on what you have learned through this project.</a:t>
            </a:r>
          </a:p>
          <a:p>
            <a:r>
              <a:rPr lang="en-US" dirty="0" smtClean="0"/>
              <a:t>You must have an ESSAY – introduction, body paragraphs, closing wrap up paragraph.</a:t>
            </a:r>
          </a:p>
          <a:p>
            <a:r>
              <a:rPr lang="en-US" dirty="0" smtClean="0"/>
              <a:t>Your THESIS must be what you have learned through doing this project.</a:t>
            </a:r>
          </a:p>
          <a:p>
            <a:r>
              <a:rPr lang="en-US" dirty="0" smtClean="0"/>
              <a:t>Your body paragraphs will develop how you learned whatever it is you learned. You will need examples and you will need to explain how those examples either show your lesson or helped you learn your lesson.</a:t>
            </a:r>
          </a:p>
          <a:p>
            <a:r>
              <a:rPr lang="en-US" dirty="0" smtClean="0"/>
              <a:t>Your closing wrap up paragraph will summarize in a sentence or two your main point to the reflection essay and then will give something to think about in the future about your event. </a:t>
            </a:r>
            <a:endParaRPr lang="en-US" dirty="0"/>
          </a:p>
        </p:txBody>
      </p:sp>
    </p:spTree>
    <p:extLst>
      <p:ext uri="{BB962C8B-B14F-4D97-AF65-F5344CB8AC3E}">
        <p14:creationId xmlns:p14="http://schemas.microsoft.com/office/powerpoint/2010/main" val="4058424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Date for the Project</a:t>
            </a:r>
            <a:endParaRPr lang="en-US" dirty="0"/>
          </a:p>
        </p:txBody>
      </p:sp>
      <p:sp>
        <p:nvSpPr>
          <p:cNvPr id="3" name="Content Placeholder 2"/>
          <p:cNvSpPr>
            <a:spLocks noGrp="1"/>
          </p:cNvSpPr>
          <p:nvPr>
            <p:ph idx="1"/>
          </p:nvPr>
        </p:nvSpPr>
        <p:spPr/>
        <p:txBody>
          <a:bodyPr/>
          <a:lstStyle/>
          <a:p>
            <a:r>
              <a:rPr lang="en-US" dirty="0" smtClean="0"/>
              <a:t>February 3 (even day) February 4 (odd day)</a:t>
            </a:r>
          </a:p>
          <a:p>
            <a:endParaRPr lang="en-US" dirty="0"/>
          </a:p>
          <a:p>
            <a:r>
              <a:rPr lang="en-US" dirty="0" smtClean="0"/>
              <a:t>Every day (not class meeting) it is late, you lose 5% of the grade up to 25% of your possible grade.</a:t>
            </a:r>
          </a:p>
          <a:p>
            <a:endParaRPr lang="en-US" dirty="0"/>
          </a:p>
          <a:p>
            <a:r>
              <a:rPr lang="en-US" dirty="0" smtClean="0"/>
              <a:t>Last possible day to submit is Feb. 11 (even) Feb. 12(odd) – after this day you will need a note from both your parent and your administrator in order to have me even consider accepting your project late. This includes if you are absent every school day from now until then. </a:t>
            </a:r>
            <a:endParaRPr lang="en-US" dirty="0"/>
          </a:p>
        </p:txBody>
      </p:sp>
    </p:spTree>
    <p:extLst>
      <p:ext uri="{BB962C8B-B14F-4D97-AF65-F5344CB8AC3E}">
        <p14:creationId xmlns:p14="http://schemas.microsoft.com/office/powerpoint/2010/main" val="264572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 Out the door</a:t>
            </a:r>
            <a:endParaRPr lang="en-US" dirty="0"/>
          </a:p>
        </p:txBody>
      </p:sp>
      <p:sp>
        <p:nvSpPr>
          <p:cNvPr id="3" name="Content Placeholder 2"/>
          <p:cNvSpPr>
            <a:spLocks noGrp="1"/>
          </p:cNvSpPr>
          <p:nvPr>
            <p:ph idx="1"/>
          </p:nvPr>
        </p:nvSpPr>
        <p:spPr>
          <a:xfrm>
            <a:off x="1024128" y="1814732"/>
            <a:ext cx="9720073" cy="4494628"/>
          </a:xfrm>
        </p:spPr>
        <p:txBody>
          <a:bodyPr/>
          <a:lstStyle/>
          <a:p>
            <a:r>
              <a:rPr lang="en-US" dirty="0" smtClean="0"/>
              <a:t>3 – three things you need to do to succeed in this class</a:t>
            </a:r>
          </a:p>
          <a:p>
            <a:endParaRPr lang="en-US" dirty="0"/>
          </a:p>
          <a:p>
            <a:endParaRPr lang="en-US" dirty="0" smtClean="0"/>
          </a:p>
          <a:p>
            <a:r>
              <a:rPr lang="en-US" dirty="0" smtClean="0"/>
              <a:t>2 – two things you need to do to finish your unit 2 project</a:t>
            </a:r>
          </a:p>
          <a:p>
            <a:endParaRPr lang="en-US" dirty="0"/>
          </a:p>
          <a:p>
            <a:endParaRPr lang="en-US" dirty="0" smtClean="0"/>
          </a:p>
          <a:p>
            <a:r>
              <a:rPr lang="en-US" dirty="0" smtClean="0"/>
              <a:t>1 – one word of advice to your classmates about succeeding in this class. </a:t>
            </a:r>
            <a:endParaRPr lang="en-US" dirty="0"/>
          </a:p>
        </p:txBody>
      </p:sp>
    </p:spTree>
    <p:extLst>
      <p:ext uri="{BB962C8B-B14F-4D97-AF65-F5344CB8AC3E}">
        <p14:creationId xmlns:p14="http://schemas.microsoft.com/office/powerpoint/2010/main" val="17874018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619</TotalTime>
  <Words>951</Words>
  <Application>Microsoft Office PowerPoint</Application>
  <PresentationFormat>Custom</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Integral</vt:lpstr>
      <vt:lpstr>Bellringer Jan. 23/27</vt:lpstr>
      <vt:lpstr>Agenda</vt:lpstr>
      <vt:lpstr>Reading Quiz</vt:lpstr>
      <vt:lpstr>Writing the CSET: Due Jan 28/29</vt:lpstr>
      <vt:lpstr>Finishing unit 2 project</vt:lpstr>
      <vt:lpstr>Putting it together</vt:lpstr>
      <vt:lpstr>LASt Step: The reflection Essay</vt:lpstr>
      <vt:lpstr>Due Date for the Project</vt:lpstr>
      <vt:lpstr>Ticket Out the door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Jan. 23/34</dc:title>
  <dc:creator>Christy Bowe</dc:creator>
  <cp:lastModifiedBy>Windows User</cp:lastModifiedBy>
  <cp:revision>17</cp:revision>
  <cp:lastPrinted>2014-01-23T11:25:09Z</cp:lastPrinted>
  <dcterms:created xsi:type="dcterms:W3CDTF">2014-01-23T10:53:17Z</dcterms:created>
  <dcterms:modified xsi:type="dcterms:W3CDTF">2014-01-27T19:12:36Z</dcterms:modified>
</cp:coreProperties>
</file>