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57" r:id="rId3"/>
    <p:sldId id="259" r:id="rId4"/>
    <p:sldId id="260" r:id="rId5"/>
    <p:sldId id="261" r:id="rId6"/>
    <p:sldId id="262" r:id="rId7"/>
    <p:sldId id="263" r:id="rId8"/>
    <p:sldId id="264" r:id="rId9"/>
    <p:sldId id="265" r:id="rId10"/>
    <p:sldId id="275" r:id="rId11"/>
    <p:sldId id="266" r:id="rId12"/>
    <p:sldId id="267" r:id="rId13"/>
    <p:sldId id="268" r:id="rId14"/>
    <p:sldId id="269"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063E9-9569-4F9A-8EA8-16A37D8A9DF5}" type="datetimeFigureOut">
              <a:rPr lang="en-US" smtClean="0"/>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4BAB5-3C73-4CDB-9C4D-83216C76BC82}" type="slidenum">
              <a:rPr lang="en-US" smtClean="0"/>
              <a:t>‹#›</a:t>
            </a:fld>
            <a:endParaRPr lang="en-US"/>
          </a:p>
        </p:txBody>
      </p:sp>
    </p:spTree>
    <p:extLst>
      <p:ext uri="{BB962C8B-B14F-4D97-AF65-F5344CB8AC3E}">
        <p14:creationId xmlns:p14="http://schemas.microsoft.com/office/powerpoint/2010/main" val="5903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subTitle" idx="1"/>
          </p:nvPr>
        </p:nvSpPr>
        <p:spPr>
          <a:xfrm>
            <a:off x="457200" y="3699803"/>
            <a:ext cx="8305799" cy="1143000"/>
          </a:xfrm>
          <a:prstGeom prst="rect">
            <a:avLst/>
          </a:prstGeom>
          <a:noFill/>
          <a:ln>
            <a:noFill/>
          </a:ln>
        </p:spPr>
        <p:txBody>
          <a:bodyPr lIns="91425" tIns="91425" rIns="91425" bIns="91425" anchor="t" anchorCtr="0"/>
          <a:lstStyle>
            <a:lvl1pPr marL="0" marR="0" indent="0" algn="ctr" rtl="0">
              <a:spcBef>
                <a:spcPts val="600"/>
              </a:spcBef>
              <a:buClr>
                <a:schemeClr val="accent2"/>
              </a:buClr>
              <a:buFont typeface="Merriweather"/>
              <a:buNone/>
              <a:defRPr sz="2200" b="0" i="0" u="none" strike="noStrike" cap="none" baseline="0">
                <a:solidFill>
                  <a:schemeClr val="lt2"/>
                </a:solidFill>
                <a:latin typeface="Merriweather"/>
                <a:ea typeface="Merriweather"/>
                <a:cs typeface="Merriweather"/>
                <a:sym typeface="Merriweather"/>
              </a:defRPr>
            </a:lvl1pPr>
            <a:lvl2pPr marL="457200" marR="0" indent="0" algn="ctr" rtl="0">
              <a:spcBef>
                <a:spcPts val="300"/>
              </a:spcBef>
              <a:buClr>
                <a:srgbClr val="D6903E"/>
              </a:buClr>
              <a:buFont typeface="Merriweather"/>
              <a:buNone/>
              <a:defRPr sz="2400" b="0" i="0" u="none" strike="noStrike" cap="none" baseline="0">
                <a:solidFill>
                  <a:schemeClr val="lt2"/>
                </a:solidFill>
                <a:latin typeface="Merriweather"/>
                <a:ea typeface="Merriweather"/>
                <a:cs typeface="Merriweather"/>
                <a:sym typeface="Merriweather"/>
              </a:defRPr>
            </a:lvl2pPr>
            <a:lvl3pPr marL="914400" marR="0" indent="0" algn="ctr" rtl="0">
              <a:spcBef>
                <a:spcPts val="300"/>
              </a:spcBef>
              <a:buClr>
                <a:srgbClr val="B27834"/>
              </a:buClr>
              <a:buFont typeface="Merriweather"/>
              <a:buNone/>
              <a:defRPr sz="2100" b="0" i="0" u="none" strike="noStrike" cap="none" baseline="0">
                <a:solidFill>
                  <a:schemeClr val="lt1"/>
                </a:solidFill>
                <a:latin typeface="Merriweather"/>
                <a:ea typeface="Merriweather"/>
                <a:cs typeface="Merriweather"/>
                <a:sym typeface="Merriweather"/>
              </a:defRPr>
            </a:lvl3pPr>
            <a:lvl4pPr marL="1371600" marR="0" indent="0" algn="ctr" rtl="0">
              <a:spcBef>
                <a:spcPts val="300"/>
              </a:spcBef>
              <a:buClr>
                <a:srgbClr val="D6903E"/>
              </a:buClr>
              <a:buFont typeface="Merriweather"/>
              <a:buNone/>
              <a:defRPr sz="1900" b="0" i="0" u="none" strike="noStrike" cap="none" baseline="0">
                <a:solidFill>
                  <a:schemeClr val="lt1"/>
                </a:solidFill>
                <a:latin typeface="Merriweather"/>
                <a:ea typeface="Merriweather"/>
                <a:cs typeface="Merriweather"/>
                <a:sym typeface="Merriweather"/>
              </a:defRPr>
            </a:lvl4pPr>
            <a:lvl5pPr marL="18288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5pPr>
            <a:lvl6pPr marL="2286000" marR="0" indent="0" algn="ctr" rtl="0">
              <a:spcBef>
                <a:spcPts val="340"/>
              </a:spcBef>
              <a:buClr>
                <a:srgbClr val="D6903E"/>
              </a:buClr>
              <a:buFont typeface="Merriweather"/>
              <a:buNone/>
              <a:defRPr sz="1700" b="0" i="0" u="none" strike="noStrike" cap="none" baseline="0">
                <a:solidFill>
                  <a:schemeClr val="lt1"/>
                </a:solidFill>
                <a:latin typeface="Merriweather"/>
                <a:ea typeface="Merriweather"/>
                <a:cs typeface="Merriweather"/>
                <a:sym typeface="Merriweather"/>
              </a:defRPr>
            </a:lvl6pPr>
            <a:lvl7pPr marL="27432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7pPr>
            <a:lvl8pPr marL="32004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8pPr>
            <a:lvl9pPr marL="36576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12" name="Shape 12"/>
          <p:cNvSpPr txBox="1">
            <a:spLocks noGrp="1"/>
          </p:cNvSpPr>
          <p:nvPr>
            <p:ph type="ctrTitle"/>
          </p:nvPr>
        </p:nvSpPr>
        <p:spPr>
          <a:xfrm>
            <a:off x="457200" y="1433732"/>
            <a:ext cx="8305799" cy="1981199"/>
          </a:xfrm>
          <a:prstGeom prst="rect">
            <a:avLst/>
          </a:prstGeom>
          <a:noFill/>
          <a:ln>
            <a:noFill/>
          </a:ln>
        </p:spPr>
        <p:txBody>
          <a:bodyPr lIns="91425" tIns="91425" rIns="91425" bIns="91425" anchor="b" anchorCtr="0"/>
          <a:lstStyle>
            <a:lvl1pPr marL="0" marR="0" indent="0" algn="ctr" rtl="0">
              <a:spcBef>
                <a:spcPts val="0"/>
              </a:spcBef>
              <a:buClr>
                <a:srgbClr val="F9F9F9"/>
              </a:buClr>
              <a:buFont typeface="Merriweather"/>
              <a:buNone/>
              <a:defRPr sz="48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cxnSp>
        <p:nvCxnSpPr>
          <p:cNvPr id="13" name="Shape 13"/>
          <p:cNvCxnSpPr/>
          <p:nvPr/>
        </p:nvCxnSpPr>
        <p:spPr>
          <a:xfrm>
            <a:off x="1463625" y="3550126"/>
            <a:ext cx="2971799" cy="1587"/>
          </a:xfrm>
          <a:prstGeom prst="straightConnector1">
            <a:avLst/>
          </a:prstGeom>
          <a:noFill/>
          <a:ln w="9525" cap="flat">
            <a:solidFill>
              <a:srgbClr val="EEEEEB"/>
            </a:solidFill>
            <a:prstDash val="solid"/>
            <a:round/>
            <a:headEnd type="none" w="med" len="med"/>
            <a:tailEnd type="none" w="med" len="med"/>
          </a:ln>
        </p:spPr>
      </p:cxnSp>
      <p:cxnSp>
        <p:nvCxnSpPr>
          <p:cNvPr id="14" name="Shape 14"/>
          <p:cNvCxnSpPr/>
          <p:nvPr/>
        </p:nvCxnSpPr>
        <p:spPr>
          <a:xfrm>
            <a:off x="4708573" y="3550126"/>
            <a:ext cx="2971799" cy="1587"/>
          </a:xfrm>
          <a:prstGeom prst="straightConnector1">
            <a:avLst/>
          </a:prstGeom>
          <a:noFill/>
          <a:ln w="9525" cap="flat">
            <a:solidFill>
              <a:srgbClr val="EEEEEB"/>
            </a:solidFill>
            <a:prstDash val="solid"/>
            <a:round/>
            <a:headEnd type="none" w="med" len="med"/>
            <a:tailEnd type="none" w="med" len="med"/>
          </a:ln>
        </p:spPr>
      </p:cxnSp>
      <p:sp>
        <p:nvSpPr>
          <p:cNvPr id="15" name="Shape 15"/>
          <p:cNvSpPr/>
          <p:nvPr/>
        </p:nvSpPr>
        <p:spPr>
          <a:xfrm>
            <a:off x="4540348" y="3526301"/>
            <a:ext cx="45719" cy="45719"/>
          </a:xfrm>
          <a:prstGeom prst="ellipse">
            <a:avLst/>
          </a:prstGeom>
          <a:solidFill>
            <a:schemeClr val="accent2"/>
          </a:solidFill>
          <a:ln w="38100" cap="flat">
            <a:solidFill>
              <a:schemeClr val="accent2"/>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7" name="Shape 17"/>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8" name="Shape 1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34000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2232818" y="-327818"/>
            <a:ext cx="4678362" cy="82296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76" name="Shape 7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7" name="Shape 7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8" name="Shape 7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388863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82" name="Shape 8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3" name="Shape 8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4" name="Shape 8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42284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21" name="Shape 2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2" name="Shape 22"/>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3" name="Shape 2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4" name="Shape 2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56078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7" name="Shape 2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8" name="Shape 2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9" name="Shape 29"/>
          <p:cNvSpPr txBox="1">
            <a:spLocks noGrp="1"/>
          </p:cNvSpPr>
          <p:nvPr>
            <p:ph type="title"/>
          </p:nvPr>
        </p:nvSpPr>
        <p:spPr>
          <a:xfrm>
            <a:off x="685800" y="3505200"/>
            <a:ext cx="7924799" cy="13715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800" b="0">
                <a:solidFill>
                  <a:srgbClr val="F9F9F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685800" y="4958864"/>
            <a:ext cx="7924799" cy="984736"/>
          </a:xfrm>
          <a:prstGeom prst="rect">
            <a:avLst/>
          </a:prstGeom>
          <a:noFill/>
          <a:ln>
            <a:noFill/>
          </a:ln>
        </p:spPr>
        <p:txBody>
          <a:bodyPr lIns="91425" tIns="91425" rIns="91425" bIns="91425" anchor="t" anchorCtr="0"/>
          <a:lstStyle>
            <a:lvl1pPr marL="0" indent="0" rtl="0">
              <a:spcBef>
                <a:spcPts val="0"/>
              </a:spcBef>
              <a:buClr>
                <a:schemeClr val="lt2"/>
              </a:buClr>
              <a:buFont typeface="Merriweather"/>
              <a:buNone/>
              <a:defRPr sz="2000" baseline="0">
                <a:solidFill>
                  <a:schemeClr val="lt2"/>
                </a:solidFill>
              </a:defRPr>
            </a:lvl1pPr>
            <a:lvl2pPr rtl="0">
              <a:spcBef>
                <a:spcPts val="0"/>
              </a:spcBef>
              <a:buClr>
                <a:schemeClr val="lt1"/>
              </a:buClr>
              <a:buFont typeface="Merriweather"/>
              <a:buNone/>
              <a:defRPr sz="1800">
                <a:solidFill>
                  <a:schemeClr val="lt1"/>
                </a:solidFill>
              </a:defRPr>
            </a:lvl2pPr>
            <a:lvl3pPr rtl="0">
              <a:spcBef>
                <a:spcPts val="0"/>
              </a:spcBef>
              <a:buClr>
                <a:schemeClr val="lt1"/>
              </a:buClr>
              <a:buFont typeface="Merriweather"/>
              <a:buNone/>
              <a:defRPr sz="1600">
                <a:solidFill>
                  <a:schemeClr val="lt1"/>
                </a:solidFill>
              </a:defRPr>
            </a:lvl3pPr>
            <a:lvl4pPr rtl="0">
              <a:spcBef>
                <a:spcPts val="0"/>
              </a:spcBef>
              <a:buClr>
                <a:schemeClr val="lt1"/>
              </a:buClr>
              <a:buFont typeface="Merriweather"/>
              <a:buNone/>
              <a:defRPr sz="1400">
                <a:solidFill>
                  <a:schemeClr val="lt1"/>
                </a:solidFill>
              </a:defRPr>
            </a:lvl4pPr>
            <a:lvl5pPr rtl="0">
              <a:spcBef>
                <a:spcPts val="0"/>
              </a:spcBef>
              <a:buClr>
                <a:schemeClr val="lt1"/>
              </a:buClr>
              <a:buFont typeface="Merriweather"/>
              <a:buNone/>
              <a:defRPr sz="1400">
                <a:solidFill>
                  <a:schemeClr val="lt1"/>
                </a:solidFill>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1" name="Shape 31"/>
          <p:cNvCxnSpPr/>
          <p:nvPr/>
        </p:nvCxnSpPr>
        <p:spPr>
          <a:xfrm>
            <a:off x="685800" y="4916992"/>
            <a:ext cx="7924799" cy="4301"/>
          </a:xfrm>
          <a:prstGeom prst="straightConnector1">
            <a:avLst/>
          </a:prstGeom>
          <a:noFill/>
          <a:ln w="9525" cap="flat">
            <a:solidFill>
              <a:srgbClr val="E9E9E8"/>
            </a:solidFill>
            <a:prstDash val="solid"/>
            <a:round/>
            <a:headEnd type="none" w="med" len="med"/>
            <a:tailEnd type="none" w="med" len="med"/>
          </a:ln>
        </p:spPr>
      </p:cxnSp>
    </p:spTree>
    <p:extLst>
      <p:ext uri="{BB962C8B-B14F-4D97-AF65-F5344CB8AC3E}">
        <p14:creationId xmlns:p14="http://schemas.microsoft.com/office/powerpoint/2010/main" val="278146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4" name="Shape 34"/>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5" name="Shape 35"/>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6" name="Shape 36"/>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38" name="Shape 38"/>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Tree>
    <p:extLst>
      <p:ext uri="{BB962C8B-B14F-4D97-AF65-F5344CB8AC3E}">
        <p14:creationId xmlns:p14="http://schemas.microsoft.com/office/powerpoint/2010/main" val="419908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1" name="Shape 41"/>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2" name="Shape 4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3" name="Shape 43"/>
          <p:cNvSpPr txBox="1">
            <a:spLocks noGrp="1"/>
          </p:cNvSpPr>
          <p:nvPr>
            <p:ph type="body" idx="1"/>
          </p:nvPr>
        </p:nvSpPr>
        <p:spPr>
          <a:xfrm>
            <a:off x="457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57200"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5" name="Shape 45"/>
          <p:cNvSpPr txBox="1">
            <a:spLocks noGrp="1"/>
          </p:cNvSpPr>
          <p:nvPr>
            <p:ph type="body" idx="3"/>
          </p:nvPr>
        </p:nvSpPr>
        <p:spPr>
          <a:xfrm>
            <a:off x="4649787"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6" name="Shape 46"/>
          <p:cNvSpPr txBox="1">
            <a:spLocks noGrp="1"/>
          </p:cNvSpPr>
          <p:nvPr>
            <p:ph type="title"/>
          </p:nvPr>
        </p:nvSpPr>
        <p:spPr>
          <a:xfrm>
            <a:off x="457200" y="15544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4"/>
          </p:nvPr>
        </p:nvSpPr>
        <p:spPr>
          <a:xfrm>
            <a:off x="4648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baseline="0">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48" name="Shape 48"/>
          <p:cNvCxnSpPr/>
          <p:nvPr/>
        </p:nvCxnSpPr>
        <p:spPr>
          <a:xfrm>
            <a:off x="562945" y="2180218"/>
            <a:ext cx="3749040" cy="1587"/>
          </a:xfrm>
          <a:prstGeom prst="straightConnector1">
            <a:avLst/>
          </a:prstGeom>
          <a:noFill/>
          <a:ln w="12700" cap="flat">
            <a:solidFill>
              <a:srgbClr val="EEEEEB"/>
            </a:solidFill>
            <a:prstDash val="solid"/>
            <a:round/>
            <a:headEnd type="none" w="med" len="med"/>
            <a:tailEnd type="none" w="med" len="med"/>
          </a:ln>
        </p:spPr>
      </p:cxnSp>
      <p:cxnSp>
        <p:nvCxnSpPr>
          <p:cNvPr id="49" name="Shape 49"/>
          <p:cNvCxnSpPr/>
          <p:nvPr/>
        </p:nvCxnSpPr>
        <p:spPr>
          <a:xfrm>
            <a:off x="4754880" y="2180218"/>
            <a:ext cx="3749040" cy="1587"/>
          </a:xfrm>
          <a:prstGeom prst="straightConnector1">
            <a:avLst/>
          </a:prstGeom>
          <a:noFill/>
          <a:ln w="12700" cap="flat">
            <a:solidFill>
              <a:srgbClr val="EEEEEB"/>
            </a:solidFill>
            <a:prstDash val="solid"/>
            <a:round/>
            <a:headEnd type="none" w="med" len="med"/>
            <a:tailEnd type="none" w="med" len="med"/>
          </a:ln>
        </p:spPr>
      </p:cxnSp>
    </p:spTree>
    <p:extLst>
      <p:ext uri="{BB962C8B-B14F-4D97-AF65-F5344CB8AC3E}">
        <p14:creationId xmlns:p14="http://schemas.microsoft.com/office/powerpoint/2010/main" val="67872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2" name="Shape 5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3" name="Shape 53"/>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4" name="Shape 5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84630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7" name="Shape 5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8" name="Shape 5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38068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61" name="Shape 61"/>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a:solidFill>
                  <a:schemeClr val="lt2"/>
                </a:solidFill>
              </a:defRPr>
            </a:lvl1pPr>
            <a:lvl2pPr rtl="0">
              <a:spcBef>
                <a:spcPts val="0"/>
              </a:spcBef>
              <a:buFont typeface="Merriweather"/>
              <a:buNone/>
              <a:defRPr sz="1200"/>
            </a:lvl2pPr>
            <a:lvl3pPr rtl="0">
              <a:spcBef>
                <a:spcPts val="0"/>
              </a:spcBef>
              <a:buFont typeface="Merriweather"/>
              <a:buNone/>
              <a:defRPr sz="1000"/>
            </a:lvl3pPr>
            <a:lvl4pPr rtl="0">
              <a:spcBef>
                <a:spcPts val="0"/>
              </a:spcBef>
              <a:buFont typeface="Merriweather"/>
              <a:buNone/>
              <a:defRPr sz="900"/>
            </a:lvl4pPr>
            <a:lvl5pPr rtl="0">
              <a:spcBef>
                <a:spcPts val="0"/>
              </a:spcBef>
              <a:buFont typeface="Merriweather"/>
              <a:buNone/>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4" name="Shape 6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5" name="Shape 65"/>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6374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a:spLocks noGrp="1"/>
          </p:cNvSpPr>
          <p:nvPr>
            <p:ph type="pic" idx="2"/>
          </p:nvPr>
        </p:nvSpPr>
        <p:spPr>
          <a:xfrm>
            <a:off x="457200" y="457200"/>
            <a:ext cx="6019799" cy="5562600"/>
          </a:xfrm>
          <a:prstGeom prst="rect">
            <a:avLst/>
          </a:prstGeom>
          <a:solidFill>
            <a:srgbClr val="FEFDF4"/>
          </a:solidFill>
          <a:ln>
            <a:noFill/>
          </a:ln>
        </p:spPr>
        <p:txBody>
          <a:bodyPr lIns="91425" tIns="91425" rIns="91425" bIns="91425" anchor="ctr" anchorCtr="0"/>
          <a:lstStyle>
            <a:lvl1pPr marL="0" marR="0" indent="0" algn="l" rtl="0">
              <a:spcBef>
                <a:spcPts val="0"/>
              </a:spcBef>
              <a:buClr>
                <a:schemeClr val="dk1"/>
              </a:buClr>
              <a:buFont typeface="Merriweather"/>
              <a:buNone/>
              <a:defRPr sz="3200" b="0" i="0" u="none" strike="noStrike" cap="none" baseline="0">
                <a:solidFill>
                  <a:schemeClr val="dk1"/>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69" name="Shape 69"/>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b="0">
                <a:solidFill>
                  <a:schemeClr val="lt2"/>
                </a:solidFill>
              </a:defRPr>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1" name="Shape 71"/>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2" name="Shape 7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74889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274320" marR="0" indent="-133985" algn="l" rtl="0">
              <a:spcBef>
                <a:spcPts val="600"/>
              </a:spcBef>
              <a:buClr>
                <a:schemeClr val="accent2"/>
              </a:buClr>
              <a:buFont typeface="Merriweather"/>
              <a:buChar char="●"/>
              <a:defRPr sz="2600" b="0" i="0" u="none" strike="noStrike" cap="none" baseline="0">
                <a:solidFill>
                  <a:schemeClr val="lt1"/>
                </a:solidFill>
                <a:latin typeface="Merriweather"/>
                <a:ea typeface="Merriweather"/>
                <a:cs typeface="Merriweather"/>
                <a:sym typeface="Merriweather"/>
              </a:defRPr>
            </a:lvl1pPr>
            <a:lvl2pPr marL="640080" marR="0" indent="-154940" algn="l" rtl="0">
              <a:spcBef>
                <a:spcPts val="300"/>
              </a:spcBef>
              <a:buClr>
                <a:srgbClr val="D6903E"/>
              </a:buClr>
              <a:buFont typeface="Merriweather"/>
              <a:buChar char="●"/>
              <a:defRPr sz="2400" b="0" i="0" u="none" strike="noStrike" cap="none" baseline="0">
                <a:solidFill>
                  <a:schemeClr val="lt2"/>
                </a:solidFill>
                <a:latin typeface="Merriweather"/>
                <a:ea typeface="Merriweather"/>
                <a:cs typeface="Merriweather"/>
                <a:sym typeface="Merriweather"/>
              </a:defRPr>
            </a:lvl2pPr>
            <a:lvl3pPr marL="1005839" marR="0" indent="-117792" algn="l" rtl="0">
              <a:spcBef>
                <a:spcPts val="300"/>
              </a:spcBef>
              <a:buClr>
                <a:srgbClr val="B27834"/>
              </a:buClr>
              <a:buFont typeface="Merriweather"/>
              <a:buChar char="●"/>
              <a:defRPr sz="2100" b="0" i="0" u="none" strike="noStrike" cap="none" baseline="0">
                <a:solidFill>
                  <a:schemeClr val="lt1"/>
                </a:solidFill>
                <a:latin typeface="Merriweather"/>
                <a:ea typeface="Merriweather"/>
                <a:cs typeface="Merriweather"/>
                <a:sym typeface="Merriweather"/>
              </a:defRPr>
            </a:lvl3pPr>
            <a:lvl4pPr marL="1280160" marR="0" indent="-136207" algn="l" rtl="0">
              <a:spcBef>
                <a:spcPts val="300"/>
              </a:spcBef>
              <a:buClr>
                <a:srgbClr val="D6903E"/>
              </a:buClr>
              <a:buFont typeface="Merriweather"/>
              <a:buChar char="●"/>
              <a:defRPr sz="1900" b="0" i="0" u="none" strike="noStrike" cap="none" baseline="0">
                <a:solidFill>
                  <a:schemeClr val="lt1"/>
                </a:solidFill>
                <a:latin typeface="Merriweather"/>
                <a:ea typeface="Merriweather"/>
                <a:cs typeface="Merriweather"/>
                <a:sym typeface="Merriweather"/>
              </a:defRPr>
            </a:lvl4pPr>
            <a:lvl5pPr marL="1554480" marR="0" indent="-1473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5pPr>
            <a:lvl6pPr marL="1828800" marR="0" indent="-136842" algn="l" rtl="0">
              <a:spcBef>
                <a:spcPts val="340"/>
              </a:spcBef>
              <a:buClr>
                <a:srgbClr val="D6903E"/>
              </a:buClr>
              <a:buFont typeface="Merriweather"/>
              <a:buChar char="☞"/>
              <a:defRPr sz="1700" b="0" i="0" u="none" strike="noStrike" cap="none" baseline="0">
                <a:solidFill>
                  <a:schemeClr val="lt1"/>
                </a:solidFill>
                <a:latin typeface="Merriweather"/>
                <a:ea typeface="Merriweather"/>
                <a:cs typeface="Merriweather"/>
                <a:sym typeface="Merriweather"/>
              </a:defRPr>
            </a:lvl6pPr>
            <a:lvl7pPr marL="2011679" marR="0" indent="-965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7pPr>
            <a:lvl8pPr marL="2286000" marR="0" indent="-10953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8pPr>
            <a:lvl9pPr marL="2560320" marR="0" indent="-10445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6" name="Shape 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7" name="Shape 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8" name="Shape 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9" name="Shape 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indent="0" algn="l" rtl="0">
              <a:spcBef>
                <a:spcPts val="0"/>
              </a:spcBef>
              <a:buClr>
                <a:srgbClr val="F9F9F9"/>
              </a:buClr>
              <a:buFont typeface="Merriweather"/>
              <a:buNone/>
              <a:defRPr sz="42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3854007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vqMqIMaG_Gs" TargetMode="External"/><Relationship Id="rId2" Type="http://schemas.openxmlformats.org/officeDocument/2006/relationships/hyperlink" Target="https://youtu.be/JQ-Vcj-sez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en.wikipedia.org/wiki/Sandra_Cisneros" TargetMode="External"/><Relationship Id="rId7" Type="http://schemas.openxmlformats.org/officeDocument/2006/relationships/hyperlink" Target="http://www.google.com/search?safe=active&amp;biw=1024&amp;bih=652&amp;q=sandra+cisneros+awards&amp;sa=X&amp;ei=-lQWUs20OIaA2wXdkIHQDg&amp;sqi=2&amp;ved=0CJYBEOgTKAEw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search?safe=active&amp;biw=1024&amp;bih=652&amp;q=sandra+cisneros+nationality&amp;sa=X&amp;ei=-lQWUs20OIaA2wXdkIHQDg&amp;sqi=2&amp;ved=0CJMBEOgTKAEwDA" TargetMode="External"/><Relationship Id="rId5" Type="http://schemas.openxmlformats.org/officeDocument/2006/relationships/hyperlink" Target="http://www.google.com/search?safe=active&amp;biw=1024&amp;bih=652&amp;q=city+of+chicago&amp;stick=H4sIAAAAAAAAAGOovnz8BQMDAw8HsxKHfq6-gWF8iknl9zXfWDL_clm-KtsekuzvWJbslgAAZNiwRCkAAAA&amp;sa=X&amp;ei=-lQWUs20OIaA2wXdkIHQDg&amp;sqi=2&amp;ved=0CJABEJsTKAIwDA" TargetMode="External"/><Relationship Id="rId4" Type="http://schemas.openxmlformats.org/officeDocument/2006/relationships/hyperlink" Target="http://www.google.com/search?safe=active&amp;biw=1024&amp;bih=652&amp;q=sandra+cisneros+born&amp;sa=X&amp;ei=-lQWUs20OIaA2wXdkIHQDg&amp;sqi=2&amp;ved=0CI8BEOgTKAEwD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makers.com/sandra-cisner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533400" y="2895600"/>
            <a:ext cx="8229600" cy="3657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2"/>
              </a:buClr>
              <a:buSzPct val="85000"/>
              <a:buNone/>
            </a:pPr>
            <a:r>
              <a:rPr lang="en-US" sz="5000" b="0" i="0" u="none" strike="noStrike" cap="none" baseline="0" dirty="0">
                <a:solidFill>
                  <a:schemeClr val="tx1"/>
                </a:solidFill>
                <a:latin typeface="Merriweather"/>
                <a:ea typeface="Merriweather"/>
                <a:cs typeface="Merriweather"/>
                <a:sym typeface="Merriweather"/>
              </a:rPr>
              <a:t>What expectations do your parents have for you?  How do those expectations fit with yours?</a:t>
            </a:r>
          </a:p>
        </p:txBody>
      </p:sp>
      <p:sp>
        <p:nvSpPr>
          <p:cNvPr id="92" name="Shape 92"/>
          <p:cNvSpPr txBox="1">
            <a:spLocks noGrp="1"/>
          </p:cNvSpPr>
          <p:nvPr>
            <p:ph type="title"/>
          </p:nvPr>
        </p:nvSpPr>
        <p:spPr>
          <a:xfrm>
            <a:off x="228600" y="1600200"/>
            <a:ext cx="8610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000" b="0" i="0" u="none" strike="noStrike" cap="none" baseline="0" dirty="0" smtClean="0">
                <a:solidFill>
                  <a:srgbClr val="FF0000"/>
                </a:solidFill>
                <a:sym typeface="Merriweather"/>
              </a:rPr>
              <a:t>BELLRINGER OCT 23</a:t>
            </a:r>
            <a:r>
              <a:rPr lang="en-US" sz="4000" dirty="0" smtClean="0">
                <a:solidFill>
                  <a:srgbClr val="FF0000"/>
                </a:solidFill>
              </a:rPr>
              <a:t>:</a:t>
            </a:r>
            <a:br>
              <a:rPr lang="en-US" sz="4000" dirty="0" smtClean="0">
                <a:solidFill>
                  <a:srgbClr val="FF0000"/>
                </a:solidFill>
              </a:rPr>
            </a:br>
            <a:r>
              <a:rPr lang="en-US" sz="4000" dirty="0" smtClean="0">
                <a:solidFill>
                  <a:srgbClr val="FF0000"/>
                </a:solidFill>
              </a:rPr>
              <a:t>W</a:t>
            </a:r>
            <a:r>
              <a:rPr lang="en-US" sz="4000" b="0" i="0" u="none" strike="noStrike" cap="none" baseline="0" dirty="0" smtClean="0">
                <a:solidFill>
                  <a:srgbClr val="FF0000"/>
                </a:solidFill>
                <a:sym typeface="Merriweather"/>
              </a:rPr>
              <a:t>rite your</a:t>
            </a:r>
            <a:r>
              <a:rPr lang="en-US" sz="4000" b="0" i="0" u="none" strike="noStrike" cap="none" dirty="0" smtClean="0">
                <a:solidFill>
                  <a:srgbClr val="FF0000"/>
                </a:solidFill>
                <a:sym typeface="Merriweather"/>
              </a:rPr>
              <a:t> response in </a:t>
            </a:r>
            <a:r>
              <a:rPr lang="en-US" sz="4000" b="0" i="0" u="none" strike="noStrike" cap="none" baseline="0" dirty="0" smtClean="0">
                <a:solidFill>
                  <a:srgbClr val="FF0000"/>
                </a:solidFill>
                <a:sym typeface="Merriweather"/>
              </a:rPr>
              <a:t>your notebook. You’ll be</a:t>
            </a:r>
            <a:r>
              <a:rPr lang="en-US" sz="4000" b="0" i="0" u="none" strike="noStrike" cap="none" dirty="0" smtClean="0">
                <a:solidFill>
                  <a:srgbClr val="FF0000"/>
                </a:solidFill>
                <a:sym typeface="Merriweather"/>
              </a:rPr>
              <a:t> adding to it. </a:t>
            </a:r>
            <a:endParaRPr lang="en-US" sz="4000" b="0" i="0" u="none" strike="noStrike" cap="none" baseline="0" dirty="0">
              <a:solidFill>
                <a:srgbClr val="FF0000"/>
              </a:solidFill>
              <a:sym typeface="Merriweathe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257800"/>
            <a:ext cx="6092825"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716889"/>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838200"/>
            <a:ext cx="8229600" cy="4572000"/>
          </a:xfrm>
        </p:spPr>
        <p:txBody>
          <a:bodyPr/>
          <a:lstStyle/>
          <a:p>
            <a:r>
              <a:rPr lang="en-US" dirty="0" err="1" smtClean="0">
                <a:solidFill>
                  <a:schemeClr val="tx1"/>
                </a:solidFill>
              </a:rPr>
              <a:t>SOAPSTone</a:t>
            </a:r>
            <a:r>
              <a:rPr lang="en-US" dirty="0" smtClean="0">
                <a:solidFill>
                  <a:schemeClr val="tx1"/>
                </a:solidFill>
              </a:rPr>
              <a:t> is a mnemonic device geared towards helping you know and understand how to analyze non-fiction texts. </a:t>
            </a:r>
          </a:p>
          <a:p>
            <a:endParaRPr lang="en-US" dirty="0">
              <a:solidFill>
                <a:schemeClr val="tx1"/>
              </a:solidFill>
            </a:endParaRPr>
          </a:p>
          <a:p>
            <a:r>
              <a:rPr lang="en-US" dirty="0" smtClean="0">
                <a:solidFill>
                  <a:schemeClr val="tx1"/>
                </a:solidFill>
              </a:rPr>
              <a:t>The most difficult part of </a:t>
            </a:r>
            <a:r>
              <a:rPr lang="en-US" dirty="0" err="1" smtClean="0">
                <a:solidFill>
                  <a:schemeClr val="tx1"/>
                </a:solidFill>
              </a:rPr>
              <a:t>SOAPStone</a:t>
            </a:r>
            <a:r>
              <a:rPr lang="en-US" dirty="0" smtClean="0">
                <a:solidFill>
                  <a:schemeClr val="tx1"/>
                </a:solidFill>
              </a:rPr>
              <a:t> is the TONE part. Many students just identify the tone and leave it at that. </a:t>
            </a:r>
          </a:p>
          <a:p>
            <a:pPr lvl="2"/>
            <a:r>
              <a:rPr lang="en-US" dirty="0" smtClean="0">
                <a:solidFill>
                  <a:schemeClr val="tx1"/>
                </a:solidFill>
              </a:rPr>
              <a:t>WRONG! In the TONE part, you have to analyze ALL the way the words are written to develop and indicate the tone and then explain how it connects to the Claim. It will be the LONGEST section by far. </a:t>
            </a:r>
          </a:p>
          <a:p>
            <a:r>
              <a:rPr lang="en-US" dirty="0" smtClean="0">
                <a:solidFill>
                  <a:schemeClr val="tx1"/>
                </a:solidFill>
              </a:rPr>
              <a:t>Let’s watch </a:t>
            </a:r>
            <a:r>
              <a:rPr lang="en-US" dirty="0" smtClean="0">
                <a:solidFill>
                  <a:schemeClr val="tx1"/>
                </a:solidFill>
                <a:hlinkClick r:id="rId2"/>
              </a:rPr>
              <a:t>this quick explanatory video </a:t>
            </a:r>
            <a:r>
              <a:rPr lang="en-US" dirty="0" smtClean="0">
                <a:solidFill>
                  <a:schemeClr val="tx1"/>
                </a:solidFill>
              </a:rPr>
              <a:t>(and you can then watch it again at home.)</a:t>
            </a:r>
          </a:p>
          <a:p>
            <a:r>
              <a:rPr lang="en-US" dirty="0" smtClean="0">
                <a:solidFill>
                  <a:schemeClr val="tx1"/>
                </a:solidFill>
              </a:rPr>
              <a:t>Here’s </a:t>
            </a:r>
            <a:r>
              <a:rPr lang="en-US" dirty="0" smtClean="0">
                <a:solidFill>
                  <a:schemeClr val="tx1"/>
                </a:solidFill>
                <a:hlinkClick r:id="rId3"/>
              </a:rPr>
              <a:t>another one for home</a:t>
            </a:r>
            <a:endParaRPr lang="en-US" dirty="0" smtClean="0">
              <a:solidFill>
                <a:schemeClr val="tx1"/>
              </a:solidFill>
            </a:endParaRPr>
          </a:p>
        </p:txBody>
      </p:sp>
      <p:sp>
        <p:nvSpPr>
          <p:cNvPr id="3" name="Title 2"/>
          <p:cNvSpPr>
            <a:spLocks noGrp="1"/>
          </p:cNvSpPr>
          <p:nvPr>
            <p:ph type="title"/>
          </p:nvPr>
        </p:nvSpPr>
        <p:spPr/>
        <p:txBody>
          <a:bodyPr anchor="t"/>
          <a:lstStyle/>
          <a:p>
            <a:r>
              <a:rPr lang="en-US" dirty="0" err="1" smtClean="0">
                <a:solidFill>
                  <a:srgbClr val="FF0000"/>
                </a:solidFill>
              </a:rPr>
              <a:t>SOAPSTone</a:t>
            </a:r>
            <a:endParaRPr lang="en-US" dirty="0">
              <a:solidFill>
                <a:srgbClr val="FF0000"/>
              </a:solidFill>
            </a:endParaRPr>
          </a:p>
        </p:txBody>
      </p:sp>
    </p:spTree>
    <p:extLst>
      <p:ext uri="{BB962C8B-B14F-4D97-AF65-F5344CB8AC3E}">
        <p14:creationId xmlns:p14="http://schemas.microsoft.com/office/powerpoint/2010/main" val="4089495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a:spcBef>
                <a:spcPts val="0"/>
              </a:spcBef>
              <a:buNone/>
            </a:pPr>
            <a:endParaRPr/>
          </a:p>
        </p:txBody>
      </p:sp>
      <p:sp>
        <p:nvSpPr>
          <p:cNvPr id="165" name="Shape 16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2600" b="0" i="0" u="none" strike="noStrike" cap="none" baseline="0" dirty="0">
                <a:solidFill>
                  <a:srgbClr val="FF0000"/>
                </a:solidFill>
                <a:latin typeface="Merriweather"/>
                <a:ea typeface="Merriweather"/>
                <a:cs typeface="Merriweather"/>
                <a:sym typeface="Merriweather"/>
              </a:rPr>
              <a:t>Previewing-What are the challenges of living in a big family?</a:t>
            </a:r>
          </a:p>
        </p:txBody>
      </p:sp>
      <p:pic>
        <p:nvPicPr>
          <p:cNvPr id="166" name="Shape 166"/>
          <p:cNvPicPr preferRelativeResize="0"/>
          <p:nvPr/>
        </p:nvPicPr>
        <p:blipFill>
          <a:blip r:embed="rId3">
            <a:alphaModFix/>
          </a:blip>
          <a:stretch>
            <a:fillRect/>
          </a:stretch>
        </p:blipFill>
        <p:spPr>
          <a:xfrm>
            <a:off x="736847" y="1524000"/>
            <a:ext cx="6858000" cy="4572000"/>
          </a:xfrm>
          <a:prstGeom prst="rect">
            <a:avLst/>
          </a:prstGeom>
          <a:noFill/>
          <a:ln>
            <a:noFill/>
          </a:ln>
        </p:spPr>
      </p:pic>
    </p:spTree>
    <p:extLst>
      <p:ext uri="{BB962C8B-B14F-4D97-AF65-F5344CB8AC3E}">
        <p14:creationId xmlns:p14="http://schemas.microsoft.com/office/powerpoint/2010/main" val="125908102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a:spcBef>
                <a:spcPts val="0"/>
              </a:spcBef>
              <a:buNone/>
            </a:pPr>
            <a:endParaRPr/>
          </a:p>
        </p:txBody>
      </p:sp>
      <p:sp>
        <p:nvSpPr>
          <p:cNvPr id="172" name="Shape 172"/>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3800" b="0" i="0" u="none" strike="noStrike" cap="none" baseline="0" dirty="0" smtClean="0">
                <a:solidFill>
                  <a:srgbClr val="FF0000"/>
                </a:solidFill>
                <a:latin typeface="Merriweather"/>
                <a:ea typeface="Merriweather"/>
                <a:cs typeface="Merriweather"/>
                <a:sym typeface="Merriweather"/>
              </a:rPr>
              <a:t>Previewing-What are the challenges </a:t>
            </a:r>
            <a:r>
              <a:rPr lang="en-US" sz="3800" dirty="0">
                <a:solidFill>
                  <a:srgbClr val="FF0000"/>
                </a:solidFill>
              </a:rPr>
              <a:t>w</a:t>
            </a:r>
            <a:r>
              <a:rPr lang="en-US" sz="3800" b="0" i="0" u="none" strike="noStrike" cap="none" baseline="0" dirty="0" smtClean="0">
                <a:solidFill>
                  <a:srgbClr val="FF0000"/>
                </a:solidFill>
                <a:latin typeface="Merriweather"/>
                <a:ea typeface="Merriweather"/>
                <a:cs typeface="Merriweather"/>
                <a:sym typeface="Merriweather"/>
              </a:rPr>
              <a:t>here </a:t>
            </a:r>
            <a:r>
              <a:rPr lang="en-US" sz="3800" b="0" i="0" u="none" strike="noStrike" cap="none" baseline="0" dirty="0">
                <a:solidFill>
                  <a:srgbClr val="FF0000"/>
                </a:solidFill>
                <a:latin typeface="Merriweather"/>
                <a:ea typeface="Merriweather"/>
                <a:cs typeface="Merriweather"/>
                <a:sym typeface="Merriweather"/>
              </a:rPr>
              <a:t>you are the only boy or girl?</a:t>
            </a:r>
          </a:p>
        </p:txBody>
      </p:sp>
      <p:pic>
        <p:nvPicPr>
          <p:cNvPr id="173" name="Shape 173"/>
          <p:cNvPicPr preferRelativeResize="0"/>
          <p:nvPr/>
        </p:nvPicPr>
        <p:blipFill>
          <a:blip r:embed="rId3">
            <a:alphaModFix/>
          </a:blip>
          <a:stretch>
            <a:fillRect/>
          </a:stretch>
        </p:blipFill>
        <p:spPr>
          <a:xfrm>
            <a:off x="838200" y="1447800"/>
            <a:ext cx="6248399" cy="4686299"/>
          </a:xfrm>
          <a:prstGeom prst="rect">
            <a:avLst/>
          </a:prstGeom>
          <a:noFill/>
          <a:ln>
            <a:noFill/>
          </a:ln>
        </p:spPr>
      </p:pic>
    </p:spTree>
    <p:extLst>
      <p:ext uri="{BB962C8B-B14F-4D97-AF65-F5344CB8AC3E}">
        <p14:creationId xmlns:p14="http://schemas.microsoft.com/office/powerpoint/2010/main" val="20741260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txBox="1">
            <a:spLocks noGrp="1"/>
          </p:cNvSpPr>
          <p:nvPr>
            <p:ph type="title"/>
          </p:nvPr>
        </p:nvSpPr>
        <p:spPr>
          <a:xfrm>
            <a:off x="457200" y="914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3800" b="0" i="0" u="none" strike="noStrike" cap="none" baseline="0" dirty="0">
                <a:solidFill>
                  <a:srgbClr val="FF0000"/>
                </a:solidFill>
                <a:latin typeface="Merriweather"/>
                <a:ea typeface="Merriweather"/>
                <a:cs typeface="Merriweather"/>
                <a:sym typeface="Merriweather"/>
              </a:rPr>
              <a:t>Previewing-How might </a:t>
            </a:r>
            <a:r>
              <a:rPr lang="en-US" sz="3800" dirty="0" smtClean="0">
                <a:solidFill>
                  <a:srgbClr val="FF0000"/>
                </a:solidFill>
              </a:rPr>
              <a:t>these challenges</a:t>
            </a:r>
            <a:r>
              <a:rPr lang="en-US" sz="3800" b="0" i="0" u="none" strike="noStrike" cap="none" baseline="0" dirty="0" smtClean="0">
                <a:solidFill>
                  <a:srgbClr val="FF0000"/>
                </a:solidFill>
                <a:latin typeface="Merriweather"/>
                <a:ea typeface="Merriweather"/>
                <a:cs typeface="Merriweather"/>
                <a:sym typeface="Merriweather"/>
              </a:rPr>
              <a:t> </a:t>
            </a:r>
            <a:r>
              <a:rPr lang="en-US" sz="3800" b="0" i="0" u="none" strike="noStrike" cap="none" baseline="0" dirty="0">
                <a:solidFill>
                  <a:srgbClr val="FF0000"/>
                </a:solidFill>
                <a:latin typeface="Merriweather"/>
                <a:ea typeface="Merriweather"/>
                <a:cs typeface="Merriweather"/>
                <a:sym typeface="Merriweather"/>
              </a:rPr>
              <a:t>be different in different cultures?</a:t>
            </a:r>
          </a:p>
        </p:txBody>
      </p:sp>
      <p:pic>
        <p:nvPicPr>
          <p:cNvPr id="180" name="Shape 180"/>
          <p:cNvPicPr preferRelativeResize="0"/>
          <p:nvPr/>
        </p:nvPicPr>
        <p:blipFill>
          <a:blip r:embed="rId3">
            <a:alphaModFix/>
          </a:blip>
          <a:stretch>
            <a:fillRect/>
          </a:stretch>
        </p:blipFill>
        <p:spPr>
          <a:xfrm>
            <a:off x="1996735" y="2209800"/>
            <a:ext cx="4348163" cy="4348163"/>
          </a:xfrm>
          <a:prstGeom prst="rect">
            <a:avLst/>
          </a:prstGeom>
          <a:noFill/>
          <a:ln>
            <a:noFill/>
          </a:ln>
        </p:spPr>
      </p:pic>
    </p:spTree>
    <p:extLst>
      <p:ext uri="{BB962C8B-B14F-4D97-AF65-F5344CB8AC3E}">
        <p14:creationId xmlns:p14="http://schemas.microsoft.com/office/powerpoint/2010/main" val="347922506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Merriweather"/>
              <a:buChar char="●"/>
            </a:pPr>
            <a:r>
              <a:rPr lang="en-US" sz="2600" b="0" i="0" u="none" strike="noStrike" cap="none" baseline="0" dirty="0">
                <a:solidFill>
                  <a:schemeClr val="tx1"/>
                </a:solidFill>
                <a:latin typeface="Merriweather"/>
                <a:ea typeface="Merriweather"/>
                <a:cs typeface="Merriweather"/>
                <a:sym typeface="Merriweather"/>
              </a:rPr>
              <a:t>Today we will read “Only Daughter” by Sandra Cisneros.</a:t>
            </a:r>
          </a:p>
          <a:p>
            <a:pPr marL="274320" marR="0" lvl="0" indent="-274320" algn="l" rtl="0">
              <a:spcBef>
                <a:spcPts val="600"/>
              </a:spcBef>
              <a:buClr>
                <a:schemeClr val="accent2"/>
              </a:buClr>
              <a:buSzPct val="85000"/>
              <a:buFont typeface="Merriweather"/>
              <a:buChar char="●"/>
            </a:pPr>
            <a:r>
              <a:rPr lang="en-US" sz="2600" b="0" i="0" u="none" strike="noStrike" cap="none" baseline="0" dirty="0">
                <a:solidFill>
                  <a:schemeClr val="tx1"/>
                </a:solidFill>
                <a:latin typeface="Merriweather"/>
                <a:ea typeface="Merriweather"/>
                <a:cs typeface="Merriweather"/>
                <a:sym typeface="Merriweather"/>
              </a:rPr>
              <a:t>You will be completing a reading </a:t>
            </a:r>
            <a:r>
              <a:rPr lang="en-US" sz="2600" b="0" i="0" u="none" strike="noStrike" cap="none" baseline="0" dirty="0" smtClean="0">
                <a:solidFill>
                  <a:schemeClr val="tx1"/>
                </a:solidFill>
                <a:latin typeface="Merriweather"/>
                <a:ea typeface="Merriweather"/>
                <a:cs typeface="Merriweather"/>
                <a:sym typeface="Merriweather"/>
              </a:rPr>
              <a:t>guide</a:t>
            </a:r>
            <a:endParaRPr lang="en-US" sz="2600" b="0" i="0" u="none" strike="noStrike" cap="none" baseline="0" dirty="0">
              <a:solidFill>
                <a:schemeClr val="tx1"/>
              </a:solidFill>
              <a:latin typeface="Merriweather"/>
              <a:ea typeface="Merriweather"/>
              <a:cs typeface="Merriweather"/>
              <a:sym typeface="Merriweather"/>
            </a:endParaRPr>
          </a:p>
          <a:p>
            <a:pPr marL="640080" marR="0" lvl="1" indent="-284480" algn="l" rtl="0">
              <a:spcBef>
                <a:spcPts val="300"/>
              </a:spcBef>
              <a:buClr>
                <a:srgbClr val="D6903E"/>
              </a:buClr>
              <a:buSzPct val="85000"/>
              <a:buFont typeface="Merriweather"/>
              <a:buChar char="●"/>
            </a:pPr>
            <a:r>
              <a:rPr lang="en-US" sz="2400" b="0" i="0" u="none" strike="noStrike" cap="none" baseline="0" dirty="0">
                <a:solidFill>
                  <a:schemeClr val="tx1"/>
                </a:solidFill>
                <a:latin typeface="Merriweather"/>
                <a:ea typeface="Merriweather"/>
                <a:cs typeface="Merriweather"/>
                <a:sym typeface="Merriweather"/>
              </a:rPr>
              <a:t>Follow the directions </a:t>
            </a:r>
            <a:r>
              <a:rPr lang="en-US" sz="2400" b="0" i="0" u="none" strike="noStrike" cap="none" baseline="0" dirty="0" smtClean="0">
                <a:solidFill>
                  <a:schemeClr val="tx1"/>
                </a:solidFill>
                <a:latin typeface="Merriweather"/>
                <a:ea typeface="Merriweather"/>
                <a:cs typeface="Merriweather"/>
                <a:sym typeface="Merriweather"/>
              </a:rPr>
              <a:t>carefully</a:t>
            </a:r>
          </a:p>
          <a:p>
            <a:pPr marL="640080" marR="0" lvl="1" indent="-284480" algn="l" rtl="0">
              <a:spcBef>
                <a:spcPts val="300"/>
              </a:spcBef>
              <a:buClr>
                <a:srgbClr val="D6903E"/>
              </a:buClr>
              <a:buSzPct val="85000"/>
              <a:buFont typeface="Merriweather"/>
              <a:buChar char="●"/>
            </a:pPr>
            <a:r>
              <a:rPr lang="en-US" sz="2100" b="0" i="0" u="none" strike="noStrike" cap="none" baseline="0" dirty="0" smtClean="0">
                <a:solidFill>
                  <a:schemeClr val="tx1"/>
                </a:solidFill>
                <a:latin typeface="Merriweather"/>
                <a:ea typeface="Merriweather"/>
                <a:cs typeface="Merriweather"/>
                <a:sym typeface="Merriweather"/>
              </a:rPr>
              <a:t>Everyone </a:t>
            </a:r>
            <a:r>
              <a:rPr lang="en-US" sz="2100" b="0" i="0" u="none" strike="noStrike" cap="none" baseline="0" dirty="0">
                <a:solidFill>
                  <a:schemeClr val="tx1"/>
                </a:solidFill>
                <a:latin typeface="Merriweather"/>
                <a:ea typeface="Merriweather"/>
                <a:cs typeface="Merriweather"/>
                <a:sym typeface="Merriweather"/>
              </a:rPr>
              <a:t>must read the whole text!</a:t>
            </a:r>
          </a:p>
          <a:p>
            <a:pPr marL="640080" marR="0" lvl="1" indent="-284480" algn="l" rtl="0">
              <a:spcBef>
                <a:spcPts val="300"/>
              </a:spcBef>
              <a:buClr>
                <a:srgbClr val="D6903E"/>
              </a:buClr>
              <a:buSzPct val="85000"/>
              <a:buFont typeface="Merriweather"/>
              <a:buChar char="●"/>
            </a:pPr>
            <a:endParaRPr lang="en-US" sz="2400" b="0" i="0" u="none" strike="noStrike" cap="none" baseline="0" dirty="0" smtClean="0">
              <a:solidFill>
                <a:schemeClr val="tx1"/>
              </a:solidFill>
              <a:latin typeface="Merriweather"/>
              <a:ea typeface="Merriweather"/>
              <a:cs typeface="Merriweather"/>
              <a:sym typeface="Merriweather"/>
            </a:endParaRPr>
          </a:p>
          <a:p>
            <a:pPr marL="640080" marR="0" lvl="1" indent="-284480" algn="l" rtl="0">
              <a:spcBef>
                <a:spcPts val="300"/>
              </a:spcBef>
              <a:buClr>
                <a:srgbClr val="D6903E"/>
              </a:buClr>
              <a:buSzPct val="85000"/>
              <a:buFont typeface="Merriweather"/>
              <a:buChar char="●"/>
            </a:pPr>
            <a:r>
              <a:rPr lang="en-US" sz="2400" b="0" i="0" u="none" strike="noStrike" cap="none" baseline="0" dirty="0" smtClean="0">
                <a:solidFill>
                  <a:schemeClr val="tx1"/>
                </a:solidFill>
                <a:latin typeface="Merriweather"/>
                <a:ea typeface="Merriweather"/>
                <a:cs typeface="Merriweather"/>
                <a:sym typeface="Merriweather"/>
              </a:rPr>
              <a:t>At </a:t>
            </a:r>
            <a:r>
              <a:rPr lang="en-US" sz="2400" b="0" i="0" u="none" strike="noStrike" cap="none" baseline="0" dirty="0">
                <a:solidFill>
                  <a:schemeClr val="tx1"/>
                </a:solidFill>
                <a:latin typeface="Merriweather"/>
                <a:ea typeface="Merriweather"/>
                <a:cs typeface="Merriweather"/>
                <a:sym typeface="Merriweather"/>
              </a:rPr>
              <a:t>the </a:t>
            </a:r>
            <a:r>
              <a:rPr lang="en-US" sz="2400" b="0" i="0" u="none" strike="noStrike" cap="none" baseline="0" dirty="0" smtClean="0">
                <a:solidFill>
                  <a:schemeClr val="tx1"/>
                </a:solidFill>
                <a:latin typeface="Merriweather"/>
                <a:ea typeface="Merriweather"/>
                <a:cs typeface="Merriweather"/>
                <a:sym typeface="Merriweather"/>
              </a:rPr>
              <a:t>end, </a:t>
            </a:r>
            <a:r>
              <a:rPr lang="en-US" sz="2400" b="0" i="0" u="none" strike="noStrike" cap="none" baseline="0" dirty="0">
                <a:solidFill>
                  <a:schemeClr val="tx1"/>
                </a:solidFill>
                <a:latin typeface="Merriweather"/>
                <a:ea typeface="Merriweather"/>
                <a:cs typeface="Merriweather"/>
                <a:sym typeface="Merriweather"/>
              </a:rPr>
              <a:t>your reading guide will be used to write the answer to the LEQ.</a:t>
            </a:r>
          </a:p>
          <a:p>
            <a:pPr marL="1005839" marR="0" lvl="2" indent="-117792" algn="l" rtl="0">
              <a:spcBef>
                <a:spcPts val="300"/>
              </a:spcBef>
              <a:buClr>
                <a:srgbClr val="B27834"/>
              </a:buClr>
              <a:buFont typeface="Merriweather"/>
              <a:buNone/>
            </a:pPr>
            <a:endParaRPr sz="1800" b="0" i="0" u="none" strike="noStrike" cap="none" baseline="0" dirty="0">
              <a:solidFill>
                <a:schemeClr val="tx1"/>
              </a:solidFill>
              <a:latin typeface="Merriweather"/>
              <a:ea typeface="Merriweather"/>
              <a:cs typeface="Merriweather"/>
              <a:sym typeface="Merriweather"/>
            </a:endParaRPr>
          </a:p>
          <a:p>
            <a:pPr marL="1005839" marR="0" lvl="2" indent="-117792" algn="l" rtl="0">
              <a:spcBef>
                <a:spcPts val="300"/>
              </a:spcBef>
              <a:buClr>
                <a:srgbClr val="B27834"/>
              </a:buClr>
              <a:buFont typeface="Merriweather"/>
              <a:buNone/>
            </a:pPr>
            <a:endParaRPr sz="1800" b="0" i="0" u="none" strike="noStrike" cap="none" baseline="0" dirty="0">
              <a:solidFill>
                <a:schemeClr val="tx1"/>
              </a:solidFill>
              <a:latin typeface="Merriweather"/>
              <a:ea typeface="Merriweather"/>
              <a:cs typeface="Merriweather"/>
              <a:sym typeface="Merriweather"/>
            </a:endParaRPr>
          </a:p>
        </p:txBody>
      </p:sp>
      <p:sp>
        <p:nvSpPr>
          <p:cNvPr id="186" name="Shape 186"/>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chemeClr val="tx1"/>
                </a:solidFill>
                <a:latin typeface="Merriweather"/>
                <a:ea typeface="Merriweather"/>
                <a:cs typeface="Merriweather"/>
                <a:sym typeface="Merriweather"/>
              </a:rPr>
              <a:t>Instructions</a:t>
            </a:r>
          </a:p>
        </p:txBody>
      </p:sp>
    </p:spTree>
    <p:extLst>
      <p:ext uri="{BB962C8B-B14F-4D97-AF65-F5344CB8AC3E}">
        <p14:creationId xmlns:p14="http://schemas.microsoft.com/office/powerpoint/2010/main" val="161883193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tx1"/>
                </a:solidFill>
              </a:rPr>
              <a:t>Bring in </a:t>
            </a:r>
            <a:r>
              <a:rPr lang="en-US" i="1" dirty="0" smtClean="0">
                <a:solidFill>
                  <a:schemeClr val="tx1"/>
                </a:solidFill>
              </a:rPr>
              <a:t>The Art of Hearing Heartbeats </a:t>
            </a:r>
            <a:r>
              <a:rPr lang="en-US" dirty="0" smtClean="0">
                <a:solidFill>
                  <a:schemeClr val="tx1"/>
                </a:solidFill>
              </a:rPr>
              <a:t> for TUESDAY!!!!!!!!!!!!!!!!!!!!!</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Homework</a:t>
            </a:r>
            <a:endParaRPr lang="en-US" dirty="0">
              <a:solidFill>
                <a:schemeClr val="tx1"/>
              </a:solidFill>
            </a:endParaRPr>
          </a:p>
        </p:txBody>
      </p:sp>
    </p:spTree>
    <p:extLst>
      <p:ext uri="{BB962C8B-B14F-4D97-AF65-F5344CB8AC3E}">
        <p14:creationId xmlns:p14="http://schemas.microsoft.com/office/powerpoint/2010/main" val="62132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533400" y="609600"/>
            <a:ext cx="8305799" cy="4509868"/>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sz="3600" b="0" i="0" u="none" strike="noStrike" cap="none" baseline="0" dirty="0">
                <a:solidFill>
                  <a:srgbClr val="FF0000"/>
                </a:solidFill>
                <a:latin typeface="Merriweather"/>
                <a:ea typeface="Merriweather"/>
                <a:cs typeface="Merriweather"/>
                <a:sym typeface="Merriweather"/>
              </a:rPr>
              <a:t>LEQ </a:t>
            </a:r>
            <a:r>
              <a:rPr lang="en-US" sz="3600" b="0" i="0" u="none" strike="noStrike" cap="none" baseline="0" dirty="0" smtClean="0">
                <a:solidFill>
                  <a:srgbClr val="FF0000"/>
                </a:solidFill>
                <a:latin typeface="Merriweather"/>
                <a:ea typeface="Merriweather"/>
                <a:cs typeface="Merriweather"/>
                <a:sym typeface="Merriweather"/>
              </a:rPr>
              <a:t>3B-Question</a:t>
            </a:r>
            <a:r>
              <a:rPr lang="en-US" sz="3600" b="0" i="0" u="none" strike="noStrike" cap="none" baseline="0" dirty="0">
                <a:solidFill>
                  <a:srgbClr val="FF0000"/>
                </a:solidFill>
                <a:latin typeface="Merriweather"/>
                <a:ea typeface="Merriweather"/>
                <a:cs typeface="Merriweather"/>
                <a:sym typeface="Merriweather"/>
              </a:rPr>
              <a:t>:  </a:t>
            </a:r>
            <a:r>
              <a:rPr lang="en-US" sz="3600" b="1" i="0" u="none" strike="noStrike" cap="none" baseline="0" dirty="0">
                <a:solidFill>
                  <a:srgbClr val="FF0000"/>
                </a:solidFill>
                <a:latin typeface="Merriweather"/>
                <a:ea typeface="Merriweather"/>
                <a:cs typeface="Merriweather"/>
                <a:sym typeface="Merriweather"/>
              </a:rPr>
              <a:t>How does Sandra Cisneros carefully balance and organize the words and details used to explain her family's effect on her </a:t>
            </a:r>
            <a:r>
              <a:rPr lang="en-US" sz="3600" b="1" i="0" u="none" strike="noStrike" cap="none" baseline="0" dirty="0" smtClean="0">
                <a:solidFill>
                  <a:srgbClr val="FF0000"/>
                </a:solidFill>
                <a:latin typeface="Merriweather"/>
                <a:ea typeface="Merriweather"/>
                <a:cs typeface="Merriweather"/>
                <a:sym typeface="Merriweather"/>
              </a:rPr>
              <a:t>development?</a:t>
            </a:r>
            <a:br>
              <a:rPr lang="en-US" sz="3600" b="1" i="0" u="none" strike="noStrike" cap="none" baseline="0" dirty="0" smtClean="0">
                <a:solidFill>
                  <a:srgbClr val="FF0000"/>
                </a:solidFill>
                <a:latin typeface="Merriweather"/>
                <a:ea typeface="Merriweather"/>
                <a:cs typeface="Merriweather"/>
                <a:sym typeface="Merriweather"/>
              </a:rPr>
            </a:br>
            <a:endParaRPr lang="en-US" sz="4800" b="0" i="0" u="none" strike="noStrike" cap="none" baseline="0" dirty="0">
              <a:solidFill>
                <a:srgbClr val="FF0000"/>
              </a:solidFill>
              <a:latin typeface="Merriweather"/>
              <a:ea typeface="Merriweather"/>
              <a:cs typeface="Merriweather"/>
              <a:sym typeface="Merriweather"/>
            </a:endParaRPr>
          </a:p>
        </p:txBody>
      </p:sp>
    </p:spTree>
    <p:extLst>
      <p:ext uri="{BB962C8B-B14F-4D97-AF65-F5344CB8AC3E}">
        <p14:creationId xmlns:p14="http://schemas.microsoft.com/office/powerpoint/2010/main" val="375572155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1289851"/>
            <a:ext cx="8229600" cy="4572000"/>
          </a:xfrm>
          <a:prstGeom prst="rect">
            <a:avLst/>
          </a:prstGeom>
          <a:noFill/>
          <a:ln>
            <a:noFill/>
          </a:ln>
        </p:spPr>
        <p:txBody>
          <a:bodyPr lIns="91425" tIns="45700" rIns="91425" bIns="45700" anchor="t" anchorCtr="0">
            <a:noAutofit/>
          </a:bodyPr>
          <a:lstStyle/>
          <a:p>
            <a:pPr marL="274320" marR="0" lvl="0" indent="-274320" algn="l" rtl="0">
              <a:spcBef>
                <a:spcPts val="600"/>
              </a:spcBef>
              <a:buClr>
                <a:srgbClr val="000000"/>
              </a:buClr>
              <a:buSzPct val="85000"/>
              <a:buFont typeface="Merriweather"/>
              <a:buChar char="●"/>
            </a:pPr>
            <a:r>
              <a:rPr lang="en-US" sz="2600" b="0" i="0" u="none" strike="noStrike" cap="none" baseline="0" dirty="0" smtClean="0">
                <a:solidFill>
                  <a:srgbClr val="000000"/>
                </a:solidFill>
                <a:latin typeface="Merriweather"/>
                <a:ea typeface="Merriweather"/>
                <a:cs typeface="Merriweather"/>
                <a:sym typeface="Merriweather"/>
              </a:rPr>
              <a:t>Writer</a:t>
            </a:r>
            <a:endParaRPr lang="en-US" sz="2600" b="0" i="0" u="none" strike="noStrike" cap="none" baseline="0" dirty="0">
              <a:solidFill>
                <a:srgbClr val="000000"/>
              </a:solidFill>
              <a:latin typeface="Merriweather"/>
              <a:ea typeface="Merriweather"/>
              <a:cs typeface="Merriweather"/>
              <a:sym typeface="Merriweather"/>
            </a:endParaRP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Sandra Cisneros is an American writer best known for her acclaimed first novel The House on Mango Street and her subsequent short story collection Woman Hollering Creek and Other Stories. </a:t>
            </a:r>
            <a:r>
              <a:rPr lang="en-US" sz="2600" b="0" i="0" u="sng" strike="noStrike" cap="none" baseline="0" dirty="0">
                <a:solidFill>
                  <a:srgbClr val="000000"/>
                </a:solidFill>
                <a:latin typeface="Merriweather"/>
                <a:ea typeface="Merriweather"/>
                <a:cs typeface="Merriweather"/>
                <a:sym typeface="Merriweather"/>
                <a:hlinkClick r:id="rId3"/>
              </a:rPr>
              <a:t>Wikipedia</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4"/>
              </a:rPr>
              <a:t>Born</a:t>
            </a:r>
            <a:r>
              <a:rPr lang="en-US" sz="2600" b="0" i="0" u="none" strike="noStrike" cap="none" baseline="0" dirty="0">
                <a:solidFill>
                  <a:srgbClr val="000000"/>
                </a:solidFill>
                <a:latin typeface="Merriweather"/>
                <a:ea typeface="Merriweather"/>
                <a:cs typeface="Merriweather"/>
                <a:sym typeface="Merriweather"/>
              </a:rPr>
              <a:t>: December 20, </a:t>
            </a:r>
            <a:r>
              <a:rPr lang="en-US" sz="2600" b="0" i="0" u="none" strike="noStrike" cap="none" baseline="0" dirty="0" smtClean="0">
                <a:solidFill>
                  <a:srgbClr val="000000"/>
                </a:solidFill>
                <a:latin typeface="Merriweather"/>
                <a:ea typeface="Merriweather"/>
                <a:cs typeface="Merriweather"/>
                <a:sym typeface="Merriweather"/>
              </a:rPr>
              <a:t>1954,</a:t>
            </a:r>
            <a:r>
              <a:rPr lang="en-US" sz="2600" b="0" i="0" u="none" strike="noStrike" cap="none" dirty="0" smtClean="0">
                <a:solidFill>
                  <a:srgbClr val="000000"/>
                </a:solidFill>
                <a:latin typeface="Merriweather"/>
                <a:ea typeface="Merriweather"/>
                <a:cs typeface="Merriweather"/>
                <a:sym typeface="Merriweather"/>
              </a:rPr>
              <a:t> </a:t>
            </a:r>
            <a:r>
              <a:rPr lang="en-US" sz="2600" b="0" i="0" u="sng" strike="noStrike" cap="none" baseline="0" dirty="0" smtClean="0">
                <a:solidFill>
                  <a:srgbClr val="000000"/>
                </a:solidFill>
                <a:latin typeface="Merriweather"/>
                <a:ea typeface="Merriweather"/>
                <a:cs typeface="Merriweather"/>
                <a:sym typeface="Merriweather"/>
                <a:hlinkClick r:id="rId5"/>
              </a:rPr>
              <a:t>Chicago</a:t>
            </a:r>
            <a:r>
              <a:rPr lang="en-US" sz="2600" b="0" i="0" u="sng" strike="noStrike" cap="none" baseline="0" dirty="0">
                <a:solidFill>
                  <a:srgbClr val="000000"/>
                </a:solidFill>
                <a:latin typeface="Merriweather"/>
                <a:ea typeface="Merriweather"/>
                <a:cs typeface="Merriweather"/>
                <a:sym typeface="Merriweather"/>
                <a:hlinkClick r:id="rId5"/>
              </a:rPr>
              <a:t>, IL</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6"/>
              </a:rPr>
              <a:t>Nationality</a:t>
            </a:r>
            <a:r>
              <a:rPr lang="en-US" sz="2600" b="0" i="0" u="none" strike="noStrike" cap="none" baseline="0" dirty="0">
                <a:solidFill>
                  <a:srgbClr val="000000"/>
                </a:solidFill>
                <a:latin typeface="Merriweather"/>
                <a:ea typeface="Merriweather"/>
                <a:cs typeface="Merriweather"/>
                <a:sym typeface="Merriweather"/>
              </a:rPr>
              <a:t>: American</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7"/>
              </a:rPr>
              <a:t>Awards</a:t>
            </a:r>
            <a:r>
              <a:rPr lang="en-US" sz="2600" b="0" i="0" u="none" strike="noStrike" cap="none" baseline="0" dirty="0">
                <a:solidFill>
                  <a:srgbClr val="000000"/>
                </a:solidFill>
                <a:latin typeface="Merriweather"/>
                <a:ea typeface="Merriweather"/>
                <a:cs typeface="Merriweather"/>
                <a:sym typeface="Merriweather"/>
              </a:rPr>
              <a:t>: American Book Awards, MacArthur Fellowship, </a:t>
            </a:r>
            <a:r>
              <a:rPr lang="en-US" sz="2600" b="0" i="0" u="none" strike="noStrike" cap="none" baseline="0" dirty="0" err="1">
                <a:solidFill>
                  <a:srgbClr val="000000"/>
                </a:solidFill>
                <a:latin typeface="Merriweather"/>
                <a:ea typeface="Merriweather"/>
                <a:cs typeface="Merriweather"/>
                <a:sym typeface="Merriweather"/>
              </a:rPr>
              <a:t>Lannan</a:t>
            </a:r>
            <a:r>
              <a:rPr lang="en-US" sz="2600" b="0" i="0" u="none" strike="noStrike" cap="none" baseline="0" dirty="0">
                <a:solidFill>
                  <a:srgbClr val="000000"/>
                </a:solidFill>
                <a:latin typeface="Merriweather"/>
                <a:ea typeface="Merriweather"/>
                <a:cs typeface="Merriweather"/>
                <a:sym typeface="Merriweather"/>
              </a:rPr>
              <a:t> Literary Award for Fiction, </a:t>
            </a:r>
            <a:r>
              <a:rPr lang="en-US" sz="2600" b="0" i="0" u="none" strike="noStrike" cap="none" baseline="0" dirty="0" err="1">
                <a:solidFill>
                  <a:srgbClr val="000000"/>
                </a:solidFill>
                <a:latin typeface="Merriweather"/>
                <a:ea typeface="Merriweather"/>
                <a:cs typeface="Merriweather"/>
                <a:sym typeface="Merriweather"/>
              </a:rPr>
              <a:t>Anisfield</a:t>
            </a:r>
            <a:r>
              <a:rPr lang="en-US" sz="2600" b="0" i="0" u="none" strike="noStrike" cap="none" baseline="0" dirty="0">
                <a:solidFill>
                  <a:srgbClr val="000000"/>
                </a:solidFill>
                <a:latin typeface="Merriweather"/>
                <a:ea typeface="Merriweather"/>
                <a:cs typeface="Merriweather"/>
                <a:sym typeface="Merriweather"/>
              </a:rPr>
              <a:t>-Wolf Book Awards</a:t>
            </a:r>
          </a:p>
          <a:p>
            <a:pPr marL="274320" marR="0" lvl="0" indent="-133985" algn="l" rtl="0">
              <a:spcBef>
                <a:spcPts val="600"/>
              </a:spcBef>
              <a:buClr>
                <a:schemeClr val="accent2"/>
              </a:buClr>
              <a:buFont typeface="Merriweather"/>
              <a:buNone/>
            </a:pPr>
            <a:endParaRPr sz="1800" b="0" i="0" u="none" strike="noStrike" cap="none" baseline="0" dirty="0">
              <a:solidFill>
                <a:schemeClr val="lt1"/>
              </a:solidFill>
              <a:latin typeface="Merriweather"/>
              <a:ea typeface="Merriweather"/>
              <a:cs typeface="Merriweather"/>
              <a:sym typeface="Merriweather"/>
            </a:endParaRPr>
          </a:p>
        </p:txBody>
      </p:sp>
      <p:sp>
        <p:nvSpPr>
          <p:cNvPr id="98" name="Shape 98"/>
          <p:cNvSpPr txBox="1">
            <a:spLocks noGrp="1"/>
          </p:cNvSpPr>
          <p:nvPr>
            <p:ph type="title"/>
          </p:nvPr>
        </p:nvSpPr>
        <p:spPr>
          <a:xfrm>
            <a:off x="457200" y="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Sandra Cisneros</a:t>
            </a:r>
          </a:p>
        </p:txBody>
      </p:sp>
      <p:pic>
        <p:nvPicPr>
          <p:cNvPr id="99" name="Shape 99"/>
          <p:cNvPicPr preferRelativeResize="0"/>
          <p:nvPr/>
        </p:nvPicPr>
        <p:blipFill>
          <a:blip r:embed="rId8">
            <a:alphaModFix/>
          </a:blip>
          <a:stretch>
            <a:fillRect/>
          </a:stretch>
        </p:blipFill>
        <p:spPr>
          <a:xfrm>
            <a:off x="5943600" y="-31072"/>
            <a:ext cx="2667000" cy="1905000"/>
          </a:xfrm>
          <a:prstGeom prst="rect">
            <a:avLst/>
          </a:prstGeom>
          <a:noFill/>
          <a:ln>
            <a:noFill/>
          </a:ln>
        </p:spPr>
      </p:pic>
      <p:sp>
        <p:nvSpPr>
          <p:cNvPr id="8" name="SMARTInkShape-7"/>
          <p:cNvSpPr/>
          <p:nvPr/>
        </p:nvSpPr>
        <p:spPr>
          <a:xfrm>
            <a:off x="5018484" y="2545034"/>
            <a:ext cx="3000373" cy="87363"/>
          </a:xfrm>
          <a:custGeom>
            <a:avLst/>
            <a:gdLst/>
            <a:ahLst/>
            <a:cxnLst/>
            <a:rect l="0" t="0" r="0" b="0"/>
            <a:pathLst>
              <a:path w="3000373" h="87363">
                <a:moveTo>
                  <a:pt x="0" y="71364"/>
                </a:moveTo>
                <a:lnTo>
                  <a:pt x="4741" y="66624"/>
                </a:lnTo>
                <a:lnTo>
                  <a:pt x="39296" y="55918"/>
                </a:lnTo>
                <a:lnTo>
                  <a:pt x="72622" y="53717"/>
                </a:lnTo>
                <a:lnTo>
                  <a:pt x="114556" y="48807"/>
                </a:lnTo>
                <a:lnTo>
                  <a:pt x="158632" y="45411"/>
                </a:lnTo>
                <a:lnTo>
                  <a:pt x="193736" y="44823"/>
                </a:lnTo>
                <a:lnTo>
                  <a:pt x="230265" y="45641"/>
                </a:lnTo>
                <a:lnTo>
                  <a:pt x="272066" y="51726"/>
                </a:lnTo>
                <a:lnTo>
                  <a:pt x="312894" y="58821"/>
                </a:lnTo>
                <a:lnTo>
                  <a:pt x="351268" y="64367"/>
                </a:lnTo>
                <a:lnTo>
                  <a:pt x="387515" y="69291"/>
                </a:lnTo>
                <a:lnTo>
                  <a:pt x="427029" y="73396"/>
                </a:lnTo>
                <a:lnTo>
                  <a:pt x="466517" y="78250"/>
                </a:lnTo>
                <a:lnTo>
                  <a:pt x="506990" y="79689"/>
                </a:lnTo>
                <a:lnTo>
                  <a:pt x="549410" y="80114"/>
                </a:lnTo>
                <a:lnTo>
                  <a:pt x="581526" y="80214"/>
                </a:lnTo>
                <a:lnTo>
                  <a:pt x="612336" y="80259"/>
                </a:lnTo>
                <a:lnTo>
                  <a:pt x="645212" y="80278"/>
                </a:lnTo>
                <a:lnTo>
                  <a:pt x="686607" y="80289"/>
                </a:lnTo>
                <a:lnTo>
                  <a:pt x="714085" y="82939"/>
                </a:lnTo>
                <a:lnTo>
                  <a:pt x="746370" y="87362"/>
                </a:lnTo>
                <a:lnTo>
                  <a:pt x="782063" y="86026"/>
                </a:lnTo>
                <a:lnTo>
                  <a:pt x="820791" y="81426"/>
                </a:lnTo>
                <a:lnTo>
                  <a:pt x="863437" y="80443"/>
                </a:lnTo>
                <a:lnTo>
                  <a:pt x="902713" y="80314"/>
                </a:lnTo>
                <a:lnTo>
                  <a:pt x="946653" y="80297"/>
                </a:lnTo>
                <a:lnTo>
                  <a:pt x="991210" y="80295"/>
                </a:lnTo>
                <a:lnTo>
                  <a:pt x="1017989" y="77648"/>
                </a:lnTo>
                <a:lnTo>
                  <a:pt x="1062634" y="72192"/>
                </a:lnTo>
                <a:lnTo>
                  <a:pt x="1107282" y="71473"/>
                </a:lnTo>
                <a:lnTo>
                  <a:pt x="1151930" y="64311"/>
                </a:lnTo>
                <a:lnTo>
                  <a:pt x="1190442" y="62682"/>
                </a:lnTo>
                <a:lnTo>
                  <a:pt x="1232665" y="62467"/>
                </a:lnTo>
                <a:lnTo>
                  <a:pt x="1276994" y="62439"/>
                </a:lnTo>
                <a:lnTo>
                  <a:pt x="1321600" y="62435"/>
                </a:lnTo>
                <a:lnTo>
                  <a:pt x="1357314" y="59789"/>
                </a:lnTo>
                <a:lnTo>
                  <a:pt x="1401961" y="54333"/>
                </a:lnTo>
                <a:lnTo>
                  <a:pt x="1446611" y="53614"/>
                </a:lnTo>
                <a:lnTo>
                  <a:pt x="1484190" y="53519"/>
                </a:lnTo>
                <a:lnTo>
                  <a:pt x="1527222" y="53507"/>
                </a:lnTo>
                <a:lnTo>
                  <a:pt x="1571658" y="53505"/>
                </a:lnTo>
                <a:lnTo>
                  <a:pt x="1609211" y="53505"/>
                </a:lnTo>
                <a:lnTo>
                  <a:pt x="1634686" y="50859"/>
                </a:lnTo>
                <a:lnTo>
                  <a:pt x="1678854" y="45403"/>
                </a:lnTo>
                <a:lnTo>
                  <a:pt x="1723440" y="44684"/>
                </a:lnTo>
                <a:lnTo>
                  <a:pt x="1768080" y="44590"/>
                </a:lnTo>
                <a:lnTo>
                  <a:pt x="1812727" y="44577"/>
                </a:lnTo>
                <a:lnTo>
                  <a:pt x="1857375" y="44576"/>
                </a:lnTo>
                <a:lnTo>
                  <a:pt x="1902024" y="37508"/>
                </a:lnTo>
                <a:lnTo>
                  <a:pt x="1946672" y="35891"/>
                </a:lnTo>
                <a:lnTo>
                  <a:pt x="1991321" y="35678"/>
                </a:lnTo>
                <a:lnTo>
                  <a:pt x="2035969" y="35650"/>
                </a:lnTo>
                <a:lnTo>
                  <a:pt x="2076429" y="35646"/>
                </a:lnTo>
                <a:lnTo>
                  <a:pt x="2115509" y="35646"/>
                </a:lnTo>
                <a:lnTo>
                  <a:pt x="2151892" y="35646"/>
                </a:lnTo>
                <a:lnTo>
                  <a:pt x="2187741" y="35646"/>
                </a:lnTo>
                <a:lnTo>
                  <a:pt x="2223486" y="35646"/>
                </a:lnTo>
                <a:lnTo>
                  <a:pt x="2261856" y="35646"/>
                </a:lnTo>
                <a:lnTo>
                  <a:pt x="2302618" y="35646"/>
                </a:lnTo>
                <a:lnTo>
                  <a:pt x="2339334" y="35646"/>
                </a:lnTo>
                <a:lnTo>
                  <a:pt x="2375249" y="33000"/>
                </a:lnTo>
                <a:lnTo>
                  <a:pt x="2411006" y="27957"/>
                </a:lnTo>
                <a:lnTo>
                  <a:pt x="2446733" y="26961"/>
                </a:lnTo>
                <a:lnTo>
                  <a:pt x="2482453" y="26764"/>
                </a:lnTo>
                <a:lnTo>
                  <a:pt x="2522913" y="26726"/>
                </a:lnTo>
                <a:lnTo>
                  <a:pt x="2561994" y="20581"/>
                </a:lnTo>
                <a:lnTo>
                  <a:pt x="2598376" y="18338"/>
                </a:lnTo>
                <a:lnTo>
                  <a:pt x="2634226" y="17895"/>
                </a:lnTo>
                <a:lnTo>
                  <a:pt x="2669971" y="16816"/>
                </a:lnTo>
                <a:lnTo>
                  <a:pt x="2705694" y="10723"/>
                </a:lnTo>
                <a:lnTo>
                  <a:pt x="2741414" y="9225"/>
                </a:lnTo>
                <a:lnTo>
                  <a:pt x="2777133" y="8929"/>
                </a:lnTo>
                <a:lnTo>
                  <a:pt x="2812852" y="6225"/>
                </a:lnTo>
                <a:lnTo>
                  <a:pt x="2856508" y="756"/>
                </a:lnTo>
                <a:lnTo>
                  <a:pt x="2896839" y="0"/>
                </a:lnTo>
                <a:lnTo>
                  <a:pt x="2919097" y="940"/>
                </a:lnTo>
                <a:lnTo>
                  <a:pt x="2949354" y="8031"/>
                </a:lnTo>
                <a:lnTo>
                  <a:pt x="2989671" y="8854"/>
                </a:lnTo>
                <a:lnTo>
                  <a:pt x="3000372" y="17784"/>
                </a:lnTo>
                <a:lnTo>
                  <a:pt x="2991446" y="17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8"/>
          <p:cNvSpPr/>
          <p:nvPr/>
        </p:nvSpPr>
        <p:spPr>
          <a:xfrm>
            <a:off x="812602" y="2920173"/>
            <a:ext cx="892969" cy="53414"/>
          </a:xfrm>
          <a:custGeom>
            <a:avLst/>
            <a:gdLst/>
            <a:ahLst/>
            <a:cxnLst/>
            <a:rect l="0" t="0" r="0" b="0"/>
            <a:pathLst>
              <a:path w="892969" h="53414">
                <a:moveTo>
                  <a:pt x="892968" y="53413"/>
                </a:moveTo>
                <a:lnTo>
                  <a:pt x="861924" y="52421"/>
                </a:lnTo>
                <a:lnTo>
                  <a:pt x="821456" y="37967"/>
                </a:lnTo>
                <a:lnTo>
                  <a:pt x="784626" y="35871"/>
                </a:lnTo>
                <a:lnTo>
                  <a:pt x="741008" y="35595"/>
                </a:lnTo>
                <a:lnTo>
                  <a:pt x="696495" y="35559"/>
                </a:lnTo>
                <a:lnTo>
                  <a:pt x="656052" y="35555"/>
                </a:lnTo>
                <a:lnTo>
                  <a:pt x="621577" y="30814"/>
                </a:lnTo>
                <a:lnTo>
                  <a:pt x="581502" y="27451"/>
                </a:lnTo>
                <a:lnTo>
                  <a:pt x="544922" y="24141"/>
                </a:lnTo>
                <a:lnTo>
                  <a:pt x="509034" y="18968"/>
                </a:lnTo>
                <a:lnTo>
                  <a:pt x="473281" y="11809"/>
                </a:lnTo>
                <a:lnTo>
                  <a:pt x="437556" y="9366"/>
                </a:lnTo>
                <a:lnTo>
                  <a:pt x="399043" y="7851"/>
                </a:lnTo>
                <a:lnTo>
                  <a:pt x="356819" y="1086"/>
                </a:lnTo>
                <a:lnTo>
                  <a:pt x="319558" y="0"/>
                </a:lnTo>
                <a:lnTo>
                  <a:pt x="276568" y="849"/>
                </a:lnTo>
                <a:lnTo>
                  <a:pt x="232138" y="7526"/>
                </a:lnTo>
                <a:lnTo>
                  <a:pt x="190165" y="8601"/>
                </a:lnTo>
                <a:lnTo>
                  <a:pt x="149984" y="9735"/>
                </a:lnTo>
                <a:lnTo>
                  <a:pt x="111500" y="15828"/>
                </a:lnTo>
                <a:lnTo>
                  <a:pt x="71825" y="23585"/>
                </a:lnTo>
                <a:lnTo>
                  <a:pt x="33037" y="27349"/>
                </a:lnTo>
                <a:lnTo>
                  <a:pt x="0" y="35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9"/>
          <p:cNvSpPr/>
          <p:nvPr/>
        </p:nvSpPr>
        <p:spPr>
          <a:xfrm>
            <a:off x="910828" y="3303984"/>
            <a:ext cx="6009681" cy="53580"/>
          </a:xfrm>
          <a:custGeom>
            <a:avLst/>
            <a:gdLst/>
            <a:ahLst/>
            <a:cxnLst/>
            <a:rect l="0" t="0" r="0" b="0"/>
            <a:pathLst>
              <a:path w="6009681" h="53580">
                <a:moveTo>
                  <a:pt x="0" y="0"/>
                </a:moveTo>
                <a:lnTo>
                  <a:pt x="21250" y="0"/>
                </a:lnTo>
                <a:lnTo>
                  <a:pt x="26973" y="2646"/>
                </a:lnTo>
                <a:lnTo>
                  <a:pt x="32824" y="6137"/>
                </a:lnTo>
                <a:lnTo>
                  <a:pt x="44665" y="8378"/>
                </a:lnTo>
                <a:lnTo>
                  <a:pt x="75591" y="9901"/>
                </a:lnTo>
                <a:lnTo>
                  <a:pt x="104099" y="17030"/>
                </a:lnTo>
                <a:lnTo>
                  <a:pt x="143045" y="17811"/>
                </a:lnTo>
                <a:lnTo>
                  <a:pt x="181255" y="17856"/>
                </a:lnTo>
                <a:lnTo>
                  <a:pt x="225338" y="17859"/>
                </a:lnTo>
                <a:lnTo>
                  <a:pt x="268167" y="17860"/>
                </a:lnTo>
                <a:lnTo>
                  <a:pt x="307835" y="17860"/>
                </a:lnTo>
                <a:lnTo>
                  <a:pt x="348814" y="20505"/>
                </a:lnTo>
                <a:lnTo>
                  <a:pt x="388827" y="25548"/>
                </a:lnTo>
                <a:lnTo>
                  <a:pt x="432596" y="26626"/>
                </a:lnTo>
                <a:lnTo>
                  <a:pt x="472294" y="26757"/>
                </a:lnTo>
                <a:lnTo>
                  <a:pt x="509791" y="26783"/>
                </a:lnTo>
                <a:lnTo>
                  <a:pt x="551741" y="26788"/>
                </a:lnTo>
                <a:lnTo>
                  <a:pt x="593725" y="26789"/>
                </a:lnTo>
                <a:lnTo>
                  <a:pt x="634098" y="25797"/>
                </a:lnTo>
                <a:lnTo>
                  <a:pt x="667659" y="20653"/>
                </a:lnTo>
                <a:lnTo>
                  <a:pt x="711909" y="18412"/>
                </a:lnTo>
                <a:lnTo>
                  <a:pt x="754347" y="17969"/>
                </a:lnTo>
                <a:lnTo>
                  <a:pt x="789167" y="13152"/>
                </a:lnTo>
                <a:lnTo>
                  <a:pt x="824620" y="10181"/>
                </a:lnTo>
                <a:lnTo>
                  <a:pt x="865000" y="9301"/>
                </a:lnTo>
                <a:lnTo>
                  <a:pt x="903644" y="9040"/>
                </a:lnTo>
                <a:lnTo>
                  <a:pt x="940229" y="8963"/>
                </a:lnTo>
                <a:lnTo>
                  <a:pt x="976204" y="8940"/>
                </a:lnTo>
                <a:lnTo>
                  <a:pt x="1011999" y="8933"/>
                </a:lnTo>
                <a:lnTo>
                  <a:pt x="1047740" y="8931"/>
                </a:lnTo>
                <a:lnTo>
                  <a:pt x="1088207" y="8930"/>
                </a:lnTo>
                <a:lnTo>
                  <a:pt x="1126875" y="4190"/>
                </a:lnTo>
                <a:lnTo>
                  <a:pt x="1163468" y="5982"/>
                </a:lnTo>
                <a:lnTo>
                  <a:pt x="1204186" y="8056"/>
                </a:lnTo>
                <a:lnTo>
                  <a:pt x="1242930" y="8671"/>
                </a:lnTo>
                <a:lnTo>
                  <a:pt x="1279545" y="8853"/>
                </a:lnTo>
                <a:lnTo>
                  <a:pt x="1320269" y="8908"/>
                </a:lnTo>
                <a:lnTo>
                  <a:pt x="1359015" y="8923"/>
                </a:lnTo>
                <a:lnTo>
                  <a:pt x="1395630" y="8928"/>
                </a:lnTo>
                <a:lnTo>
                  <a:pt x="1431615" y="8929"/>
                </a:lnTo>
                <a:lnTo>
                  <a:pt x="1467412" y="8930"/>
                </a:lnTo>
                <a:lnTo>
                  <a:pt x="1507895" y="8930"/>
                </a:lnTo>
                <a:lnTo>
                  <a:pt x="1546569" y="8930"/>
                </a:lnTo>
                <a:lnTo>
                  <a:pt x="1583163" y="13670"/>
                </a:lnTo>
                <a:lnTo>
                  <a:pt x="1619141" y="16619"/>
                </a:lnTo>
                <a:lnTo>
                  <a:pt x="1654937" y="17492"/>
                </a:lnTo>
                <a:lnTo>
                  <a:pt x="1695418" y="17751"/>
                </a:lnTo>
                <a:lnTo>
                  <a:pt x="1734092" y="17828"/>
                </a:lnTo>
                <a:lnTo>
                  <a:pt x="1770686" y="17850"/>
                </a:lnTo>
                <a:lnTo>
                  <a:pt x="1811405" y="17857"/>
                </a:lnTo>
                <a:lnTo>
                  <a:pt x="1850148" y="17859"/>
                </a:lnTo>
                <a:lnTo>
                  <a:pt x="1891504" y="17859"/>
                </a:lnTo>
                <a:lnTo>
                  <a:pt x="1930436" y="17860"/>
                </a:lnTo>
                <a:lnTo>
                  <a:pt x="1971848" y="17860"/>
                </a:lnTo>
                <a:lnTo>
                  <a:pt x="2010796" y="17860"/>
                </a:lnTo>
                <a:lnTo>
                  <a:pt x="2052213" y="17860"/>
                </a:lnTo>
                <a:lnTo>
                  <a:pt x="2091163" y="17860"/>
                </a:lnTo>
                <a:lnTo>
                  <a:pt x="2132580" y="22600"/>
                </a:lnTo>
                <a:lnTo>
                  <a:pt x="2171530" y="20808"/>
                </a:lnTo>
                <a:lnTo>
                  <a:pt x="2212947" y="18733"/>
                </a:lnTo>
                <a:lnTo>
                  <a:pt x="2256638" y="18119"/>
                </a:lnTo>
                <a:lnTo>
                  <a:pt x="2296262" y="17936"/>
                </a:lnTo>
                <a:lnTo>
                  <a:pt x="2337878" y="17882"/>
                </a:lnTo>
                <a:lnTo>
                  <a:pt x="2376888" y="17866"/>
                </a:lnTo>
                <a:lnTo>
                  <a:pt x="2413582" y="17862"/>
                </a:lnTo>
                <a:lnTo>
                  <a:pt x="2454330" y="17861"/>
                </a:lnTo>
                <a:lnTo>
                  <a:pt x="2497823" y="17860"/>
                </a:lnTo>
                <a:lnTo>
                  <a:pt x="2537388" y="17860"/>
                </a:lnTo>
                <a:lnTo>
                  <a:pt x="2578987" y="17860"/>
                </a:lnTo>
                <a:lnTo>
                  <a:pt x="2622732" y="17860"/>
                </a:lnTo>
                <a:lnTo>
                  <a:pt x="2662372" y="17860"/>
                </a:lnTo>
                <a:lnTo>
                  <a:pt x="2703994" y="17860"/>
                </a:lnTo>
                <a:lnTo>
                  <a:pt x="2747745" y="17860"/>
                </a:lnTo>
                <a:lnTo>
                  <a:pt x="2787387" y="17860"/>
                </a:lnTo>
                <a:lnTo>
                  <a:pt x="2829009" y="17860"/>
                </a:lnTo>
                <a:lnTo>
                  <a:pt x="2872760" y="17860"/>
                </a:lnTo>
                <a:lnTo>
                  <a:pt x="2917143" y="17860"/>
                </a:lnTo>
                <a:lnTo>
                  <a:pt x="2961713" y="17860"/>
                </a:lnTo>
                <a:lnTo>
                  <a:pt x="3006338" y="17860"/>
                </a:lnTo>
                <a:lnTo>
                  <a:pt x="3050980" y="22600"/>
                </a:lnTo>
                <a:lnTo>
                  <a:pt x="3095626" y="25548"/>
                </a:lnTo>
                <a:lnTo>
                  <a:pt x="3135534" y="26422"/>
                </a:lnTo>
                <a:lnTo>
                  <a:pt x="3177233" y="31421"/>
                </a:lnTo>
                <a:lnTo>
                  <a:pt x="3221009" y="34446"/>
                </a:lnTo>
                <a:lnTo>
                  <a:pt x="3265398" y="35342"/>
                </a:lnTo>
                <a:lnTo>
                  <a:pt x="3309970" y="35608"/>
                </a:lnTo>
                <a:lnTo>
                  <a:pt x="3349855" y="40427"/>
                </a:lnTo>
                <a:lnTo>
                  <a:pt x="3386809" y="43398"/>
                </a:lnTo>
                <a:lnTo>
                  <a:pt x="3427634" y="44278"/>
                </a:lnTo>
                <a:lnTo>
                  <a:pt x="3466409" y="44539"/>
                </a:lnTo>
                <a:lnTo>
                  <a:pt x="3507774" y="44616"/>
                </a:lnTo>
                <a:lnTo>
                  <a:pt x="3546708" y="44639"/>
                </a:lnTo>
                <a:lnTo>
                  <a:pt x="3583380" y="49387"/>
                </a:lnTo>
                <a:lnTo>
                  <a:pt x="3619381" y="52336"/>
                </a:lnTo>
                <a:lnTo>
                  <a:pt x="3660965" y="53333"/>
                </a:lnTo>
                <a:lnTo>
                  <a:pt x="3703722" y="53530"/>
                </a:lnTo>
                <a:lnTo>
                  <a:pt x="3741124" y="53569"/>
                </a:lnTo>
                <a:lnTo>
                  <a:pt x="3783313" y="47440"/>
                </a:lnTo>
                <a:lnTo>
                  <a:pt x="3821339" y="45200"/>
                </a:lnTo>
                <a:lnTo>
                  <a:pt x="3862254" y="44757"/>
                </a:lnTo>
                <a:lnTo>
                  <a:pt x="3902416" y="44671"/>
                </a:lnTo>
                <a:lnTo>
                  <a:pt x="3944892" y="44653"/>
                </a:lnTo>
                <a:lnTo>
                  <a:pt x="3973110" y="42004"/>
                </a:lnTo>
                <a:lnTo>
                  <a:pt x="4014052" y="36961"/>
                </a:lnTo>
                <a:lnTo>
                  <a:pt x="4048612" y="36087"/>
                </a:lnTo>
                <a:lnTo>
                  <a:pt x="4083988" y="35828"/>
                </a:lnTo>
                <a:lnTo>
                  <a:pt x="4119605" y="31011"/>
                </a:lnTo>
                <a:lnTo>
                  <a:pt x="4155294" y="28040"/>
                </a:lnTo>
                <a:lnTo>
                  <a:pt x="4195745" y="27160"/>
                </a:lnTo>
                <a:lnTo>
                  <a:pt x="4234408" y="26900"/>
                </a:lnTo>
                <a:lnTo>
                  <a:pt x="4271000" y="26822"/>
                </a:lnTo>
                <a:lnTo>
                  <a:pt x="4311718" y="22059"/>
                </a:lnTo>
                <a:lnTo>
                  <a:pt x="4350461" y="19104"/>
                </a:lnTo>
                <a:lnTo>
                  <a:pt x="4391817" y="18228"/>
                </a:lnTo>
                <a:lnTo>
                  <a:pt x="4430749" y="17969"/>
                </a:lnTo>
                <a:lnTo>
                  <a:pt x="4472160" y="17892"/>
                </a:lnTo>
                <a:lnTo>
                  <a:pt x="4515849" y="17869"/>
                </a:lnTo>
                <a:lnTo>
                  <a:pt x="4555472" y="17862"/>
                </a:lnTo>
                <a:lnTo>
                  <a:pt x="4597089" y="17861"/>
                </a:lnTo>
                <a:lnTo>
                  <a:pt x="4640839" y="22601"/>
                </a:lnTo>
                <a:lnTo>
                  <a:pt x="4685222" y="25548"/>
                </a:lnTo>
                <a:lnTo>
                  <a:pt x="4729791" y="26422"/>
                </a:lnTo>
                <a:lnTo>
                  <a:pt x="4774416" y="26681"/>
                </a:lnTo>
                <a:lnTo>
                  <a:pt x="4814317" y="26757"/>
                </a:lnTo>
                <a:lnTo>
                  <a:pt x="4856016" y="26780"/>
                </a:lnTo>
                <a:lnTo>
                  <a:pt x="4899790" y="26787"/>
                </a:lnTo>
                <a:lnTo>
                  <a:pt x="4944181" y="26789"/>
                </a:lnTo>
                <a:lnTo>
                  <a:pt x="4988751" y="31529"/>
                </a:lnTo>
                <a:lnTo>
                  <a:pt x="5028636" y="34478"/>
                </a:lnTo>
                <a:lnTo>
                  <a:pt x="5070330" y="35351"/>
                </a:lnTo>
                <a:lnTo>
                  <a:pt x="5109363" y="35610"/>
                </a:lnTo>
                <a:lnTo>
                  <a:pt x="5150804" y="35687"/>
                </a:lnTo>
                <a:lnTo>
                  <a:pt x="5189761" y="35709"/>
                </a:lnTo>
                <a:lnTo>
                  <a:pt x="5231180" y="35716"/>
                </a:lnTo>
                <a:lnTo>
                  <a:pt x="5270131" y="35718"/>
                </a:lnTo>
                <a:lnTo>
                  <a:pt x="5306808" y="40459"/>
                </a:lnTo>
                <a:lnTo>
                  <a:pt x="5342810" y="43407"/>
                </a:lnTo>
                <a:lnTo>
                  <a:pt x="5378613" y="44281"/>
                </a:lnTo>
                <a:lnTo>
                  <a:pt x="5414357" y="44540"/>
                </a:lnTo>
                <a:lnTo>
                  <a:pt x="5450083" y="44617"/>
                </a:lnTo>
                <a:lnTo>
                  <a:pt x="5485804" y="44639"/>
                </a:lnTo>
                <a:lnTo>
                  <a:pt x="5521523" y="44646"/>
                </a:lnTo>
                <a:lnTo>
                  <a:pt x="5563013" y="44648"/>
                </a:lnTo>
                <a:lnTo>
                  <a:pt x="5605749" y="44649"/>
                </a:lnTo>
                <a:lnTo>
                  <a:pt x="5647889" y="44649"/>
                </a:lnTo>
                <a:lnTo>
                  <a:pt x="5687302" y="44649"/>
                </a:lnTo>
                <a:lnTo>
                  <a:pt x="5727999" y="44649"/>
                </a:lnTo>
                <a:lnTo>
                  <a:pt x="5766468" y="44649"/>
                </a:lnTo>
                <a:lnTo>
                  <a:pt x="5810127" y="44649"/>
                </a:lnTo>
                <a:lnTo>
                  <a:pt x="5854548" y="44649"/>
                </a:lnTo>
                <a:lnTo>
                  <a:pt x="5898554" y="44649"/>
                </a:lnTo>
                <a:lnTo>
                  <a:pt x="5940010" y="44649"/>
                </a:lnTo>
                <a:lnTo>
                  <a:pt x="5968121" y="45641"/>
                </a:lnTo>
                <a:lnTo>
                  <a:pt x="5984971" y="51717"/>
                </a:lnTo>
                <a:lnTo>
                  <a:pt x="6009680" y="535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928997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Writes extensively about her experiences as a Mexican-American</a:t>
            </a: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Uses her distinct voice and style to separate herself from other </a:t>
            </a:r>
            <a:r>
              <a:rPr lang="en-US" sz="2600" b="0" i="0" u="none" strike="noStrike" cap="none" baseline="0" dirty="0" smtClean="0">
                <a:solidFill>
                  <a:srgbClr val="000000"/>
                </a:solidFill>
                <a:latin typeface="Merriweather"/>
                <a:ea typeface="Merriweather"/>
                <a:cs typeface="Merriweather"/>
                <a:sym typeface="Merriweather"/>
              </a:rPr>
              <a:t>writers</a:t>
            </a:r>
          </a:p>
          <a:p>
            <a:pPr marL="274320" marR="0" lvl="0" indent="-274320" algn="l" rtl="0">
              <a:spcBef>
                <a:spcPts val="600"/>
              </a:spcBef>
              <a:buClr>
                <a:srgbClr val="000000"/>
              </a:buClr>
              <a:buSzPct val="85000"/>
              <a:buFont typeface="Merriweather"/>
              <a:buChar char="●"/>
            </a:pPr>
            <a:endParaRPr lang="en-US" dirty="0">
              <a:solidFill>
                <a:srgbClr val="000000"/>
              </a:solidFill>
            </a:endParaRPr>
          </a:p>
          <a:p>
            <a:pPr marL="274320" marR="0" lvl="0" indent="-274320" algn="l" rtl="0">
              <a:spcBef>
                <a:spcPts val="600"/>
              </a:spcBef>
              <a:buClr>
                <a:srgbClr val="000000"/>
              </a:buClr>
              <a:buSzPct val="85000"/>
              <a:buFont typeface="Merriweather"/>
              <a:buChar char="●"/>
            </a:pPr>
            <a:r>
              <a:rPr lang="en-US" sz="2600" b="0" i="0" u="none" strike="noStrike" cap="none" baseline="0" dirty="0" smtClean="0">
                <a:solidFill>
                  <a:srgbClr val="000000"/>
                </a:solidFill>
                <a:latin typeface="Merriweather"/>
                <a:ea typeface="Merriweather"/>
                <a:cs typeface="Merriweather"/>
                <a:sym typeface="Merriweather"/>
              </a:rPr>
              <a:t>Watch </a:t>
            </a:r>
            <a:r>
              <a:rPr lang="en-US" sz="2600" b="0" i="0" u="none" strike="noStrike" cap="none" baseline="0" dirty="0" smtClean="0">
                <a:solidFill>
                  <a:srgbClr val="000000"/>
                </a:solidFill>
                <a:latin typeface="Merriweather"/>
                <a:ea typeface="Merriweather"/>
                <a:cs typeface="Merriweather"/>
                <a:sym typeface="Merriweather"/>
                <a:hlinkClick r:id="rId3"/>
              </a:rPr>
              <a:t>this video </a:t>
            </a:r>
            <a:r>
              <a:rPr lang="en-US" sz="2600" b="0" i="0" u="none" strike="noStrike" cap="none" baseline="0" dirty="0" smtClean="0">
                <a:solidFill>
                  <a:srgbClr val="000000"/>
                </a:solidFill>
                <a:latin typeface="Merriweather"/>
                <a:ea typeface="Merriweather"/>
                <a:cs typeface="Merriweather"/>
                <a:sym typeface="Merriweather"/>
              </a:rPr>
              <a:t>and summarize the central</a:t>
            </a:r>
            <a:r>
              <a:rPr lang="en-US" sz="2600" b="0" i="0" u="none" strike="noStrike" cap="none" dirty="0" smtClean="0">
                <a:solidFill>
                  <a:srgbClr val="000000"/>
                </a:solidFill>
                <a:latin typeface="Merriweather"/>
                <a:ea typeface="Merriweather"/>
                <a:cs typeface="Merriweather"/>
                <a:sym typeface="Merriweather"/>
              </a:rPr>
              <a:t> idea and key points in your notes. </a:t>
            </a:r>
          </a:p>
          <a:p>
            <a:pPr marL="274320" marR="0" lvl="0" indent="-274320" algn="l" rtl="0">
              <a:spcBef>
                <a:spcPts val="600"/>
              </a:spcBef>
              <a:buClr>
                <a:srgbClr val="000000"/>
              </a:buClr>
              <a:buSzPct val="85000"/>
              <a:buFont typeface="Merriweather"/>
              <a:buChar char="●"/>
            </a:pPr>
            <a:endParaRPr lang="en-US" sz="2600" b="0" i="0" u="none" strike="noStrike" cap="none" baseline="0" dirty="0">
              <a:solidFill>
                <a:srgbClr val="000000"/>
              </a:solidFill>
              <a:latin typeface="Merriweather"/>
              <a:ea typeface="Merriweather"/>
              <a:cs typeface="Merriweather"/>
              <a:sym typeface="Merriweather"/>
            </a:endParaRPr>
          </a:p>
        </p:txBody>
      </p:sp>
      <p:sp>
        <p:nvSpPr>
          <p:cNvPr id="105" name="Shape 10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Sandra Cisneros</a:t>
            </a:r>
          </a:p>
        </p:txBody>
      </p:sp>
    </p:spTree>
    <p:extLst>
      <p:ext uri="{BB962C8B-B14F-4D97-AF65-F5344CB8AC3E}">
        <p14:creationId xmlns:p14="http://schemas.microsoft.com/office/powerpoint/2010/main" val="246650142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personal essay</a:t>
            </a:r>
          </a:p>
          <a:p>
            <a:pPr marL="274320" marR="0" lvl="0" indent="-274320" algn="l" rtl="0">
              <a:spcBef>
                <a:spcPts val="600"/>
              </a:spcBef>
              <a:buClr>
                <a:srgbClr val="000000"/>
              </a:buClr>
              <a:buSzPct val="85000"/>
              <a:buFont typeface="Merriweather"/>
              <a:buChar char="●"/>
            </a:pPr>
            <a:r>
              <a:rPr lang="en-US" dirty="0">
                <a:solidFill>
                  <a:srgbClr val="000000"/>
                </a:solidFill>
              </a:rPr>
              <a:t>point of view</a:t>
            </a:r>
          </a:p>
          <a:p>
            <a:pPr marL="274320" marR="0" lvl="0" indent="-274320" algn="l" rtl="0">
              <a:spcBef>
                <a:spcPts val="600"/>
              </a:spcBef>
              <a:buClr>
                <a:srgbClr val="000000"/>
              </a:buClr>
              <a:buSzPct val="85000"/>
              <a:buFont typeface="Merriweather"/>
              <a:buChar char="●"/>
            </a:pPr>
            <a:r>
              <a:rPr lang="en-US" dirty="0">
                <a:solidFill>
                  <a:srgbClr val="000000"/>
                </a:solidFill>
              </a:rPr>
              <a:t>organization of </a:t>
            </a:r>
            <a:r>
              <a:rPr lang="en-US" dirty="0" smtClean="0">
                <a:solidFill>
                  <a:srgbClr val="000000"/>
                </a:solidFill>
              </a:rPr>
              <a:t>details (within her MOD)</a:t>
            </a:r>
            <a:endParaRPr lang="en-US" dirty="0">
              <a:solidFill>
                <a:srgbClr val="000000"/>
              </a:solidFill>
            </a:endParaRP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word </a:t>
            </a:r>
            <a:r>
              <a:rPr lang="en-US" sz="2600" b="0" i="0" u="none" strike="noStrike" cap="none" baseline="0" dirty="0" smtClean="0">
                <a:solidFill>
                  <a:srgbClr val="000000"/>
                </a:solidFill>
                <a:latin typeface="Merriweather"/>
                <a:ea typeface="Merriweather"/>
                <a:cs typeface="Merriweather"/>
                <a:sym typeface="Merriweather"/>
              </a:rPr>
              <a:t>choice – which is used to create:</a:t>
            </a:r>
            <a:endParaRPr lang="en-US" sz="2600" b="0" i="0" u="none" strike="noStrike" cap="none" baseline="0" dirty="0">
              <a:solidFill>
                <a:srgbClr val="000000"/>
              </a:solidFill>
              <a:latin typeface="Merriweather"/>
              <a:ea typeface="Merriweather"/>
              <a:cs typeface="Merriweather"/>
              <a:sym typeface="Merriweather"/>
            </a:endParaRPr>
          </a:p>
          <a:p>
            <a:pPr marL="640080" marR="0" lvl="1" indent="-284480" algn="l" rtl="0">
              <a:spcBef>
                <a:spcPts val="300"/>
              </a:spcBef>
              <a:buClr>
                <a:srgbClr val="000000"/>
              </a:buClr>
              <a:buSzPct val="85000"/>
              <a:buFont typeface="Merriweather"/>
              <a:buChar char="●"/>
            </a:pPr>
            <a:r>
              <a:rPr lang="en-US" dirty="0">
                <a:solidFill>
                  <a:srgbClr val="000000"/>
                </a:solidFill>
              </a:rPr>
              <a:t>I</a:t>
            </a:r>
            <a:r>
              <a:rPr lang="en-US" sz="2400" b="0" i="0" u="none" strike="noStrike" cap="none" baseline="0" dirty="0" smtClean="0">
                <a:solidFill>
                  <a:srgbClr val="000000"/>
                </a:solidFill>
                <a:latin typeface="Merriweather"/>
                <a:ea typeface="Merriweather"/>
                <a:cs typeface="Merriweather"/>
                <a:sym typeface="Merriweather"/>
              </a:rPr>
              <a:t>magery</a:t>
            </a:r>
            <a:endParaRPr lang="en-US" sz="2400" b="0" i="0" u="none" strike="noStrike" cap="none" baseline="0" dirty="0">
              <a:solidFill>
                <a:srgbClr val="000000"/>
              </a:solidFill>
              <a:latin typeface="Merriweather"/>
              <a:ea typeface="Merriweather"/>
              <a:cs typeface="Merriweather"/>
              <a:sym typeface="Merriweather"/>
            </a:endParaRPr>
          </a:p>
          <a:p>
            <a:pPr marL="640080" marR="0" lvl="1" indent="-284480" algn="l" rtl="0">
              <a:spcBef>
                <a:spcPts val="300"/>
              </a:spcBef>
              <a:buClr>
                <a:srgbClr val="000000"/>
              </a:buClr>
              <a:buSzPct val="85000"/>
              <a:buFont typeface="Merriweather"/>
              <a:buChar char="●"/>
            </a:pPr>
            <a:r>
              <a:rPr lang="en-US" sz="2400" b="0" i="0" u="none" strike="noStrike" cap="none" baseline="0" dirty="0">
                <a:solidFill>
                  <a:srgbClr val="000000"/>
                </a:solidFill>
                <a:latin typeface="Merriweather"/>
                <a:ea typeface="Merriweather"/>
                <a:cs typeface="Merriweather"/>
                <a:sym typeface="Merriweather"/>
              </a:rPr>
              <a:t>Tone</a:t>
            </a:r>
          </a:p>
          <a:p>
            <a:pPr marL="640080" marR="0" lvl="1" indent="-284480" algn="l" rtl="0">
              <a:spcBef>
                <a:spcPts val="300"/>
              </a:spcBef>
              <a:buClr>
                <a:srgbClr val="000000"/>
              </a:buClr>
              <a:buSzPct val="85000"/>
              <a:buFont typeface="Merriweather"/>
              <a:buChar char="●"/>
            </a:pPr>
            <a:r>
              <a:rPr lang="en-US" sz="2400" b="0" i="0" u="none" strike="noStrike" cap="none" baseline="0" dirty="0" smtClean="0">
                <a:solidFill>
                  <a:srgbClr val="000000"/>
                </a:solidFill>
                <a:latin typeface="Merriweather"/>
                <a:ea typeface="Merriweather"/>
                <a:cs typeface="Merriweather"/>
                <a:sym typeface="Merriweather"/>
              </a:rPr>
              <a:t>Voice</a:t>
            </a:r>
          </a:p>
          <a:p>
            <a:pPr marL="640080" marR="0" lvl="1" indent="-284480" algn="l" rtl="0">
              <a:spcBef>
                <a:spcPts val="300"/>
              </a:spcBef>
              <a:buClr>
                <a:srgbClr val="000000"/>
              </a:buClr>
              <a:buSzPct val="85000"/>
              <a:buFont typeface="Merriweather"/>
              <a:buChar char="●"/>
            </a:pPr>
            <a:r>
              <a:rPr lang="en-US" dirty="0" smtClean="0">
                <a:solidFill>
                  <a:srgbClr val="000000"/>
                </a:solidFill>
              </a:rPr>
              <a:t>Mood</a:t>
            </a:r>
            <a:endParaRPr lang="en-US" sz="2400" b="0" i="0" u="none" strike="noStrike" cap="none" baseline="0" dirty="0">
              <a:solidFill>
                <a:srgbClr val="000000"/>
              </a:solidFill>
              <a:latin typeface="Merriweather"/>
              <a:ea typeface="Merriweather"/>
              <a:cs typeface="Merriweather"/>
              <a:sym typeface="Merriweather"/>
            </a:endParaRPr>
          </a:p>
        </p:txBody>
      </p:sp>
      <p:sp>
        <p:nvSpPr>
          <p:cNvPr id="111" name="Shape 11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Important literature vocabulary</a:t>
            </a:r>
          </a:p>
        </p:txBody>
      </p:sp>
    </p:spTree>
    <p:extLst>
      <p:ext uri="{BB962C8B-B14F-4D97-AF65-F5344CB8AC3E}">
        <p14:creationId xmlns:p14="http://schemas.microsoft.com/office/powerpoint/2010/main" val="393778585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Shape 116"/>
          <p:cNvGrpSpPr/>
          <p:nvPr/>
        </p:nvGrpSpPr>
        <p:grpSpPr>
          <a:xfrm>
            <a:off x="1062662" y="1729824"/>
            <a:ext cx="7045904" cy="3908975"/>
            <a:chOff x="605462" y="205824"/>
            <a:chExt cx="7045904" cy="3908975"/>
          </a:xfrm>
        </p:grpSpPr>
        <p:sp>
          <p:nvSpPr>
            <p:cNvPr id="117" name="Shape 117"/>
            <p:cNvSpPr/>
            <p:nvPr/>
          </p:nvSpPr>
          <p:spPr>
            <a:xfrm>
              <a:off x="2874199" y="1678450"/>
              <a:ext cx="2210699" cy="12191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73650" tIns="73650" rIns="73650" bIns="73650" anchor="ctr" anchorCtr="0">
              <a:noAutofit/>
            </a:bodyPr>
            <a:lstStyle/>
            <a:p>
              <a:pPr algn="ctr">
                <a:lnSpc>
                  <a:spcPct val="90000"/>
                </a:lnSpc>
                <a:spcAft>
                  <a:spcPts val="1015"/>
                </a:spcAft>
                <a:buSzPct val="25000"/>
              </a:pPr>
              <a:r>
                <a:rPr lang="en-US" sz="2900" kern="0">
                  <a:solidFill>
                    <a:srgbClr val="000000"/>
                  </a:solidFill>
                  <a:latin typeface="Merriweather"/>
                  <a:ea typeface="Merriweather"/>
                  <a:cs typeface="Merriweather"/>
                  <a:sym typeface="Merriweather"/>
                  <a:rtl val="0"/>
                </a:rPr>
                <a:t>Narrative Essay</a:t>
              </a:r>
            </a:p>
          </p:txBody>
        </p:sp>
        <p:sp>
          <p:nvSpPr>
            <p:cNvPr id="118" name="Shape 118"/>
            <p:cNvSpPr/>
            <p:nvPr/>
          </p:nvSpPr>
          <p:spPr>
            <a:xfrm>
              <a:off x="3183650" y="205824"/>
              <a:ext cx="1741800" cy="1320600"/>
            </a:xfrm>
            <a:prstGeom prst="roundRect">
              <a:avLst>
                <a:gd name="adj" fmla="val 16667"/>
              </a:avLst>
            </a:prstGeom>
            <a:solidFill>
              <a:srgbClr val="A5B492">
                <a:alpha val="81960"/>
              </a:srgbClr>
            </a:solidFill>
            <a:ln w="38100" cap="flat">
              <a:solidFill>
                <a:schemeClr val="lt1"/>
              </a:solidFill>
              <a:prstDash val="solid"/>
              <a:round/>
              <a:headEnd type="none" w="med" len="med"/>
              <a:tailEnd type="none" w="med" len="med"/>
            </a:ln>
          </p:spPr>
          <p:txBody>
            <a:bodyPr lIns="35550" tIns="35550" rIns="35550" bIns="35550" anchor="ctr" anchorCtr="0">
              <a:noAutofit/>
            </a:bodyPr>
            <a:lstStyle/>
            <a:p>
              <a:pPr algn="ctr">
                <a:lnSpc>
                  <a:spcPct val="90000"/>
                </a:lnSpc>
                <a:spcAft>
                  <a:spcPts val="490"/>
                </a:spcAft>
                <a:buSzPct val="25000"/>
              </a:pPr>
              <a:r>
                <a:rPr lang="en-US" sz="1400" kern="0">
                  <a:solidFill>
                    <a:srgbClr val="000000"/>
                  </a:solidFill>
                  <a:latin typeface="Merriweather"/>
                  <a:ea typeface="Merriweather"/>
                  <a:cs typeface="Merriweather"/>
                  <a:sym typeface="Merriweather"/>
                  <a:rtl val="0"/>
                </a:rPr>
                <a:t>A piece of writing that explore a persons thoughts on a subject</a:t>
              </a:r>
            </a:p>
          </p:txBody>
        </p:sp>
        <p:sp>
          <p:nvSpPr>
            <p:cNvPr id="119" name="Shape 119"/>
            <p:cNvSpPr/>
            <p:nvPr/>
          </p:nvSpPr>
          <p:spPr>
            <a:xfrm>
              <a:off x="5183946" y="1203775"/>
              <a:ext cx="2467420" cy="694894"/>
            </a:xfrm>
            <a:prstGeom prst="roundRect">
              <a:avLst>
                <a:gd name="adj" fmla="val 16667"/>
              </a:avLst>
            </a:prstGeom>
            <a:solidFill>
              <a:srgbClr val="A5B492">
                <a:alpha val="74117"/>
              </a:srgbClr>
            </a:solidFill>
            <a:ln w="38100" cap="flat">
              <a:solidFill>
                <a:schemeClr val="lt1"/>
              </a:solidFill>
              <a:prstDash val="solid"/>
              <a:round/>
              <a:headEnd type="none" w="med" len="med"/>
              <a:tailEnd type="none" w="med" len="med"/>
            </a:ln>
          </p:spPr>
          <p:txBody>
            <a:bodyPr lIns="45700" tIns="45700" rIns="45700" bIns="45700" anchor="ctr" anchorCtr="0">
              <a:noAutofit/>
            </a:bodyPr>
            <a:lstStyle/>
            <a:p>
              <a:pPr algn="ctr">
                <a:lnSpc>
                  <a:spcPct val="90000"/>
                </a:lnSpc>
                <a:spcAft>
                  <a:spcPts val="630"/>
                </a:spcAft>
                <a:buSzPct val="25000"/>
              </a:pPr>
              <a:r>
                <a:rPr lang="en-US" kern="0" dirty="0">
                  <a:solidFill>
                    <a:srgbClr val="FF0000"/>
                  </a:solidFill>
                  <a:latin typeface="Merriweather"/>
                  <a:ea typeface="Merriweather"/>
                  <a:cs typeface="Merriweather"/>
                  <a:sym typeface="Merriweather"/>
                  <a:rtl val="0"/>
                </a:rPr>
                <a:t>It is NOT: </a:t>
              </a:r>
            </a:p>
            <a:p>
              <a:pPr algn="ctr">
                <a:lnSpc>
                  <a:spcPct val="90000"/>
                </a:lnSpc>
                <a:spcAft>
                  <a:spcPts val="630"/>
                </a:spcAft>
                <a:buSzPct val="25000"/>
              </a:pPr>
              <a:r>
                <a:rPr lang="en-US" kern="0" dirty="0">
                  <a:solidFill>
                    <a:srgbClr val="FF0000"/>
                  </a:solidFill>
                  <a:latin typeface="Merriweather"/>
                  <a:ea typeface="Merriweather"/>
                  <a:cs typeface="Merriweather"/>
                  <a:sym typeface="Merriweather"/>
                  <a:rtl val="0"/>
                </a:rPr>
                <a:t>A fictional short story</a:t>
              </a:r>
            </a:p>
          </p:txBody>
        </p:sp>
        <p:sp>
          <p:nvSpPr>
            <p:cNvPr id="120" name="Shape 120"/>
            <p:cNvSpPr/>
            <p:nvPr/>
          </p:nvSpPr>
          <p:spPr>
            <a:xfrm>
              <a:off x="605462" y="685789"/>
              <a:ext cx="1918959" cy="902951"/>
            </a:xfrm>
            <a:prstGeom prst="roundRect">
              <a:avLst>
                <a:gd name="adj" fmla="val 16667"/>
              </a:avLst>
            </a:prstGeom>
            <a:solidFill>
              <a:srgbClr val="A5B492">
                <a:alpha val="65882"/>
              </a:srgbClr>
            </a:solidFill>
            <a:ln w="38100" cap="flat">
              <a:solidFill>
                <a:schemeClr val="lt1"/>
              </a:solidFill>
              <a:prstDash val="solid"/>
              <a:round/>
              <a:headEnd type="none" w="med" len="med"/>
              <a:tailEnd type="none" w="med" len="med"/>
            </a:ln>
          </p:spPr>
          <p:txBody>
            <a:bodyPr lIns="33000" tIns="33000" rIns="33000" bIns="33000" anchor="ctr" anchorCtr="0">
              <a:noAutofit/>
            </a:bodyPr>
            <a:lstStyle/>
            <a:p>
              <a:pPr algn="ctr">
                <a:lnSpc>
                  <a:spcPct val="90000"/>
                </a:lnSpc>
                <a:spcAft>
                  <a:spcPts val="455"/>
                </a:spcAft>
                <a:buSzPct val="25000"/>
              </a:pPr>
              <a:r>
                <a:rPr lang="en-US" sz="1300" kern="0">
                  <a:solidFill>
                    <a:srgbClr val="000000"/>
                  </a:solidFill>
                  <a:latin typeface="Merriweather"/>
                  <a:ea typeface="Merriweather"/>
                  <a:cs typeface="Merriweather"/>
                  <a:sym typeface="Merriweather"/>
                  <a:rtl val="0"/>
                </a:rPr>
                <a:t>Attempts to adopt a unique voice</a:t>
              </a:r>
            </a:p>
          </p:txBody>
        </p:sp>
        <p:sp>
          <p:nvSpPr>
            <p:cNvPr id="121" name="Shape 121"/>
            <p:cNvSpPr/>
            <p:nvPr/>
          </p:nvSpPr>
          <p:spPr>
            <a:xfrm>
              <a:off x="605462" y="1828801"/>
              <a:ext cx="1915872" cy="1034100"/>
            </a:xfrm>
            <a:prstGeom prst="roundRect">
              <a:avLst>
                <a:gd name="adj" fmla="val 16667"/>
              </a:avLst>
            </a:prstGeom>
            <a:solidFill>
              <a:srgbClr val="A5B492">
                <a:alpha val="58040"/>
              </a:srgbClr>
            </a:solidFill>
            <a:ln w="38100" cap="flat">
              <a:solidFill>
                <a:schemeClr val="lt1"/>
              </a:solidFill>
              <a:prstDash val="solid"/>
              <a:round/>
              <a:headEnd type="none" w="med" len="med"/>
              <a:tailEnd type="none" w="med" len="med"/>
            </a:ln>
          </p:spPr>
          <p:txBody>
            <a:bodyPr lIns="33000" tIns="33000" rIns="33000" bIns="33000" anchor="ctr" anchorCtr="0">
              <a:noAutofit/>
            </a:bodyPr>
            <a:lstStyle/>
            <a:p>
              <a:pPr algn="ctr">
                <a:lnSpc>
                  <a:spcPct val="90000"/>
                </a:lnSpc>
                <a:spcAft>
                  <a:spcPts val="455"/>
                </a:spcAft>
                <a:buSzPct val="25000"/>
              </a:pPr>
              <a:r>
                <a:rPr lang="en-US" sz="1300" kern="0">
                  <a:solidFill>
                    <a:srgbClr val="000000"/>
                  </a:solidFill>
                  <a:latin typeface="Merriweather"/>
                  <a:ea typeface="Merriweather"/>
                  <a:cs typeface="Merriweather"/>
                  <a:sym typeface="Merriweather"/>
                  <a:rtl val="0"/>
                </a:rPr>
                <a:t>Focuses on the meaning of events from own life</a:t>
              </a:r>
            </a:p>
          </p:txBody>
        </p:sp>
        <p:sp>
          <p:nvSpPr>
            <p:cNvPr id="122" name="Shape 122"/>
            <p:cNvSpPr/>
            <p:nvPr/>
          </p:nvSpPr>
          <p:spPr>
            <a:xfrm>
              <a:off x="613737" y="3111650"/>
              <a:ext cx="1896733" cy="1003149"/>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30475" tIns="30475" rIns="30475" bIns="30475" anchor="ctr" anchorCtr="0">
              <a:noAutofit/>
            </a:bodyPr>
            <a:lstStyle/>
            <a:p>
              <a:pPr algn="ctr">
                <a:lnSpc>
                  <a:spcPct val="90000"/>
                </a:lnSpc>
                <a:spcAft>
                  <a:spcPts val="420"/>
                </a:spcAft>
                <a:buSzPct val="25000"/>
              </a:pPr>
              <a:r>
                <a:rPr lang="en-US" sz="2000" kern="0" dirty="0">
                  <a:solidFill>
                    <a:srgbClr val="000000"/>
                  </a:solidFill>
                  <a:latin typeface="Merriweather"/>
                  <a:ea typeface="Merriweather"/>
                  <a:cs typeface="Merriweather"/>
                  <a:sym typeface="Merriweather"/>
                  <a:rtl val="0"/>
                </a:rPr>
                <a:t>Carries a theme</a:t>
              </a:r>
            </a:p>
          </p:txBody>
        </p:sp>
      </p:grpSp>
      <p:sp>
        <p:nvSpPr>
          <p:cNvPr id="123" name="Shape 123"/>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Personal Essay</a:t>
            </a:r>
          </a:p>
        </p:txBody>
      </p:sp>
      <p:sp>
        <p:nvSpPr>
          <p:cNvPr id="2" name="SMARTInkShape-10"/>
          <p:cNvSpPr/>
          <p:nvPr/>
        </p:nvSpPr>
        <p:spPr>
          <a:xfrm>
            <a:off x="2628900" y="5086350"/>
            <a:ext cx="21985" cy="2260"/>
          </a:xfrm>
          <a:custGeom>
            <a:avLst/>
            <a:gdLst/>
            <a:ahLst/>
            <a:cxnLst/>
            <a:rect l="0" t="0" r="0" b="0"/>
            <a:pathLst>
              <a:path w="21985" h="2260">
                <a:moveTo>
                  <a:pt x="0" y="0"/>
                </a:moveTo>
                <a:lnTo>
                  <a:pt x="20824" y="2117"/>
                </a:lnTo>
                <a:lnTo>
                  <a:pt x="21984" y="22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1"/>
          <p:cNvSpPr/>
          <p:nvPr/>
        </p:nvSpPr>
        <p:spPr>
          <a:xfrm>
            <a:off x="4339828" y="2419945"/>
            <a:ext cx="62506" cy="80369"/>
          </a:xfrm>
          <a:custGeom>
            <a:avLst/>
            <a:gdLst/>
            <a:ahLst/>
            <a:cxnLst/>
            <a:rect l="0" t="0" r="0" b="0"/>
            <a:pathLst>
              <a:path w="62506" h="80369">
                <a:moveTo>
                  <a:pt x="26789" y="17860"/>
                </a:moveTo>
                <a:lnTo>
                  <a:pt x="17968" y="17860"/>
                </a:lnTo>
                <a:lnTo>
                  <a:pt x="35610" y="17860"/>
                </a:lnTo>
                <a:lnTo>
                  <a:pt x="30946" y="22600"/>
                </a:lnTo>
                <a:lnTo>
                  <a:pt x="30553" y="23997"/>
                </a:lnTo>
                <a:lnTo>
                  <a:pt x="31283" y="24927"/>
                </a:lnTo>
                <a:lnTo>
                  <a:pt x="35642" y="26757"/>
                </a:lnTo>
                <a:lnTo>
                  <a:pt x="35718" y="35610"/>
                </a:lnTo>
                <a:lnTo>
                  <a:pt x="44540" y="44539"/>
                </a:lnTo>
                <a:lnTo>
                  <a:pt x="44648" y="58209"/>
                </a:lnTo>
                <a:lnTo>
                  <a:pt x="45640" y="59642"/>
                </a:lnTo>
                <a:lnTo>
                  <a:pt x="47294" y="60597"/>
                </a:lnTo>
                <a:lnTo>
                  <a:pt x="53210" y="62397"/>
                </a:lnTo>
                <a:lnTo>
                  <a:pt x="53569" y="71067"/>
                </a:lnTo>
                <a:lnTo>
                  <a:pt x="44681" y="71437"/>
                </a:lnTo>
                <a:lnTo>
                  <a:pt x="44649" y="80368"/>
                </a:lnTo>
                <a:lnTo>
                  <a:pt x="44649" y="72679"/>
                </a:lnTo>
                <a:lnTo>
                  <a:pt x="45641" y="72265"/>
                </a:lnTo>
                <a:lnTo>
                  <a:pt x="52337" y="71547"/>
                </a:lnTo>
                <a:lnTo>
                  <a:pt x="53026" y="68840"/>
                </a:lnTo>
                <a:lnTo>
                  <a:pt x="53546" y="62879"/>
                </a:lnTo>
                <a:lnTo>
                  <a:pt x="61264" y="54852"/>
                </a:lnTo>
                <a:lnTo>
                  <a:pt x="62476" y="45050"/>
                </a:lnTo>
                <a:lnTo>
                  <a:pt x="62505" y="36995"/>
                </a:lnTo>
                <a:lnTo>
                  <a:pt x="54819" y="28143"/>
                </a:lnTo>
                <a:lnTo>
                  <a:pt x="53946" y="22450"/>
                </a:lnTo>
                <a:lnTo>
                  <a:pt x="52831" y="20920"/>
                </a:lnTo>
                <a:lnTo>
                  <a:pt x="51096" y="19900"/>
                </a:lnTo>
                <a:lnTo>
                  <a:pt x="45922" y="18263"/>
                </a:lnTo>
                <a:lnTo>
                  <a:pt x="37771" y="11802"/>
                </a:lnTo>
                <a:lnTo>
                  <a:pt x="29492" y="9781"/>
                </a:lnTo>
                <a:lnTo>
                  <a:pt x="23691" y="9308"/>
                </a:lnTo>
                <a:lnTo>
                  <a:pt x="21747" y="8190"/>
                </a:lnTo>
                <a:lnTo>
                  <a:pt x="20452" y="6452"/>
                </a:lnTo>
                <a:lnTo>
                  <a:pt x="19587" y="4302"/>
                </a:lnTo>
                <a:lnTo>
                  <a:pt x="18019" y="2868"/>
                </a:lnTo>
                <a:lnTo>
                  <a:pt x="13631" y="127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2"/>
          <p:cNvSpPr/>
          <p:nvPr/>
        </p:nvSpPr>
        <p:spPr>
          <a:xfrm>
            <a:off x="4884542" y="2294930"/>
            <a:ext cx="89259" cy="79997"/>
          </a:xfrm>
          <a:custGeom>
            <a:avLst/>
            <a:gdLst/>
            <a:ahLst/>
            <a:cxnLst/>
            <a:rect l="0" t="0" r="0" b="0"/>
            <a:pathLst>
              <a:path w="89259" h="79997">
                <a:moveTo>
                  <a:pt x="71435" y="0"/>
                </a:moveTo>
                <a:lnTo>
                  <a:pt x="28662" y="0"/>
                </a:lnTo>
                <a:lnTo>
                  <a:pt x="9337" y="0"/>
                </a:lnTo>
                <a:lnTo>
                  <a:pt x="30" y="8897"/>
                </a:lnTo>
                <a:lnTo>
                  <a:pt x="0" y="16615"/>
                </a:lnTo>
                <a:lnTo>
                  <a:pt x="991" y="17030"/>
                </a:lnTo>
                <a:lnTo>
                  <a:pt x="4739" y="17490"/>
                </a:lnTo>
                <a:lnTo>
                  <a:pt x="9711" y="20341"/>
                </a:lnTo>
                <a:lnTo>
                  <a:pt x="16247" y="25515"/>
                </a:lnTo>
                <a:lnTo>
                  <a:pt x="24668" y="26537"/>
                </a:lnTo>
                <a:lnTo>
                  <a:pt x="30144" y="26677"/>
                </a:lnTo>
                <a:lnTo>
                  <a:pt x="68220" y="35471"/>
                </a:lnTo>
                <a:lnTo>
                  <a:pt x="74305" y="35609"/>
                </a:lnTo>
                <a:lnTo>
                  <a:pt x="76325" y="36637"/>
                </a:lnTo>
                <a:lnTo>
                  <a:pt x="77671" y="38315"/>
                </a:lnTo>
                <a:lnTo>
                  <a:pt x="78569" y="40426"/>
                </a:lnTo>
                <a:lnTo>
                  <a:pt x="80160" y="41834"/>
                </a:lnTo>
                <a:lnTo>
                  <a:pt x="89171" y="44616"/>
                </a:lnTo>
                <a:lnTo>
                  <a:pt x="89258" y="49379"/>
                </a:lnTo>
                <a:lnTo>
                  <a:pt x="88277" y="50779"/>
                </a:lnTo>
                <a:lnTo>
                  <a:pt x="86632" y="51712"/>
                </a:lnTo>
                <a:lnTo>
                  <a:pt x="80198" y="53332"/>
                </a:lnTo>
                <a:lnTo>
                  <a:pt x="72784" y="53546"/>
                </a:lnTo>
                <a:lnTo>
                  <a:pt x="64572" y="59708"/>
                </a:lnTo>
                <a:lnTo>
                  <a:pt x="55219" y="62139"/>
                </a:lnTo>
                <a:lnTo>
                  <a:pt x="49322" y="62398"/>
                </a:lnTo>
                <a:lnTo>
                  <a:pt x="44078" y="65105"/>
                </a:lnTo>
                <a:lnTo>
                  <a:pt x="38440" y="68623"/>
                </a:lnTo>
                <a:lnTo>
                  <a:pt x="28517" y="71067"/>
                </a:lnTo>
                <a:lnTo>
                  <a:pt x="22558" y="71327"/>
                </a:lnTo>
                <a:lnTo>
                  <a:pt x="20991" y="72356"/>
                </a:lnTo>
                <a:lnTo>
                  <a:pt x="19946" y="74034"/>
                </a:lnTo>
                <a:lnTo>
                  <a:pt x="19250" y="76145"/>
                </a:lnTo>
                <a:lnTo>
                  <a:pt x="17793" y="77552"/>
                </a:lnTo>
                <a:lnTo>
                  <a:pt x="10291" y="79996"/>
                </a:lnTo>
                <a:lnTo>
                  <a:pt x="9836" y="79128"/>
                </a:lnTo>
                <a:lnTo>
                  <a:pt x="8927"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SMARTInkShape-Group13"/>
          <p:cNvGrpSpPr/>
          <p:nvPr/>
        </p:nvGrpSpPr>
        <p:grpSpPr>
          <a:xfrm>
            <a:off x="3589734" y="4572000"/>
            <a:ext cx="4572001" cy="616149"/>
            <a:chOff x="3589734" y="4572000"/>
            <a:chExt cx="4572001" cy="616149"/>
          </a:xfrm>
        </p:grpSpPr>
        <p:sp>
          <p:nvSpPr>
            <p:cNvPr id="6" name="SMARTInkShape-13"/>
            <p:cNvSpPr/>
            <p:nvPr/>
          </p:nvSpPr>
          <p:spPr>
            <a:xfrm>
              <a:off x="3795117" y="4598789"/>
              <a:ext cx="187525" cy="544712"/>
            </a:xfrm>
            <a:custGeom>
              <a:avLst/>
              <a:gdLst/>
              <a:ahLst/>
              <a:cxnLst/>
              <a:rect l="0" t="0" r="0" b="0"/>
              <a:pathLst>
                <a:path w="187525" h="544712">
                  <a:moveTo>
                    <a:pt x="0" y="0"/>
                  </a:moveTo>
                  <a:lnTo>
                    <a:pt x="7129" y="8121"/>
                  </a:lnTo>
                  <a:lnTo>
                    <a:pt x="26858" y="47596"/>
                  </a:lnTo>
                  <a:lnTo>
                    <a:pt x="38709" y="85690"/>
                  </a:lnTo>
                  <a:lnTo>
                    <a:pt x="42889" y="124498"/>
                  </a:lnTo>
                  <a:lnTo>
                    <a:pt x="48868" y="162676"/>
                  </a:lnTo>
                  <a:lnTo>
                    <a:pt x="56923" y="203864"/>
                  </a:lnTo>
                  <a:lnTo>
                    <a:pt x="65594" y="247487"/>
                  </a:lnTo>
                  <a:lnTo>
                    <a:pt x="71486" y="279658"/>
                  </a:lnTo>
                  <a:lnTo>
                    <a:pt x="78404" y="312808"/>
                  </a:lnTo>
                  <a:lnTo>
                    <a:pt x="88094" y="344078"/>
                  </a:lnTo>
                  <a:lnTo>
                    <a:pt x="99015" y="374512"/>
                  </a:lnTo>
                  <a:lnTo>
                    <a:pt x="111476" y="404575"/>
                  </a:lnTo>
                  <a:lnTo>
                    <a:pt x="134233" y="448398"/>
                  </a:lnTo>
                  <a:lnTo>
                    <a:pt x="153985" y="485967"/>
                  </a:lnTo>
                  <a:lnTo>
                    <a:pt x="179702" y="530361"/>
                  </a:lnTo>
                  <a:lnTo>
                    <a:pt x="187524" y="5447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4"/>
            <p:cNvSpPr/>
            <p:nvPr/>
          </p:nvSpPr>
          <p:spPr>
            <a:xfrm>
              <a:off x="3589734" y="4688086"/>
              <a:ext cx="651869" cy="133946"/>
            </a:xfrm>
            <a:custGeom>
              <a:avLst/>
              <a:gdLst/>
              <a:ahLst/>
              <a:cxnLst/>
              <a:rect l="0" t="0" r="0" b="0"/>
              <a:pathLst>
                <a:path w="651869" h="133946">
                  <a:moveTo>
                    <a:pt x="0" y="133945"/>
                  </a:moveTo>
                  <a:lnTo>
                    <a:pt x="41475" y="131300"/>
                  </a:lnTo>
                  <a:lnTo>
                    <a:pt x="84481" y="126257"/>
                  </a:lnTo>
                  <a:lnTo>
                    <a:pt x="128881" y="120643"/>
                  </a:lnTo>
                  <a:lnTo>
                    <a:pt x="162452" y="115465"/>
                  </a:lnTo>
                  <a:lnTo>
                    <a:pt x="198209" y="108865"/>
                  </a:lnTo>
                  <a:lnTo>
                    <a:pt x="237252" y="99316"/>
                  </a:lnTo>
                  <a:lnTo>
                    <a:pt x="277756" y="91104"/>
                  </a:lnTo>
                  <a:lnTo>
                    <a:pt x="319900" y="83155"/>
                  </a:lnTo>
                  <a:lnTo>
                    <a:pt x="342251" y="78257"/>
                  </a:lnTo>
                  <a:lnTo>
                    <a:pt x="365089" y="73007"/>
                  </a:lnTo>
                  <a:lnTo>
                    <a:pt x="408986" y="64529"/>
                  </a:lnTo>
                  <a:lnTo>
                    <a:pt x="451647" y="56460"/>
                  </a:lnTo>
                  <a:lnTo>
                    <a:pt x="493758" y="46261"/>
                  </a:lnTo>
                  <a:lnTo>
                    <a:pt x="532979" y="35112"/>
                  </a:lnTo>
                  <a:lnTo>
                    <a:pt x="569263" y="24535"/>
                  </a:lnTo>
                  <a:lnTo>
                    <a:pt x="601925" y="16527"/>
                  </a:lnTo>
                  <a:lnTo>
                    <a:pt x="65186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5"/>
            <p:cNvSpPr/>
            <p:nvPr/>
          </p:nvSpPr>
          <p:spPr>
            <a:xfrm>
              <a:off x="4161268" y="4572000"/>
              <a:ext cx="285717" cy="464345"/>
            </a:xfrm>
            <a:custGeom>
              <a:avLst/>
              <a:gdLst/>
              <a:ahLst/>
              <a:cxnLst/>
              <a:rect l="0" t="0" r="0" b="0"/>
              <a:pathLst>
                <a:path w="285717" h="464345">
                  <a:moveTo>
                    <a:pt x="133912" y="0"/>
                  </a:moveTo>
                  <a:lnTo>
                    <a:pt x="133912" y="4740"/>
                  </a:lnTo>
                  <a:lnTo>
                    <a:pt x="131927" y="6137"/>
                  </a:lnTo>
                  <a:lnTo>
                    <a:pt x="120646" y="9094"/>
                  </a:lnTo>
                  <a:lnTo>
                    <a:pt x="109586" y="16806"/>
                  </a:lnTo>
                  <a:lnTo>
                    <a:pt x="77051" y="50040"/>
                  </a:lnTo>
                  <a:lnTo>
                    <a:pt x="56130" y="88304"/>
                  </a:lnTo>
                  <a:lnTo>
                    <a:pt x="45381" y="121084"/>
                  </a:lnTo>
                  <a:lnTo>
                    <a:pt x="35912" y="159569"/>
                  </a:lnTo>
                  <a:lnTo>
                    <a:pt x="26823" y="198754"/>
                  </a:lnTo>
                  <a:lnTo>
                    <a:pt x="20492" y="241783"/>
                  </a:lnTo>
                  <a:lnTo>
                    <a:pt x="15970" y="285952"/>
                  </a:lnTo>
                  <a:lnTo>
                    <a:pt x="10992" y="327813"/>
                  </a:lnTo>
                  <a:lnTo>
                    <a:pt x="9517" y="362705"/>
                  </a:lnTo>
                  <a:lnTo>
                    <a:pt x="4279" y="401162"/>
                  </a:lnTo>
                  <a:lnTo>
                    <a:pt x="0" y="445756"/>
                  </a:lnTo>
                  <a:lnTo>
                    <a:pt x="961" y="424081"/>
                  </a:lnTo>
                  <a:lnTo>
                    <a:pt x="15198" y="382663"/>
                  </a:lnTo>
                  <a:lnTo>
                    <a:pt x="34519" y="339155"/>
                  </a:lnTo>
                  <a:lnTo>
                    <a:pt x="62713" y="297302"/>
                  </a:lnTo>
                  <a:lnTo>
                    <a:pt x="75479" y="284931"/>
                  </a:lnTo>
                  <a:lnTo>
                    <a:pt x="116589" y="265590"/>
                  </a:lnTo>
                  <a:lnTo>
                    <a:pt x="143000" y="256185"/>
                  </a:lnTo>
                  <a:lnTo>
                    <a:pt x="160771" y="255412"/>
                  </a:lnTo>
                  <a:lnTo>
                    <a:pt x="191693" y="263001"/>
                  </a:lnTo>
                  <a:lnTo>
                    <a:pt x="210784" y="271182"/>
                  </a:lnTo>
                  <a:lnTo>
                    <a:pt x="220332" y="279606"/>
                  </a:lnTo>
                  <a:lnTo>
                    <a:pt x="234547" y="301183"/>
                  </a:lnTo>
                  <a:lnTo>
                    <a:pt x="245917" y="330691"/>
                  </a:lnTo>
                  <a:lnTo>
                    <a:pt x="254200" y="367528"/>
                  </a:lnTo>
                  <a:lnTo>
                    <a:pt x="258305" y="408305"/>
                  </a:lnTo>
                  <a:lnTo>
                    <a:pt x="259643" y="421578"/>
                  </a:lnTo>
                  <a:lnTo>
                    <a:pt x="267997" y="451165"/>
                  </a:lnTo>
                  <a:lnTo>
                    <a:pt x="272219" y="457826"/>
                  </a:lnTo>
                  <a:lnTo>
                    <a:pt x="277402" y="461447"/>
                  </a:lnTo>
                  <a:lnTo>
                    <a:pt x="285716" y="4643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
            <p:cNvSpPr/>
            <p:nvPr/>
          </p:nvSpPr>
          <p:spPr>
            <a:xfrm>
              <a:off x="4554141" y="4848972"/>
              <a:ext cx="142297" cy="187373"/>
            </a:xfrm>
            <a:custGeom>
              <a:avLst/>
              <a:gdLst/>
              <a:ahLst/>
              <a:cxnLst/>
              <a:rect l="0" t="0" r="0" b="0"/>
              <a:pathLst>
                <a:path w="142297" h="187373">
                  <a:moveTo>
                    <a:pt x="0" y="53426"/>
                  </a:moveTo>
                  <a:lnTo>
                    <a:pt x="4740" y="48686"/>
                  </a:lnTo>
                  <a:lnTo>
                    <a:pt x="7129" y="49274"/>
                  </a:lnTo>
                  <a:lnTo>
                    <a:pt x="12428" y="55219"/>
                  </a:lnTo>
                  <a:lnTo>
                    <a:pt x="16223" y="56606"/>
                  </a:lnTo>
                  <a:lnTo>
                    <a:pt x="25731" y="55501"/>
                  </a:lnTo>
                  <a:lnTo>
                    <a:pt x="67388" y="41180"/>
                  </a:lnTo>
                  <a:lnTo>
                    <a:pt x="105153" y="29238"/>
                  </a:lnTo>
                  <a:lnTo>
                    <a:pt x="117180" y="26801"/>
                  </a:lnTo>
                  <a:lnTo>
                    <a:pt x="129529" y="19851"/>
                  </a:lnTo>
                  <a:lnTo>
                    <a:pt x="136282" y="14361"/>
                  </a:lnTo>
                  <a:lnTo>
                    <a:pt x="139945" y="8613"/>
                  </a:lnTo>
                  <a:lnTo>
                    <a:pt x="142296" y="1580"/>
                  </a:lnTo>
                  <a:lnTo>
                    <a:pt x="141496" y="1003"/>
                  </a:lnTo>
                  <a:lnTo>
                    <a:pt x="130395" y="0"/>
                  </a:lnTo>
                  <a:lnTo>
                    <a:pt x="111820" y="871"/>
                  </a:lnTo>
                  <a:lnTo>
                    <a:pt x="93876" y="7979"/>
                  </a:lnTo>
                  <a:lnTo>
                    <a:pt x="57532" y="32859"/>
                  </a:lnTo>
                  <a:lnTo>
                    <a:pt x="37969" y="54067"/>
                  </a:lnTo>
                  <a:lnTo>
                    <a:pt x="34242" y="59807"/>
                  </a:lnTo>
                  <a:lnTo>
                    <a:pt x="32747" y="74122"/>
                  </a:lnTo>
                  <a:lnTo>
                    <a:pt x="38104" y="115399"/>
                  </a:lnTo>
                  <a:lnTo>
                    <a:pt x="43724" y="127603"/>
                  </a:lnTo>
                  <a:lnTo>
                    <a:pt x="58044" y="144637"/>
                  </a:lnTo>
                  <a:lnTo>
                    <a:pt x="98541" y="171326"/>
                  </a:lnTo>
                  <a:lnTo>
                    <a:pt x="121843" y="179682"/>
                  </a:lnTo>
                  <a:lnTo>
                    <a:pt x="133945" y="1873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7"/>
            <p:cNvSpPr/>
            <p:nvPr/>
          </p:nvSpPr>
          <p:spPr>
            <a:xfrm>
              <a:off x="4830964" y="4859573"/>
              <a:ext cx="383975" cy="221420"/>
            </a:xfrm>
            <a:custGeom>
              <a:avLst/>
              <a:gdLst/>
              <a:ahLst/>
              <a:cxnLst/>
              <a:rect l="0" t="0" r="0" b="0"/>
              <a:pathLst>
                <a:path w="383975" h="221420">
                  <a:moveTo>
                    <a:pt x="8927" y="149982"/>
                  </a:moveTo>
                  <a:lnTo>
                    <a:pt x="4186" y="154722"/>
                  </a:lnTo>
                  <a:lnTo>
                    <a:pt x="1859" y="159695"/>
                  </a:lnTo>
                  <a:lnTo>
                    <a:pt x="0" y="202930"/>
                  </a:lnTo>
                  <a:lnTo>
                    <a:pt x="4738" y="198632"/>
                  </a:lnTo>
                  <a:lnTo>
                    <a:pt x="7065" y="193763"/>
                  </a:lnTo>
                  <a:lnTo>
                    <a:pt x="15983" y="154560"/>
                  </a:lnTo>
                  <a:lnTo>
                    <a:pt x="29908" y="113690"/>
                  </a:lnTo>
                  <a:lnTo>
                    <a:pt x="44664" y="69539"/>
                  </a:lnTo>
                  <a:lnTo>
                    <a:pt x="59531" y="33077"/>
                  </a:lnTo>
                  <a:lnTo>
                    <a:pt x="68789" y="17051"/>
                  </a:lnTo>
                  <a:lnTo>
                    <a:pt x="71251" y="10534"/>
                  </a:lnTo>
                  <a:lnTo>
                    <a:pt x="75653" y="4331"/>
                  </a:lnTo>
                  <a:lnTo>
                    <a:pt x="80916" y="912"/>
                  </a:lnTo>
                  <a:lnTo>
                    <a:pt x="83709" y="0"/>
                  </a:lnTo>
                  <a:lnTo>
                    <a:pt x="86563" y="385"/>
                  </a:lnTo>
                  <a:lnTo>
                    <a:pt x="92379" y="3458"/>
                  </a:lnTo>
                  <a:lnTo>
                    <a:pt x="132731" y="41630"/>
                  </a:lnTo>
                  <a:lnTo>
                    <a:pt x="173733" y="73523"/>
                  </a:lnTo>
                  <a:lnTo>
                    <a:pt x="217460" y="107399"/>
                  </a:lnTo>
                  <a:lnTo>
                    <a:pt x="241040" y="118072"/>
                  </a:lnTo>
                  <a:lnTo>
                    <a:pt x="285664" y="122743"/>
                  </a:lnTo>
                  <a:lnTo>
                    <a:pt x="304684" y="122067"/>
                  </a:lnTo>
                  <a:lnTo>
                    <a:pt x="313346" y="118393"/>
                  </a:lnTo>
                  <a:lnTo>
                    <a:pt x="323800" y="110746"/>
                  </a:lnTo>
                  <a:lnTo>
                    <a:pt x="327464" y="105093"/>
                  </a:lnTo>
                  <a:lnTo>
                    <a:pt x="329092" y="98281"/>
                  </a:lnTo>
                  <a:lnTo>
                    <a:pt x="329816" y="88639"/>
                  </a:lnTo>
                  <a:lnTo>
                    <a:pt x="327492" y="80385"/>
                  </a:lnTo>
                  <a:lnTo>
                    <a:pt x="317916" y="67002"/>
                  </a:lnTo>
                  <a:lnTo>
                    <a:pt x="312281" y="63492"/>
                  </a:lnTo>
                  <a:lnTo>
                    <a:pt x="300885" y="61517"/>
                  </a:lnTo>
                  <a:lnTo>
                    <a:pt x="269463" y="60734"/>
                  </a:lnTo>
                  <a:lnTo>
                    <a:pt x="260982" y="63352"/>
                  </a:lnTo>
                  <a:lnTo>
                    <a:pt x="242711" y="77859"/>
                  </a:lnTo>
                  <a:lnTo>
                    <a:pt x="230552" y="94106"/>
                  </a:lnTo>
                  <a:lnTo>
                    <a:pt x="225406" y="111488"/>
                  </a:lnTo>
                  <a:lnTo>
                    <a:pt x="226848" y="123282"/>
                  </a:lnTo>
                  <a:lnTo>
                    <a:pt x="244286" y="164870"/>
                  </a:lnTo>
                  <a:lnTo>
                    <a:pt x="262548" y="182725"/>
                  </a:lnTo>
                  <a:lnTo>
                    <a:pt x="296378" y="199408"/>
                  </a:lnTo>
                  <a:lnTo>
                    <a:pt x="337603" y="212258"/>
                  </a:lnTo>
                  <a:lnTo>
                    <a:pt x="383974" y="2214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8"/>
            <p:cNvSpPr/>
            <p:nvPr/>
          </p:nvSpPr>
          <p:spPr>
            <a:xfrm>
              <a:off x="5527477" y="4627507"/>
              <a:ext cx="821532" cy="507064"/>
            </a:xfrm>
            <a:custGeom>
              <a:avLst/>
              <a:gdLst/>
              <a:ahLst/>
              <a:cxnLst/>
              <a:rect l="0" t="0" r="0" b="0"/>
              <a:pathLst>
                <a:path w="821532" h="507064">
                  <a:moveTo>
                    <a:pt x="0" y="230243"/>
                  </a:moveTo>
                  <a:lnTo>
                    <a:pt x="4740" y="225503"/>
                  </a:lnTo>
                  <a:lnTo>
                    <a:pt x="9713" y="223175"/>
                  </a:lnTo>
                  <a:lnTo>
                    <a:pt x="46980" y="213734"/>
                  </a:lnTo>
                  <a:lnTo>
                    <a:pt x="88949" y="206513"/>
                  </a:lnTo>
                  <a:lnTo>
                    <a:pt x="129653" y="203368"/>
                  </a:lnTo>
                  <a:lnTo>
                    <a:pt x="174125" y="196594"/>
                  </a:lnTo>
                  <a:lnTo>
                    <a:pt x="207365" y="191144"/>
                  </a:lnTo>
                  <a:lnTo>
                    <a:pt x="239336" y="188061"/>
                  </a:lnTo>
                  <a:lnTo>
                    <a:pt x="270082" y="184706"/>
                  </a:lnTo>
                  <a:lnTo>
                    <a:pt x="300284" y="176601"/>
                  </a:lnTo>
                  <a:lnTo>
                    <a:pt x="330243" y="169030"/>
                  </a:lnTo>
                  <a:lnTo>
                    <a:pt x="372355" y="156543"/>
                  </a:lnTo>
                  <a:lnTo>
                    <a:pt x="407322" y="140276"/>
                  </a:lnTo>
                  <a:lnTo>
                    <a:pt x="426102" y="127750"/>
                  </a:lnTo>
                  <a:lnTo>
                    <a:pt x="465845" y="84201"/>
                  </a:lnTo>
                  <a:lnTo>
                    <a:pt x="486773" y="40641"/>
                  </a:lnTo>
                  <a:lnTo>
                    <a:pt x="489195" y="28236"/>
                  </a:lnTo>
                  <a:lnTo>
                    <a:pt x="487626" y="18754"/>
                  </a:lnTo>
                  <a:lnTo>
                    <a:pt x="483809" y="7837"/>
                  </a:lnTo>
                  <a:lnTo>
                    <a:pt x="483274" y="4582"/>
                  </a:lnTo>
                  <a:lnTo>
                    <a:pt x="480932" y="2412"/>
                  </a:lnTo>
                  <a:lnTo>
                    <a:pt x="473039" y="0"/>
                  </a:lnTo>
                  <a:lnTo>
                    <a:pt x="469148" y="349"/>
                  </a:lnTo>
                  <a:lnTo>
                    <a:pt x="462179" y="3383"/>
                  </a:lnTo>
                  <a:lnTo>
                    <a:pt x="452678" y="10670"/>
                  </a:lnTo>
                  <a:lnTo>
                    <a:pt x="443579" y="23852"/>
                  </a:lnTo>
                  <a:lnTo>
                    <a:pt x="428634" y="61622"/>
                  </a:lnTo>
                  <a:lnTo>
                    <a:pt x="416720" y="101244"/>
                  </a:lnTo>
                  <a:lnTo>
                    <a:pt x="407789" y="135577"/>
                  </a:lnTo>
                  <a:lnTo>
                    <a:pt x="398860" y="170885"/>
                  </a:lnTo>
                  <a:lnTo>
                    <a:pt x="389929" y="206482"/>
                  </a:lnTo>
                  <a:lnTo>
                    <a:pt x="385740" y="242164"/>
                  </a:lnTo>
                  <a:lnTo>
                    <a:pt x="384499" y="277873"/>
                  </a:lnTo>
                  <a:lnTo>
                    <a:pt x="376977" y="320618"/>
                  </a:lnTo>
                  <a:lnTo>
                    <a:pt x="375057" y="363580"/>
                  </a:lnTo>
                  <a:lnTo>
                    <a:pt x="375048" y="351706"/>
                  </a:lnTo>
                  <a:lnTo>
                    <a:pt x="387475" y="321943"/>
                  </a:lnTo>
                  <a:lnTo>
                    <a:pt x="419164" y="277515"/>
                  </a:lnTo>
                  <a:lnTo>
                    <a:pt x="426404" y="270105"/>
                  </a:lnTo>
                  <a:lnTo>
                    <a:pt x="448188" y="254209"/>
                  </a:lnTo>
                  <a:lnTo>
                    <a:pt x="462786" y="253462"/>
                  </a:lnTo>
                  <a:lnTo>
                    <a:pt x="479526" y="256438"/>
                  </a:lnTo>
                  <a:lnTo>
                    <a:pt x="494529" y="263691"/>
                  </a:lnTo>
                  <a:lnTo>
                    <a:pt x="501902" y="269251"/>
                  </a:lnTo>
                  <a:lnTo>
                    <a:pt x="515712" y="290020"/>
                  </a:lnTo>
                  <a:lnTo>
                    <a:pt x="537487" y="332103"/>
                  </a:lnTo>
                  <a:lnTo>
                    <a:pt x="560541" y="370951"/>
                  </a:lnTo>
                  <a:lnTo>
                    <a:pt x="578177" y="401606"/>
                  </a:lnTo>
                  <a:lnTo>
                    <a:pt x="599020" y="416926"/>
                  </a:lnTo>
                  <a:lnTo>
                    <a:pt x="628151" y="431546"/>
                  </a:lnTo>
                  <a:lnTo>
                    <a:pt x="657833" y="435089"/>
                  </a:lnTo>
                  <a:lnTo>
                    <a:pt x="675683" y="430726"/>
                  </a:lnTo>
                  <a:lnTo>
                    <a:pt x="693540" y="423150"/>
                  </a:lnTo>
                  <a:lnTo>
                    <a:pt x="702800" y="414867"/>
                  </a:lnTo>
                  <a:lnTo>
                    <a:pt x="726126" y="375925"/>
                  </a:lnTo>
                  <a:lnTo>
                    <a:pt x="738498" y="339239"/>
                  </a:lnTo>
                  <a:lnTo>
                    <a:pt x="738986" y="325319"/>
                  </a:lnTo>
                  <a:lnTo>
                    <a:pt x="731965" y="288873"/>
                  </a:lnTo>
                  <a:lnTo>
                    <a:pt x="724641" y="276929"/>
                  </a:lnTo>
                  <a:lnTo>
                    <a:pt x="723203" y="277242"/>
                  </a:lnTo>
                  <a:lnTo>
                    <a:pt x="710993" y="287499"/>
                  </a:lnTo>
                  <a:lnTo>
                    <a:pt x="707911" y="293063"/>
                  </a:lnTo>
                  <a:lnTo>
                    <a:pt x="697900" y="326034"/>
                  </a:lnTo>
                  <a:lnTo>
                    <a:pt x="703918" y="355549"/>
                  </a:lnTo>
                  <a:lnTo>
                    <a:pt x="717542" y="392388"/>
                  </a:lnTo>
                  <a:lnTo>
                    <a:pt x="737416" y="426974"/>
                  </a:lnTo>
                  <a:lnTo>
                    <a:pt x="772824" y="466641"/>
                  </a:lnTo>
                  <a:lnTo>
                    <a:pt x="821531" y="5070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9"/>
            <p:cNvSpPr/>
            <p:nvPr/>
          </p:nvSpPr>
          <p:spPr>
            <a:xfrm>
              <a:off x="6492251" y="4973836"/>
              <a:ext cx="17492" cy="151806"/>
            </a:xfrm>
            <a:custGeom>
              <a:avLst/>
              <a:gdLst/>
              <a:ahLst/>
              <a:cxnLst/>
              <a:rect l="0" t="0" r="0" b="0"/>
              <a:pathLst>
                <a:path w="17492" h="151806">
                  <a:moveTo>
                    <a:pt x="8562" y="0"/>
                  </a:moveTo>
                  <a:lnTo>
                    <a:pt x="3821" y="4740"/>
                  </a:lnTo>
                  <a:lnTo>
                    <a:pt x="1493" y="9713"/>
                  </a:lnTo>
                  <a:lnTo>
                    <a:pt x="0" y="20991"/>
                  </a:lnTo>
                  <a:lnTo>
                    <a:pt x="7756" y="65014"/>
                  </a:lnTo>
                  <a:lnTo>
                    <a:pt x="9483" y="106307"/>
                  </a:lnTo>
                  <a:lnTo>
                    <a:pt x="17491"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0"/>
            <p:cNvSpPr/>
            <p:nvPr/>
          </p:nvSpPr>
          <p:spPr>
            <a:xfrm>
              <a:off x="6447234" y="4830961"/>
              <a:ext cx="17861" cy="17860"/>
            </a:xfrm>
            <a:custGeom>
              <a:avLst/>
              <a:gdLst/>
              <a:ahLst/>
              <a:cxnLst/>
              <a:rect l="0" t="0" r="0" b="0"/>
              <a:pathLst>
                <a:path w="17861" h="17860">
                  <a:moveTo>
                    <a:pt x="17860" y="17859"/>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1"/>
            <p:cNvSpPr/>
            <p:nvPr/>
          </p:nvSpPr>
          <p:spPr>
            <a:xfrm>
              <a:off x="6625828" y="4840572"/>
              <a:ext cx="205384" cy="204302"/>
            </a:xfrm>
            <a:custGeom>
              <a:avLst/>
              <a:gdLst/>
              <a:ahLst/>
              <a:cxnLst/>
              <a:rect l="0" t="0" r="0" b="0"/>
              <a:pathLst>
                <a:path w="205384" h="204302">
                  <a:moveTo>
                    <a:pt x="0" y="186842"/>
                  </a:moveTo>
                  <a:lnTo>
                    <a:pt x="4741" y="186842"/>
                  </a:lnTo>
                  <a:lnTo>
                    <a:pt x="6137" y="187834"/>
                  </a:lnTo>
                  <a:lnTo>
                    <a:pt x="7068" y="189488"/>
                  </a:lnTo>
                  <a:lnTo>
                    <a:pt x="8562" y="194531"/>
                  </a:lnTo>
                  <a:lnTo>
                    <a:pt x="17482" y="204301"/>
                  </a:lnTo>
                  <a:lnTo>
                    <a:pt x="17858" y="166353"/>
                  </a:lnTo>
                  <a:lnTo>
                    <a:pt x="18852" y="142406"/>
                  </a:lnTo>
                  <a:lnTo>
                    <a:pt x="25547" y="105131"/>
                  </a:lnTo>
                  <a:lnTo>
                    <a:pt x="33693" y="64295"/>
                  </a:lnTo>
                  <a:lnTo>
                    <a:pt x="38187" y="26324"/>
                  </a:lnTo>
                  <a:lnTo>
                    <a:pt x="45380" y="10958"/>
                  </a:lnTo>
                  <a:lnTo>
                    <a:pt x="50926" y="4492"/>
                  </a:lnTo>
                  <a:lnTo>
                    <a:pt x="56699" y="1618"/>
                  </a:lnTo>
                  <a:lnTo>
                    <a:pt x="65527" y="0"/>
                  </a:lnTo>
                  <a:lnTo>
                    <a:pt x="97794" y="7574"/>
                  </a:lnTo>
                  <a:lnTo>
                    <a:pt x="133860" y="24505"/>
                  </a:lnTo>
                  <a:lnTo>
                    <a:pt x="177591" y="45924"/>
                  </a:lnTo>
                  <a:lnTo>
                    <a:pt x="205383" y="528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2"/>
            <p:cNvSpPr/>
            <p:nvPr/>
          </p:nvSpPr>
          <p:spPr>
            <a:xfrm>
              <a:off x="7192621" y="4625578"/>
              <a:ext cx="22568" cy="473275"/>
            </a:xfrm>
            <a:custGeom>
              <a:avLst/>
              <a:gdLst/>
              <a:ahLst/>
              <a:cxnLst/>
              <a:rect l="0" t="0" r="0" b="0"/>
              <a:pathLst>
                <a:path w="22568" h="473275">
                  <a:moveTo>
                    <a:pt x="22567" y="0"/>
                  </a:moveTo>
                  <a:lnTo>
                    <a:pt x="22567" y="12429"/>
                  </a:lnTo>
                  <a:lnTo>
                    <a:pt x="14464" y="49989"/>
                  </a:lnTo>
                  <a:lnTo>
                    <a:pt x="11155" y="88294"/>
                  </a:lnTo>
                  <a:lnTo>
                    <a:pt x="5981" y="129558"/>
                  </a:lnTo>
                  <a:lnTo>
                    <a:pt x="5085" y="164175"/>
                  </a:lnTo>
                  <a:lnTo>
                    <a:pt x="4819" y="204308"/>
                  </a:lnTo>
                  <a:lnTo>
                    <a:pt x="0" y="247618"/>
                  </a:lnTo>
                  <a:lnTo>
                    <a:pt x="1769" y="291870"/>
                  </a:lnTo>
                  <a:lnTo>
                    <a:pt x="3837" y="331661"/>
                  </a:lnTo>
                  <a:lnTo>
                    <a:pt x="4449" y="373327"/>
                  </a:lnTo>
                  <a:lnTo>
                    <a:pt x="5648" y="417592"/>
                  </a:lnTo>
                  <a:lnTo>
                    <a:pt x="12805" y="458831"/>
                  </a:lnTo>
                  <a:lnTo>
                    <a:pt x="13637" y="4732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3"/>
            <p:cNvSpPr/>
            <p:nvPr/>
          </p:nvSpPr>
          <p:spPr>
            <a:xfrm>
              <a:off x="7027773" y="4631722"/>
              <a:ext cx="455306" cy="422482"/>
            </a:xfrm>
            <a:custGeom>
              <a:avLst/>
              <a:gdLst/>
              <a:ahLst/>
              <a:cxnLst/>
              <a:rect l="0" t="0" r="0" b="0"/>
              <a:pathLst>
                <a:path w="455306" h="422482">
                  <a:moveTo>
                    <a:pt x="8821" y="217098"/>
                  </a:moveTo>
                  <a:lnTo>
                    <a:pt x="4080" y="217098"/>
                  </a:lnTo>
                  <a:lnTo>
                    <a:pt x="2684" y="216106"/>
                  </a:lnTo>
                  <a:lnTo>
                    <a:pt x="1753" y="214453"/>
                  </a:lnTo>
                  <a:lnTo>
                    <a:pt x="0" y="208537"/>
                  </a:lnTo>
                  <a:lnTo>
                    <a:pt x="42794" y="208178"/>
                  </a:lnTo>
                  <a:lnTo>
                    <a:pt x="75552" y="212912"/>
                  </a:lnTo>
                  <a:lnTo>
                    <a:pt x="115134" y="215858"/>
                  </a:lnTo>
                  <a:lnTo>
                    <a:pt x="153541" y="211990"/>
                  </a:lnTo>
                  <a:lnTo>
                    <a:pt x="190055" y="204561"/>
                  </a:lnTo>
                  <a:lnTo>
                    <a:pt x="226011" y="196076"/>
                  </a:lnTo>
                  <a:lnTo>
                    <a:pt x="266586" y="171053"/>
                  </a:lnTo>
                  <a:lnTo>
                    <a:pt x="300618" y="143327"/>
                  </a:lnTo>
                  <a:lnTo>
                    <a:pt x="331894" y="100705"/>
                  </a:lnTo>
                  <a:lnTo>
                    <a:pt x="342892" y="74132"/>
                  </a:lnTo>
                  <a:lnTo>
                    <a:pt x="352197" y="34303"/>
                  </a:lnTo>
                  <a:lnTo>
                    <a:pt x="356650" y="1727"/>
                  </a:lnTo>
                  <a:lnTo>
                    <a:pt x="355801" y="95"/>
                  </a:lnTo>
                  <a:lnTo>
                    <a:pt x="354242" y="0"/>
                  </a:lnTo>
                  <a:lnTo>
                    <a:pt x="349353" y="2235"/>
                  </a:lnTo>
                  <a:lnTo>
                    <a:pt x="343514" y="27595"/>
                  </a:lnTo>
                  <a:lnTo>
                    <a:pt x="327167" y="71885"/>
                  </a:lnTo>
                  <a:lnTo>
                    <a:pt x="316370" y="111464"/>
                  </a:lnTo>
                  <a:lnTo>
                    <a:pt x="312605" y="149860"/>
                  </a:lnTo>
                  <a:lnTo>
                    <a:pt x="305647" y="186813"/>
                  </a:lnTo>
                  <a:lnTo>
                    <a:pt x="298294" y="222897"/>
                  </a:lnTo>
                  <a:lnTo>
                    <a:pt x="294682" y="257732"/>
                  </a:lnTo>
                  <a:lnTo>
                    <a:pt x="287722" y="299319"/>
                  </a:lnTo>
                  <a:lnTo>
                    <a:pt x="286052" y="340716"/>
                  </a:lnTo>
                  <a:lnTo>
                    <a:pt x="277563" y="382180"/>
                  </a:lnTo>
                  <a:lnTo>
                    <a:pt x="276964" y="390255"/>
                  </a:lnTo>
                  <a:lnTo>
                    <a:pt x="276880" y="390083"/>
                  </a:lnTo>
                  <a:lnTo>
                    <a:pt x="276824" y="388976"/>
                  </a:lnTo>
                  <a:lnTo>
                    <a:pt x="282871" y="379078"/>
                  </a:lnTo>
                  <a:lnTo>
                    <a:pt x="295192" y="339192"/>
                  </a:lnTo>
                  <a:lnTo>
                    <a:pt x="312484" y="295348"/>
                  </a:lnTo>
                  <a:lnTo>
                    <a:pt x="319400" y="280649"/>
                  </a:lnTo>
                  <a:lnTo>
                    <a:pt x="347599" y="248805"/>
                  </a:lnTo>
                  <a:lnTo>
                    <a:pt x="353857" y="246073"/>
                  </a:lnTo>
                  <a:lnTo>
                    <a:pt x="359947" y="244859"/>
                  </a:lnTo>
                  <a:lnTo>
                    <a:pt x="362959" y="245527"/>
                  </a:lnTo>
                  <a:lnTo>
                    <a:pt x="371940" y="251209"/>
                  </a:lnTo>
                  <a:lnTo>
                    <a:pt x="377904" y="256402"/>
                  </a:lnTo>
                  <a:lnTo>
                    <a:pt x="381218" y="262017"/>
                  </a:lnTo>
                  <a:lnTo>
                    <a:pt x="398995" y="301793"/>
                  </a:lnTo>
                  <a:lnTo>
                    <a:pt x="413351" y="339330"/>
                  </a:lnTo>
                  <a:lnTo>
                    <a:pt x="430261" y="379708"/>
                  </a:lnTo>
                  <a:lnTo>
                    <a:pt x="446120" y="417098"/>
                  </a:lnTo>
                  <a:lnTo>
                    <a:pt x="448189" y="418892"/>
                  </a:lnTo>
                  <a:lnTo>
                    <a:pt x="455305" y="4224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4"/>
            <p:cNvSpPr/>
            <p:nvPr/>
          </p:nvSpPr>
          <p:spPr>
            <a:xfrm>
              <a:off x="7502823" y="4848866"/>
              <a:ext cx="112678" cy="160690"/>
            </a:xfrm>
            <a:custGeom>
              <a:avLst/>
              <a:gdLst/>
              <a:ahLst/>
              <a:cxnLst/>
              <a:rect l="0" t="0" r="0" b="0"/>
              <a:pathLst>
                <a:path w="112678" h="160690">
                  <a:moveTo>
                    <a:pt x="33833" y="98181"/>
                  </a:moveTo>
                  <a:lnTo>
                    <a:pt x="33833" y="93440"/>
                  </a:lnTo>
                  <a:lnTo>
                    <a:pt x="34825" y="92044"/>
                  </a:lnTo>
                  <a:lnTo>
                    <a:pt x="36479" y="91113"/>
                  </a:lnTo>
                  <a:lnTo>
                    <a:pt x="38574" y="90492"/>
                  </a:lnTo>
                  <a:lnTo>
                    <a:pt x="39970" y="89087"/>
                  </a:lnTo>
                  <a:lnTo>
                    <a:pt x="44857" y="79701"/>
                  </a:lnTo>
                  <a:lnTo>
                    <a:pt x="47136" y="76931"/>
                  </a:lnTo>
                  <a:lnTo>
                    <a:pt x="89008" y="53516"/>
                  </a:lnTo>
                  <a:lnTo>
                    <a:pt x="98043" y="47572"/>
                  </a:lnTo>
                  <a:lnTo>
                    <a:pt x="110773" y="29719"/>
                  </a:lnTo>
                  <a:lnTo>
                    <a:pt x="112677" y="23766"/>
                  </a:lnTo>
                  <a:lnTo>
                    <a:pt x="112193" y="20790"/>
                  </a:lnTo>
                  <a:lnTo>
                    <a:pt x="106933" y="8884"/>
                  </a:lnTo>
                  <a:lnTo>
                    <a:pt x="106378" y="5907"/>
                  </a:lnTo>
                  <a:lnTo>
                    <a:pt x="104025" y="3923"/>
                  </a:lnTo>
                  <a:lnTo>
                    <a:pt x="92223" y="1130"/>
                  </a:lnTo>
                  <a:lnTo>
                    <a:pt x="54218" y="0"/>
                  </a:lnTo>
                  <a:lnTo>
                    <a:pt x="45209" y="2620"/>
                  </a:lnTo>
                  <a:lnTo>
                    <a:pt x="31912" y="12320"/>
                  </a:lnTo>
                  <a:lnTo>
                    <a:pt x="14382" y="28635"/>
                  </a:lnTo>
                  <a:lnTo>
                    <a:pt x="4478" y="52550"/>
                  </a:lnTo>
                  <a:lnTo>
                    <a:pt x="0" y="75290"/>
                  </a:lnTo>
                  <a:lnTo>
                    <a:pt x="1598" y="88338"/>
                  </a:lnTo>
                  <a:lnTo>
                    <a:pt x="10709" y="112883"/>
                  </a:lnTo>
                  <a:lnTo>
                    <a:pt x="23895" y="130870"/>
                  </a:lnTo>
                  <a:lnTo>
                    <a:pt x="46129" y="147596"/>
                  </a:lnTo>
                  <a:lnTo>
                    <a:pt x="66983" y="157809"/>
                  </a:lnTo>
                  <a:lnTo>
                    <a:pt x="87411" y="1606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5"/>
            <p:cNvSpPr/>
            <p:nvPr/>
          </p:nvSpPr>
          <p:spPr>
            <a:xfrm>
              <a:off x="7697554" y="4875609"/>
              <a:ext cx="124816" cy="312540"/>
            </a:xfrm>
            <a:custGeom>
              <a:avLst/>
              <a:gdLst/>
              <a:ahLst/>
              <a:cxnLst/>
              <a:rect l="0" t="0" r="0" b="0"/>
              <a:pathLst>
                <a:path w="124816" h="312540">
                  <a:moveTo>
                    <a:pt x="8766" y="0"/>
                  </a:moveTo>
                  <a:lnTo>
                    <a:pt x="2629" y="14259"/>
                  </a:lnTo>
                  <a:lnTo>
                    <a:pt x="0" y="56362"/>
                  </a:lnTo>
                  <a:lnTo>
                    <a:pt x="851" y="97601"/>
                  </a:lnTo>
                  <a:lnTo>
                    <a:pt x="7528" y="135235"/>
                  </a:lnTo>
                  <a:lnTo>
                    <a:pt x="17788" y="174169"/>
                  </a:lnTo>
                  <a:lnTo>
                    <a:pt x="22037" y="180927"/>
                  </a:lnTo>
                  <a:lnTo>
                    <a:pt x="24558" y="182133"/>
                  </a:lnTo>
                  <a:lnTo>
                    <a:pt x="27232" y="181946"/>
                  </a:lnTo>
                  <a:lnTo>
                    <a:pt x="35735" y="179587"/>
                  </a:lnTo>
                  <a:lnTo>
                    <a:pt x="38651" y="179256"/>
                  </a:lnTo>
                  <a:lnTo>
                    <a:pt x="44539" y="173597"/>
                  </a:lnTo>
                  <a:lnTo>
                    <a:pt x="76402" y="130775"/>
                  </a:lnTo>
                  <a:lnTo>
                    <a:pt x="105083" y="89286"/>
                  </a:lnTo>
                  <a:lnTo>
                    <a:pt x="111105" y="77386"/>
                  </a:lnTo>
                  <a:lnTo>
                    <a:pt x="115487" y="61514"/>
                  </a:lnTo>
                  <a:lnTo>
                    <a:pt x="117617" y="58870"/>
                  </a:lnTo>
                  <a:lnTo>
                    <a:pt x="120029" y="57105"/>
                  </a:lnTo>
                  <a:lnTo>
                    <a:pt x="122708" y="52501"/>
                  </a:lnTo>
                  <a:lnTo>
                    <a:pt x="124727" y="45108"/>
                  </a:lnTo>
                  <a:lnTo>
                    <a:pt x="124815" y="49525"/>
                  </a:lnTo>
                  <a:lnTo>
                    <a:pt x="122190" y="54423"/>
                  </a:lnTo>
                  <a:lnTo>
                    <a:pt x="118708" y="59907"/>
                  </a:lnTo>
                  <a:lnTo>
                    <a:pt x="103602" y="100528"/>
                  </a:lnTo>
                  <a:lnTo>
                    <a:pt x="91726" y="133464"/>
                  </a:lnTo>
                  <a:lnTo>
                    <a:pt x="82346" y="170777"/>
                  </a:lnTo>
                  <a:lnTo>
                    <a:pt x="72928" y="214459"/>
                  </a:lnTo>
                  <a:lnTo>
                    <a:pt x="64425" y="256335"/>
                  </a:lnTo>
                  <a:lnTo>
                    <a:pt x="62426" y="299355"/>
                  </a:lnTo>
                  <a:lnTo>
                    <a:pt x="62344" y="312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6"/>
            <p:cNvSpPr/>
            <p:nvPr/>
          </p:nvSpPr>
          <p:spPr>
            <a:xfrm>
              <a:off x="7884914" y="4634508"/>
              <a:ext cx="1" cy="151806"/>
            </a:xfrm>
            <a:custGeom>
              <a:avLst/>
              <a:gdLst/>
              <a:ahLst/>
              <a:cxnLst/>
              <a:rect l="0" t="0" r="0" b="0"/>
              <a:pathLst>
                <a:path w="1" h="151806">
                  <a:moveTo>
                    <a:pt x="0" y="0"/>
                  </a:moveTo>
                  <a:lnTo>
                    <a:pt x="0" y="41918"/>
                  </a:lnTo>
                  <a:lnTo>
                    <a:pt x="0" y="83202"/>
                  </a:lnTo>
                  <a:lnTo>
                    <a:pt x="0" y="127126"/>
                  </a:lnTo>
                  <a:lnTo>
                    <a:pt x="0" y="151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7"/>
            <p:cNvSpPr/>
            <p:nvPr/>
          </p:nvSpPr>
          <p:spPr>
            <a:xfrm>
              <a:off x="7929563" y="4804709"/>
              <a:ext cx="232172" cy="276284"/>
            </a:xfrm>
            <a:custGeom>
              <a:avLst/>
              <a:gdLst/>
              <a:ahLst/>
              <a:cxnLst/>
              <a:rect l="0" t="0" r="0" b="0"/>
              <a:pathLst>
                <a:path w="232172" h="276284">
                  <a:moveTo>
                    <a:pt x="0" y="195916"/>
                  </a:moveTo>
                  <a:lnTo>
                    <a:pt x="0" y="200656"/>
                  </a:lnTo>
                  <a:lnTo>
                    <a:pt x="992" y="202053"/>
                  </a:lnTo>
                  <a:lnTo>
                    <a:pt x="2645" y="202984"/>
                  </a:lnTo>
                  <a:lnTo>
                    <a:pt x="4740" y="203605"/>
                  </a:lnTo>
                  <a:lnTo>
                    <a:pt x="6136" y="205010"/>
                  </a:lnTo>
                  <a:lnTo>
                    <a:pt x="7688" y="209219"/>
                  </a:lnTo>
                  <a:lnTo>
                    <a:pt x="7109" y="210737"/>
                  </a:lnTo>
                  <a:lnTo>
                    <a:pt x="5732" y="211751"/>
                  </a:lnTo>
                  <a:lnTo>
                    <a:pt x="1132" y="213375"/>
                  </a:lnTo>
                  <a:lnTo>
                    <a:pt x="5075" y="213657"/>
                  </a:lnTo>
                  <a:lnTo>
                    <a:pt x="6360" y="212704"/>
                  </a:lnTo>
                  <a:lnTo>
                    <a:pt x="14999" y="190831"/>
                  </a:lnTo>
                  <a:lnTo>
                    <a:pt x="27406" y="148499"/>
                  </a:lnTo>
                  <a:lnTo>
                    <a:pt x="42056" y="107160"/>
                  </a:lnTo>
                  <a:lnTo>
                    <a:pt x="51436" y="70788"/>
                  </a:lnTo>
                  <a:lnTo>
                    <a:pt x="68839" y="29065"/>
                  </a:lnTo>
                  <a:lnTo>
                    <a:pt x="71275" y="21549"/>
                  </a:lnTo>
                  <a:lnTo>
                    <a:pt x="78277" y="8640"/>
                  </a:lnTo>
                  <a:lnTo>
                    <a:pt x="79954" y="1276"/>
                  </a:lnTo>
                  <a:lnTo>
                    <a:pt x="81084" y="671"/>
                  </a:lnTo>
                  <a:lnTo>
                    <a:pt x="84985" y="0"/>
                  </a:lnTo>
                  <a:lnTo>
                    <a:pt x="86422" y="813"/>
                  </a:lnTo>
                  <a:lnTo>
                    <a:pt x="87380" y="2347"/>
                  </a:lnTo>
                  <a:lnTo>
                    <a:pt x="88019" y="4363"/>
                  </a:lnTo>
                  <a:lnTo>
                    <a:pt x="95181" y="15718"/>
                  </a:lnTo>
                  <a:lnTo>
                    <a:pt x="110535" y="59163"/>
                  </a:lnTo>
                  <a:lnTo>
                    <a:pt x="130992" y="100676"/>
                  </a:lnTo>
                  <a:lnTo>
                    <a:pt x="145854" y="125692"/>
                  </a:lnTo>
                  <a:lnTo>
                    <a:pt x="159522" y="135863"/>
                  </a:lnTo>
                  <a:lnTo>
                    <a:pt x="171400" y="140419"/>
                  </a:lnTo>
                  <a:lnTo>
                    <a:pt x="181202" y="141769"/>
                  </a:lnTo>
                  <a:lnTo>
                    <a:pt x="183309" y="140967"/>
                  </a:lnTo>
                  <a:lnTo>
                    <a:pt x="184714" y="139439"/>
                  </a:lnTo>
                  <a:lnTo>
                    <a:pt x="185650" y="137429"/>
                  </a:lnTo>
                  <a:lnTo>
                    <a:pt x="187266" y="136089"/>
                  </a:lnTo>
                  <a:lnTo>
                    <a:pt x="196990" y="131292"/>
                  </a:lnTo>
                  <a:lnTo>
                    <a:pt x="226228" y="103606"/>
                  </a:lnTo>
                  <a:lnTo>
                    <a:pt x="229530" y="95028"/>
                  </a:lnTo>
                  <a:lnTo>
                    <a:pt x="232126" y="51414"/>
                  </a:lnTo>
                  <a:lnTo>
                    <a:pt x="231149" y="48980"/>
                  </a:lnTo>
                  <a:lnTo>
                    <a:pt x="229505" y="47357"/>
                  </a:lnTo>
                  <a:lnTo>
                    <a:pt x="227417" y="46275"/>
                  </a:lnTo>
                  <a:lnTo>
                    <a:pt x="226025" y="44562"/>
                  </a:lnTo>
                  <a:lnTo>
                    <a:pt x="224479" y="40012"/>
                  </a:lnTo>
                  <a:lnTo>
                    <a:pt x="223074" y="38402"/>
                  </a:lnTo>
                  <a:lnTo>
                    <a:pt x="218868" y="36613"/>
                  </a:lnTo>
                  <a:lnTo>
                    <a:pt x="202283" y="35307"/>
                  </a:lnTo>
                  <a:lnTo>
                    <a:pt x="188699" y="39960"/>
                  </a:lnTo>
                  <a:lnTo>
                    <a:pt x="170211" y="53278"/>
                  </a:lnTo>
                  <a:lnTo>
                    <a:pt x="163954" y="60092"/>
                  </a:lnTo>
                  <a:lnTo>
                    <a:pt x="157866" y="69735"/>
                  </a:lnTo>
                  <a:lnTo>
                    <a:pt x="144973" y="108552"/>
                  </a:lnTo>
                  <a:lnTo>
                    <a:pt x="143289" y="130814"/>
                  </a:lnTo>
                  <a:lnTo>
                    <a:pt x="150599" y="173872"/>
                  </a:lnTo>
                  <a:lnTo>
                    <a:pt x="164127" y="210693"/>
                  </a:lnTo>
                  <a:lnTo>
                    <a:pt x="172494" y="220012"/>
                  </a:lnTo>
                  <a:lnTo>
                    <a:pt x="181836" y="228454"/>
                  </a:lnTo>
                  <a:lnTo>
                    <a:pt x="193665" y="243370"/>
                  </a:lnTo>
                  <a:lnTo>
                    <a:pt x="232171" y="2762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SMARTInkShape-28"/>
          <p:cNvSpPr/>
          <p:nvPr/>
        </p:nvSpPr>
        <p:spPr>
          <a:xfrm>
            <a:off x="5697141" y="4652367"/>
            <a:ext cx="125016" cy="544712"/>
          </a:xfrm>
          <a:custGeom>
            <a:avLst/>
            <a:gdLst/>
            <a:ahLst/>
            <a:cxnLst/>
            <a:rect l="0" t="0" r="0" b="0"/>
            <a:pathLst>
              <a:path w="125016" h="544712">
                <a:moveTo>
                  <a:pt x="0" y="0"/>
                </a:moveTo>
                <a:lnTo>
                  <a:pt x="0" y="42241"/>
                </a:lnTo>
                <a:lnTo>
                  <a:pt x="6136" y="79855"/>
                </a:lnTo>
                <a:lnTo>
                  <a:pt x="9094" y="113840"/>
                </a:lnTo>
                <a:lnTo>
                  <a:pt x="15813" y="150037"/>
                </a:lnTo>
                <a:lnTo>
                  <a:pt x="24088" y="191740"/>
                </a:lnTo>
                <a:lnTo>
                  <a:pt x="33815" y="235516"/>
                </a:lnTo>
                <a:lnTo>
                  <a:pt x="43472" y="265078"/>
                </a:lnTo>
                <a:lnTo>
                  <a:pt x="51732" y="297398"/>
                </a:lnTo>
                <a:lnTo>
                  <a:pt x="59703" y="330614"/>
                </a:lnTo>
                <a:lnTo>
                  <a:pt x="69860" y="361914"/>
                </a:lnTo>
                <a:lnTo>
                  <a:pt x="78343" y="392361"/>
                </a:lnTo>
                <a:lnTo>
                  <a:pt x="88697" y="434747"/>
                </a:lnTo>
                <a:lnTo>
                  <a:pt x="98048" y="472442"/>
                </a:lnTo>
                <a:lnTo>
                  <a:pt x="110097" y="511253"/>
                </a:lnTo>
                <a:lnTo>
                  <a:pt x="125015" y="5447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9"/>
          <p:cNvSpPr/>
          <p:nvPr/>
        </p:nvSpPr>
        <p:spPr>
          <a:xfrm>
            <a:off x="1680178" y="5116711"/>
            <a:ext cx="123620" cy="232173"/>
          </a:xfrm>
          <a:custGeom>
            <a:avLst/>
            <a:gdLst/>
            <a:ahLst/>
            <a:cxnLst/>
            <a:rect l="0" t="0" r="0" b="0"/>
            <a:pathLst>
              <a:path w="123620" h="232173">
                <a:moveTo>
                  <a:pt x="123619" y="0"/>
                </a:moveTo>
                <a:lnTo>
                  <a:pt x="93708" y="0"/>
                </a:lnTo>
                <a:lnTo>
                  <a:pt x="80140" y="4740"/>
                </a:lnTo>
                <a:lnTo>
                  <a:pt x="49264" y="24908"/>
                </a:lnTo>
                <a:lnTo>
                  <a:pt x="16515" y="69414"/>
                </a:lnTo>
                <a:lnTo>
                  <a:pt x="13521" y="73064"/>
                </a:lnTo>
                <a:lnTo>
                  <a:pt x="10194" y="82414"/>
                </a:lnTo>
                <a:lnTo>
                  <a:pt x="0" y="122159"/>
                </a:lnTo>
                <a:lnTo>
                  <a:pt x="3758" y="139934"/>
                </a:lnTo>
                <a:lnTo>
                  <a:pt x="25477" y="176501"/>
                </a:lnTo>
                <a:lnTo>
                  <a:pt x="45905" y="203337"/>
                </a:lnTo>
                <a:lnTo>
                  <a:pt x="55345" y="209434"/>
                </a:lnTo>
                <a:lnTo>
                  <a:pt x="69490" y="215995"/>
                </a:lnTo>
                <a:lnTo>
                  <a:pt x="72650" y="218411"/>
                </a:lnTo>
                <a:lnTo>
                  <a:pt x="81453" y="221095"/>
                </a:lnTo>
                <a:lnTo>
                  <a:pt x="90988" y="223280"/>
                </a:lnTo>
                <a:lnTo>
                  <a:pt x="105194" y="230122"/>
                </a:lnTo>
                <a:lnTo>
                  <a:pt x="114689" y="2321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30"/>
          <p:cNvSpPr/>
          <p:nvPr/>
        </p:nvSpPr>
        <p:spPr>
          <a:xfrm>
            <a:off x="2428875" y="5126882"/>
            <a:ext cx="142310" cy="248745"/>
          </a:xfrm>
          <a:custGeom>
            <a:avLst/>
            <a:gdLst/>
            <a:ahLst/>
            <a:cxnLst/>
            <a:rect l="0" t="0" r="0" b="0"/>
            <a:pathLst>
              <a:path w="142310" h="248745">
                <a:moveTo>
                  <a:pt x="125016" y="7688"/>
                </a:moveTo>
                <a:lnTo>
                  <a:pt x="125016" y="0"/>
                </a:lnTo>
                <a:lnTo>
                  <a:pt x="125016" y="33390"/>
                </a:lnTo>
                <a:lnTo>
                  <a:pt x="127661" y="41601"/>
                </a:lnTo>
                <a:lnTo>
                  <a:pt x="131152" y="49550"/>
                </a:lnTo>
                <a:lnTo>
                  <a:pt x="136428" y="90887"/>
                </a:lnTo>
                <a:lnTo>
                  <a:pt x="142309" y="132168"/>
                </a:lnTo>
                <a:lnTo>
                  <a:pt x="141631" y="144372"/>
                </a:lnTo>
                <a:lnTo>
                  <a:pt x="134303" y="184537"/>
                </a:lnTo>
                <a:lnTo>
                  <a:pt x="131459" y="193113"/>
                </a:lnTo>
                <a:lnTo>
                  <a:pt x="118513" y="212887"/>
                </a:lnTo>
                <a:lnTo>
                  <a:pt x="116173" y="218942"/>
                </a:lnTo>
                <a:lnTo>
                  <a:pt x="110269" y="227930"/>
                </a:lnTo>
                <a:lnTo>
                  <a:pt x="107086" y="236877"/>
                </a:lnTo>
                <a:lnTo>
                  <a:pt x="102826" y="242833"/>
                </a:lnTo>
                <a:lnTo>
                  <a:pt x="97625" y="246143"/>
                </a:lnTo>
                <a:lnTo>
                  <a:pt x="86201" y="248267"/>
                </a:lnTo>
                <a:lnTo>
                  <a:pt x="60762" y="248744"/>
                </a:lnTo>
                <a:lnTo>
                  <a:pt x="30665" y="239693"/>
                </a:lnTo>
                <a:lnTo>
                  <a:pt x="20110" y="233968"/>
                </a:lnTo>
                <a:lnTo>
                  <a:pt x="0" y="2309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789064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Shape 128"/>
          <p:cNvGrpSpPr/>
          <p:nvPr/>
        </p:nvGrpSpPr>
        <p:grpSpPr>
          <a:xfrm>
            <a:off x="457200" y="1522839"/>
            <a:ext cx="6526988" cy="4585655"/>
            <a:chOff x="0" y="-61750"/>
            <a:chExt cx="6649518" cy="4585655"/>
          </a:xfrm>
        </p:grpSpPr>
        <p:sp>
          <p:nvSpPr>
            <p:cNvPr id="129" name="Shape 129"/>
            <p:cNvSpPr/>
            <p:nvPr/>
          </p:nvSpPr>
          <p:spPr>
            <a:xfrm>
              <a:off x="2908288" y="1447805"/>
              <a:ext cx="2387100" cy="13715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000000"/>
                  </a:solidFill>
                  <a:latin typeface="Merriweather"/>
                  <a:ea typeface="Merriweather"/>
                  <a:cs typeface="Merriweather"/>
                  <a:sym typeface="Merriweather"/>
                  <a:rtl val="0"/>
                </a:rPr>
                <a:t>Organization</a:t>
              </a:r>
            </a:p>
          </p:txBody>
        </p:sp>
        <p:sp>
          <p:nvSpPr>
            <p:cNvPr id="130" name="Shape 130"/>
            <p:cNvSpPr/>
            <p:nvPr/>
          </p:nvSpPr>
          <p:spPr>
            <a:xfrm>
              <a:off x="2743200" y="-61750"/>
              <a:ext cx="2626799" cy="1219199"/>
            </a:xfrm>
            <a:prstGeom prst="roundRect">
              <a:avLst>
                <a:gd name="adj" fmla="val 16667"/>
              </a:avLst>
            </a:prstGeom>
            <a:solidFill>
              <a:srgbClr val="A5B492">
                <a:alpha val="84313"/>
              </a:srgbClr>
            </a:solidFill>
            <a:ln w="38100" cap="flat">
              <a:solidFill>
                <a:schemeClr val="lt1"/>
              </a:solidFill>
              <a:prstDash val="solid"/>
              <a:round/>
              <a:headEnd type="none" w="med" len="med"/>
              <a:tailEnd type="none" w="med" len="med"/>
            </a:ln>
          </p:spPr>
          <p:txBody>
            <a:bodyPr lIns="50800" tIns="50800" rIns="50800" bIns="50800" anchor="ctr" anchorCtr="0">
              <a:noAutofit/>
            </a:bodyPr>
            <a:lstStyle/>
            <a:p>
              <a:pPr algn="ctr">
                <a:lnSpc>
                  <a:spcPct val="90000"/>
                </a:lnSpc>
                <a:spcAft>
                  <a:spcPts val="700"/>
                </a:spcAft>
                <a:buSzPct val="25000"/>
              </a:pPr>
              <a:r>
                <a:rPr lang="en-US" kern="0">
                  <a:solidFill>
                    <a:srgbClr val="000000"/>
                  </a:solidFill>
                  <a:latin typeface="Merriweather"/>
                  <a:ea typeface="Merriweather"/>
                  <a:cs typeface="Merriweather"/>
                  <a:sym typeface="Merriweather"/>
                  <a:rtl val="0"/>
                </a:rPr>
                <a:t>the way details and ideas are sequenced and grouped</a:t>
              </a:r>
            </a:p>
          </p:txBody>
        </p:sp>
        <p:sp>
          <p:nvSpPr>
            <p:cNvPr id="131" name="Shape 131"/>
            <p:cNvSpPr/>
            <p:nvPr/>
          </p:nvSpPr>
          <p:spPr>
            <a:xfrm>
              <a:off x="0" y="32550"/>
              <a:ext cx="2129099" cy="918900"/>
            </a:xfrm>
            <a:prstGeom prst="roundRect">
              <a:avLst>
                <a:gd name="adj" fmla="val 16667"/>
              </a:avLst>
            </a:prstGeom>
            <a:solidFill>
              <a:srgbClr val="A5B492">
                <a:alpha val="78431"/>
              </a:srgbClr>
            </a:solidFill>
            <a:ln w="38100" cap="flat">
              <a:solidFill>
                <a:schemeClr val="lt1"/>
              </a:solidFill>
              <a:prstDash val="solid"/>
              <a:round/>
              <a:headEnd type="none" w="med" len="med"/>
              <a:tailEnd type="none" w="med" len="med"/>
            </a:ln>
          </p:spPr>
          <p:txBody>
            <a:bodyPr lIns="50800" tIns="50800" rIns="50800" bIns="50800" anchor="ctr" anchorCtr="0">
              <a:noAutofit/>
            </a:bodyPr>
            <a:lstStyle/>
            <a:p>
              <a:pPr algn="ctr">
                <a:lnSpc>
                  <a:spcPct val="90000"/>
                </a:lnSpc>
                <a:spcAft>
                  <a:spcPts val="700"/>
                </a:spcAft>
                <a:buSzPct val="25000"/>
              </a:pPr>
              <a:r>
                <a:rPr lang="en-US" sz="2000" kern="0" dirty="0">
                  <a:solidFill>
                    <a:srgbClr val="000000"/>
                  </a:solidFill>
                  <a:latin typeface="Merriweather"/>
                  <a:ea typeface="Merriweather"/>
                  <a:cs typeface="Merriweather"/>
                  <a:sym typeface="Merriweather"/>
                  <a:rtl val="0"/>
                </a:rPr>
                <a:t>affected by information to share</a:t>
              </a:r>
            </a:p>
          </p:txBody>
        </p:sp>
        <p:sp>
          <p:nvSpPr>
            <p:cNvPr id="132" name="Shape 132"/>
            <p:cNvSpPr/>
            <p:nvPr/>
          </p:nvSpPr>
          <p:spPr>
            <a:xfrm>
              <a:off x="76192" y="2667008"/>
              <a:ext cx="2138152" cy="918972"/>
            </a:xfrm>
            <a:prstGeom prst="roundRect">
              <a:avLst>
                <a:gd name="adj" fmla="val 16667"/>
              </a:avLst>
            </a:prstGeom>
            <a:solidFill>
              <a:srgbClr val="A5B492">
                <a:alpha val="72941"/>
              </a:srgbClr>
            </a:solidFill>
            <a:ln w="38100" cap="flat">
              <a:solidFill>
                <a:schemeClr val="lt1"/>
              </a:solidFill>
              <a:prstDash val="solid"/>
              <a:round/>
              <a:headEnd type="none" w="med" len="med"/>
              <a:tailEnd type="none" w="med" len="med"/>
            </a:ln>
          </p:spPr>
          <p:txBody>
            <a:bodyPr lIns="53325" tIns="53325" rIns="53325" bIns="53325" anchor="ctr" anchorCtr="0">
              <a:noAutofit/>
            </a:bodyPr>
            <a:lstStyle/>
            <a:p>
              <a:pPr algn="ctr">
                <a:lnSpc>
                  <a:spcPct val="90000"/>
                </a:lnSpc>
                <a:spcAft>
                  <a:spcPts val="735"/>
                </a:spcAft>
                <a:buSzPct val="25000"/>
              </a:pPr>
              <a:r>
                <a:rPr lang="en-US" sz="2100" kern="0">
                  <a:solidFill>
                    <a:srgbClr val="000000"/>
                  </a:solidFill>
                  <a:latin typeface="Merriweather"/>
                  <a:ea typeface="Merriweather"/>
                  <a:cs typeface="Merriweather"/>
                  <a:sym typeface="Merriweather"/>
                  <a:rtl val="0"/>
                </a:rPr>
                <a:t>May be implied or stated directly</a:t>
              </a:r>
            </a:p>
          </p:txBody>
        </p:sp>
        <p:sp>
          <p:nvSpPr>
            <p:cNvPr id="133" name="Shape 133"/>
            <p:cNvSpPr/>
            <p:nvPr/>
          </p:nvSpPr>
          <p:spPr>
            <a:xfrm>
              <a:off x="0" y="1447805"/>
              <a:ext cx="2290573" cy="918972"/>
            </a:xfrm>
            <a:prstGeom prst="roundRect">
              <a:avLst>
                <a:gd name="adj" fmla="val 16667"/>
              </a:avLst>
            </a:prstGeom>
            <a:solidFill>
              <a:srgbClr val="A5B492">
                <a:alpha val="67058"/>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000" kern="0">
                  <a:solidFill>
                    <a:srgbClr val="000000"/>
                  </a:solidFill>
                  <a:latin typeface="Merriweather"/>
                  <a:ea typeface="Merriweather"/>
                  <a:cs typeface="Merriweather"/>
                  <a:sym typeface="Merriweather"/>
                  <a:rtl val="0"/>
                </a:rPr>
                <a:t>affected by targeted audience </a:t>
              </a:r>
            </a:p>
          </p:txBody>
        </p:sp>
        <p:sp>
          <p:nvSpPr>
            <p:cNvPr id="134" name="Shape 134"/>
            <p:cNvSpPr/>
            <p:nvPr/>
          </p:nvSpPr>
          <p:spPr>
            <a:xfrm>
              <a:off x="4680394" y="3585980"/>
              <a:ext cx="1969124" cy="918972"/>
            </a:xfrm>
            <a:prstGeom prst="roundRect">
              <a:avLst>
                <a:gd name="adj" fmla="val 16667"/>
              </a:avLst>
            </a:prstGeom>
            <a:solidFill>
              <a:srgbClr val="A5B492">
                <a:alpha val="61568"/>
              </a:srgbClr>
            </a:solidFill>
            <a:ln w="38100" cap="flat">
              <a:solidFill>
                <a:schemeClr val="lt1"/>
              </a:solidFill>
              <a:prstDash val="solid"/>
              <a:round/>
              <a:headEnd type="none" w="med" len="med"/>
              <a:tailEnd type="none" w="med" len="med"/>
            </a:ln>
          </p:spPr>
          <p:txBody>
            <a:bodyPr lIns="35550" tIns="35550" rIns="35550" bIns="35550" anchor="ctr" anchorCtr="0">
              <a:noAutofit/>
            </a:bodyPr>
            <a:lstStyle/>
            <a:p>
              <a:pPr algn="ctr">
                <a:lnSpc>
                  <a:spcPct val="90000"/>
                </a:lnSpc>
                <a:spcAft>
                  <a:spcPts val="490"/>
                </a:spcAft>
                <a:buSzPct val="25000"/>
              </a:pPr>
              <a:r>
                <a:rPr lang="en-US" sz="1400" kern="0" dirty="0" smtClean="0">
                  <a:solidFill>
                    <a:srgbClr val="FF0000"/>
                  </a:solidFill>
                  <a:latin typeface="Merriweather"/>
                  <a:ea typeface="Merriweather"/>
                  <a:cs typeface="Merriweather"/>
                  <a:sym typeface="Merriweather"/>
                  <a:rtl val="0"/>
                </a:rPr>
                <a:t>Chronological</a:t>
              </a:r>
              <a:endParaRPr lang="en-US" sz="1400" kern="0" dirty="0">
                <a:solidFill>
                  <a:srgbClr val="FF0000"/>
                </a:solidFill>
                <a:latin typeface="Merriweather"/>
                <a:ea typeface="Merriweather"/>
                <a:cs typeface="Merriweather"/>
                <a:sym typeface="Merriweather"/>
                <a:rtl val="0"/>
              </a:endParaRPr>
            </a:p>
          </p:txBody>
        </p:sp>
        <p:sp>
          <p:nvSpPr>
            <p:cNvPr id="135" name="Shape 135"/>
            <p:cNvSpPr/>
            <p:nvPr/>
          </p:nvSpPr>
          <p:spPr>
            <a:xfrm>
              <a:off x="3530337" y="3605005"/>
              <a:ext cx="1143000" cy="918893"/>
            </a:xfrm>
            <a:prstGeom prst="roundRect">
              <a:avLst>
                <a:gd name="adj" fmla="val 16667"/>
              </a:avLst>
            </a:prstGeom>
            <a:solidFill>
              <a:srgbClr val="A5B492">
                <a:alpha val="55686"/>
              </a:srgbClr>
            </a:solidFill>
            <a:ln w="38100" cap="flat">
              <a:solidFill>
                <a:schemeClr val="lt1"/>
              </a:solidFill>
              <a:prstDash val="solid"/>
              <a:round/>
              <a:headEnd type="none" w="med" len="med"/>
              <a:tailEnd type="none" w="med" len="med"/>
            </a:ln>
          </p:spPr>
          <p:txBody>
            <a:bodyPr lIns="38100" tIns="38100" rIns="38100" bIns="38100" anchor="ctr" anchorCtr="0">
              <a:noAutofit/>
            </a:bodyPr>
            <a:lstStyle/>
            <a:p>
              <a:pPr algn="ctr">
                <a:lnSpc>
                  <a:spcPct val="90000"/>
                </a:lnSpc>
                <a:spcAft>
                  <a:spcPts val="525"/>
                </a:spcAft>
                <a:buSzPct val="25000"/>
              </a:pPr>
              <a:r>
                <a:rPr lang="en-US" sz="1500" kern="0" dirty="0" smtClean="0">
                  <a:solidFill>
                    <a:srgbClr val="FF0000"/>
                  </a:solidFill>
                  <a:latin typeface="Merriweather"/>
                  <a:ea typeface="Merriweather"/>
                  <a:cs typeface="Merriweather"/>
                  <a:sym typeface="Merriweather"/>
                  <a:rtl val="0"/>
                </a:rPr>
                <a:t>Compare/</a:t>
              </a:r>
            </a:p>
            <a:p>
              <a:pPr algn="ctr">
                <a:lnSpc>
                  <a:spcPct val="90000"/>
                </a:lnSpc>
                <a:spcAft>
                  <a:spcPts val="525"/>
                </a:spcAft>
                <a:buSzPct val="25000"/>
              </a:pPr>
              <a:r>
                <a:rPr lang="en-US" sz="1500" kern="0" dirty="0" smtClean="0">
                  <a:solidFill>
                    <a:srgbClr val="FF0000"/>
                  </a:solidFill>
                  <a:latin typeface="Merriweather"/>
                  <a:ea typeface="Merriweather"/>
                  <a:cs typeface="Merriweather"/>
                  <a:sym typeface="Merriweather"/>
                  <a:rtl val="0"/>
                </a:rPr>
                <a:t>Contrast</a:t>
              </a:r>
              <a:endParaRPr lang="en-US" sz="1500" kern="0" dirty="0">
                <a:solidFill>
                  <a:srgbClr val="FF0000"/>
                </a:solidFill>
                <a:latin typeface="Merriweather"/>
                <a:ea typeface="Merriweather"/>
                <a:cs typeface="Merriweather"/>
                <a:sym typeface="Merriweather"/>
                <a:rtl val="0"/>
              </a:endParaRPr>
            </a:p>
          </p:txBody>
        </p:sp>
        <p:sp>
          <p:nvSpPr>
            <p:cNvPr id="136" name="Shape 136"/>
            <p:cNvSpPr/>
            <p:nvPr/>
          </p:nvSpPr>
          <p:spPr>
            <a:xfrm>
              <a:off x="2100869" y="3605005"/>
              <a:ext cx="1357199" cy="918900"/>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48250" tIns="48250" rIns="48250" bIns="48250" anchor="ctr" anchorCtr="0">
              <a:noAutofit/>
            </a:bodyPr>
            <a:lstStyle/>
            <a:p>
              <a:pPr algn="ctr">
                <a:lnSpc>
                  <a:spcPct val="90000"/>
                </a:lnSpc>
                <a:spcAft>
                  <a:spcPts val="665"/>
                </a:spcAft>
                <a:buSzPct val="25000"/>
              </a:pPr>
              <a:r>
                <a:rPr lang="en-US" sz="1900" kern="0" dirty="0">
                  <a:solidFill>
                    <a:srgbClr val="FF0000"/>
                  </a:solidFill>
                  <a:latin typeface="Merriweather"/>
                  <a:ea typeface="Merriweather"/>
                  <a:cs typeface="Merriweather"/>
                  <a:sym typeface="Merriweather"/>
                  <a:rtl val="0"/>
                </a:rPr>
                <a:t>Sequential</a:t>
              </a:r>
            </a:p>
          </p:txBody>
        </p:sp>
      </p:grpSp>
      <p:sp>
        <p:nvSpPr>
          <p:cNvPr id="137" name="Shape 137"/>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dirty="0">
                <a:solidFill>
                  <a:srgbClr val="FF0000"/>
                </a:solidFill>
              </a:rPr>
              <a:t>Organization</a:t>
            </a:r>
          </a:p>
        </p:txBody>
      </p:sp>
    </p:spTree>
    <p:extLst>
      <p:ext uri="{BB962C8B-B14F-4D97-AF65-F5344CB8AC3E}">
        <p14:creationId xmlns:p14="http://schemas.microsoft.com/office/powerpoint/2010/main" val="104446991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Merriweather"/>
              <a:buChar char="●"/>
            </a:pPr>
            <a:r>
              <a:rPr lang="en-US" sz="3200" b="0" i="0" u="none" strike="noStrike" cap="none" baseline="0" dirty="0">
                <a:solidFill>
                  <a:schemeClr val="tx1"/>
                </a:solidFill>
                <a:latin typeface="Merriweather"/>
                <a:ea typeface="Merriweather"/>
                <a:cs typeface="Merriweather"/>
                <a:sym typeface="Merriweather"/>
              </a:rPr>
              <a:t>These are the pieces that lead up to the whole</a:t>
            </a:r>
          </a:p>
          <a:p>
            <a:pPr marL="274320" marR="0" lvl="0" indent="-274320" algn="l" rtl="0">
              <a:spcBef>
                <a:spcPts val="600"/>
              </a:spcBef>
              <a:buClr>
                <a:schemeClr val="accent2"/>
              </a:buClr>
              <a:buSzPct val="85000"/>
              <a:buFont typeface="Merriweather"/>
              <a:buChar char="●"/>
            </a:pPr>
            <a:r>
              <a:rPr lang="en-US" sz="3200" b="0" i="0" u="none" strike="noStrike" cap="none" baseline="0" dirty="0">
                <a:solidFill>
                  <a:schemeClr val="tx1"/>
                </a:solidFill>
                <a:latin typeface="Merriweather"/>
                <a:ea typeface="Merriweather"/>
                <a:cs typeface="Merriweather"/>
                <a:sym typeface="Merriweather"/>
              </a:rPr>
              <a:t>These are carefully selected by the author to shape the message or theme of an essay</a:t>
            </a:r>
          </a:p>
          <a:p>
            <a:pPr marL="274320" marR="0" lvl="0" indent="-133985" algn="l" rtl="0">
              <a:spcBef>
                <a:spcPts val="600"/>
              </a:spcBef>
              <a:buClr>
                <a:schemeClr val="accent2"/>
              </a:buClr>
              <a:buFont typeface="Merriweather"/>
              <a:buNone/>
            </a:pPr>
            <a:endParaRPr sz="3200" b="0" i="0" u="none" strike="noStrike" cap="none" baseline="0" dirty="0">
              <a:solidFill>
                <a:schemeClr val="tx1"/>
              </a:solidFill>
              <a:latin typeface="Merriweather"/>
              <a:ea typeface="Merriweather"/>
              <a:cs typeface="Merriweather"/>
              <a:sym typeface="Merriweather"/>
            </a:endParaRPr>
          </a:p>
        </p:txBody>
      </p:sp>
      <p:sp>
        <p:nvSpPr>
          <p:cNvPr id="143" name="Shape 143"/>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chemeClr val="tx1"/>
                </a:solidFill>
                <a:latin typeface="Merriweather"/>
                <a:ea typeface="Merriweather"/>
                <a:cs typeface="Merriweather"/>
                <a:sym typeface="Merriweather"/>
              </a:rPr>
              <a:t>Details</a:t>
            </a:r>
          </a:p>
        </p:txBody>
      </p:sp>
      <p:pic>
        <p:nvPicPr>
          <p:cNvPr id="144" name="Shape 144"/>
          <p:cNvPicPr preferRelativeResize="0"/>
          <p:nvPr/>
        </p:nvPicPr>
        <p:blipFill>
          <a:blip r:embed="rId3">
            <a:alphaModFix/>
          </a:blip>
          <a:stretch>
            <a:fillRect/>
          </a:stretch>
        </p:blipFill>
        <p:spPr>
          <a:xfrm>
            <a:off x="2743200" y="3733800"/>
            <a:ext cx="3371850" cy="2466975"/>
          </a:xfrm>
          <a:prstGeom prst="rect">
            <a:avLst/>
          </a:prstGeom>
          <a:noFill/>
          <a:ln>
            <a:noFill/>
          </a:ln>
        </p:spPr>
      </p:pic>
    </p:spTree>
    <p:extLst>
      <p:ext uri="{BB962C8B-B14F-4D97-AF65-F5344CB8AC3E}">
        <p14:creationId xmlns:p14="http://schemas.microsoft.com/office/powerpoint/2010/main" val="4093691386"/>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Shape 149"/>
          <p:cNvGrpSpPr/>
          <p:nvPr/>
        </p:nvGrpSpPr>
        <p:grpSpPr>
          <a:xfrm>
            <a:off x="533396" y="1479826"/>
            <a:ext cx="6481574" cy="4616172"/>
            <a:chOff x="76196" y="-44174"/>
            <a:chExt cx="6481574" cy="4616172"/>
          </a:xfrm>
        </p:grpSpPr>
        <p:sp>
          <p:nvSpPr>
            <p:cNvPr id="150" name="Shape 150"/>
            <p:cNvSpPr/>
            <p:nvPr/>
          </p:nvSpPr>
          <p:spPr>
            <a:xfrm>
              <a:off x="3581401" y="1292420"/>
              <a:ext cx="1562090" cy="13715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71100" tIns="71100" rIns="71100" bIns="71100" anchor="ctr" anchorCtr="0">
              <a:noAutofit/>
            </a:bodyPr>
            <a:lstStyle/>
            <a:p>
              <a:pPr algn="ctr">
                <a:lnSpc>
                  <a:spcPct val="90000"/>
                </a:lnSpc>
                <a:spcAft>
                  <a:spcPts val="980"/>
                </a:spcAft>
                <a:buSzPct val="25000"/>
              </a:pPr>
              <a:r>
                <a:rPr lang="en-US" sz="2800" kern="0" dirty="0">
                  <a:solidFill>
                    <a:srgbClr val="FF0000"/>
                  </a:solidFill>
                  <a:latin typeface="Merriweather"/>
                  <a:ea typeface="Merriweather"/>
                  <a:cs typeface="Merriweather"/>
                  <a:sym typeface="Merriweather"/>
                  <a:rtl val="0"/>
                </a:rPr>
                <a:t>Word Choice</a:t>
              </a:r>
            </a:p>
          </p:txBody>
        </p:sp>
        <p:sp>
          <p:nvSpPr>
            <p:cNvPr id="151" name="Shape 151"/>
            <p:cNvSpPr/>
            <p:nvPr/>
          </p:nvSpPr>
          <p:spPr>
            <a:xfrm>
              <a:off x="3355082" y="-44174"/>
              <a:ext cx="1674117" cy="1110973"/>
            </a:xfrm>
            <a:prstGeom prst="roundRect">
              <a:avLst>
                <a:gd name="adj" fmla="val 16667"/>
              </a:avLst>
            </a:prstGeom>
            <a:solidFill>
              <a:srgbClr val="A5B492">
                <a:alpha val="84313"/>
              </a:srgbClr>
            </a:solidFill>
            <a:ln w="38100" cap="flat">
              <a:solidFill>
                <a:schemeClr val="lt1"/>
              </a:solidFill>
              <a:prstDash val="solid"/>
              <a:round/>
              <a:headEnd type="none" w="med" len="med"/>
              <a:tailEnd type="none" w="med" len="med"/>
            </a:ln>
          </p:spPr>
          <p:txBody>
            <a:bodyPr lIns="27925" tIns="27925" rIns="27925" bIns="27925" anchor="ctr" anchorCtr="0">
              <a:noAutofit/>
            </a:bodyPr>
            <a:lstStyle/>
            <a:p>
              <a:pPr algn="ctr">
                <a:lnSpc>
                  <a:spcPct val="90000"/>
                </a:lnSpc>
                <a:spcAft>
                  <a:spcPts val="385"/>
                </a:spcAft>
                <a:buSzPct val="25000"/>
              </a:pPr>
              <a:r>
                <a:rPr lang="en-US" sz="1500" kern="0" dirty="0">
                  <a:solidFill>
                    <a:srgbClr val="FF0000"/>
                  </a:solidFill>
                  <a:latin typeface="Merriweather"/>
                  <a:ea typeface="Merriweather"/>
                  <a:cs typeface="Merriweather"/>
                  <a:sym typeface="Merriweather"/>
                  <a:rtl val="0"/>
                </a:rPr>
                <a:t>The deliberate  selection of words by an author</a:t>
              </a:r>
            </a:p>
          </p:txBody>
        </p:sp>
        <p:sp>
          <p:nvSpPr>
            <p:cNvPr id="152" name="Shape 152"/>
            <p:cNvSpPr/>
            <p:nvPr/>
          </p:nvSpPr>
          <p:spPr>
            <a:xfrm>
              <a:off x="5486400" y="3505200"/>
              <a:ext cx="1071370" cy="1066798"/>
            </a:xfrm>
            <a:prstGeom prst="roundRect">
              <a:avLst>
                <a:gd name="adj" fmla="val 16667"/>
              </a:avLst>
            </a:prstGeom>
            <a:solidFill>
              <a:srgbClr val="A5B492">
                <a:alpha val="78431"/>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FF0000"/>
                  </a:solidFill>
                  <a:latin typeface="Merriweather"/>
                  <a:ea typeface="Merriweather"/>
                  <a:cs typeface="Merriweather"/>
                  <a:sym typeface="Merriweather"/>
                  <a:rtl val="0"/>
                </a:rPr>
                <a:t>Voice</a:t>
              </a:r>
            </a:p>
          </p:txBody>
        </p:sp>
        <p:sp>
          <p:nvSpPr>
            <p:cNvPr id="153" name="Shape 153"/>
            <p:cNvSpPr/>
            <p:nvPr/>
          </p:nvSpPr>
          <p:spPr>
            <a:xfrm>
              <a:off x="4114800" y="3433575"/>
              <a:ext cx="1071373" cy="1066800"/>
            </a:xfrm>
            <a:prstGeom prst="roundRect">
              <a:avLst>
                <a:gd name="adj" fmla="val 16667"/>
              </a:avLst>
            </a:prstGeom>
            <a:solidFill>
              <a:srgbClr val="A5B492">
                <a:alpha val="72941"/>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a:solidFill>
                    <a:srgbClr val="FF0000"/>
                  </a:solidFill>
                  <a:latin typeface="Merriweather"/>
                  <a:ea typeface="Merriweather"/>
                  <a:cs typeface="Merriweather"/>
                  <a:sym typeface="Merriweather"/>
                  <a:rtl val="0"/>
                </a:rPr>
                <a:t>Tone</a:t>
              </a:r>
            </a:p>
          </p:txBody>
        </p:sp>
        <p:sp>
          <p:nvSpPr>
            <p:cNvPr id="154" name="Shape 154"/>
            <p:cNvSpPr/>
            <p:nvPr/>
          </p:nvSpPr>
          <p:spPr>
            <a:xfrm>
              <a:off x="2895597" y="3505200"/>
              <a:ext cx="918972" cy="1066798"/>
            </a:xfrm>
            <a:prstGeom prst="roundRect">
              <a:avLst>
                <a:gd name="adj" fmla="val 16667"/>
              </a:avLst>
            </a:prstGeom>
            <a:solidFill>
              <a:srgbClr val="A5B492">
                <a:alpha val="67058"/>
              </a:srgbClr>
            </a:solidFill>
            <a:ln w="38100" cap="flat">
              <a:solidFill>
                <a:schemeClr val="lt1"/>
              </a:solidFill>
              <a:prstDash val="solid"/>
              <a:round/>
              <a:headEnd type="none" w="med" len="med"/>
              <a:tailEnd type="none" w="med" len="med"/>
            </a:ln>
          </p:spPr>
          <p:txBody>
            <a:bodyPr lIns="55875" tIns="55875" rIns="55875" bIns="55875" anchor="ctr" anchorCtr="0">
              <a:noAutofit/>
            </a:bodyPr>
            <a:lstStyle/>
            <a:p>
              <a:pPr algn="ctr">
                <a:lnSpc>
                  <a:spcPct val="90000"/>
                </a:lnSpc>
                <a:spcAft>
                  <a:spcPts val="770"/>
                </a:spcAft>
                <a:buSzPct val="25000"/>
              </a:pPr>
              <a:r>
                <a:rPr lang="en-US" sz="2200" kern="0" dirty="0">
                  <a:solidFill>
                    <a:srgbClr val="FF0000"/>
                  </a:solidFill>
                  <a:latin typeface="Merriweather"/>
                  <a:ea typeface="Merriweather"/>
                  <a:cs typeface="Merriweather"/>
                  <a:sym typeface="Merriweather"/>
                  <a:rtl val="0"/>
                </a:rPr>
                <a:t>Mood</a:t>
              </a:r>
            </a:p>
          </p:txBody>
        </p:sp>
        <p:sp>
          <p:nvSpPr>
            <p:cNvPr id="155" name="Shape 155"/>
            <p:cNvSpPr/>
            <p:nvPr/>
          </p:nvSpPr>
          <p:spPr>
            <a:xfrm>
              <a:off x="228601" y="2514603"/>
              <a:ext cx="2281421" cy="918972"/>
            </a:xfrm>
            <a:prstGeom prst="roundRect">
              <a:avLst>
                <a:gd name="adj" fmla="val 16667"/>
              </a:avLst>
            </a:prstGeom>
            <a:solidFill>
              <a:srgbClr val="A5B492">
                <a:alpha val="61568"/>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FF0000"/>
                  </a:solidFill>
                  <a:latin typeface="Merriweather"/>
                  <a:ea typeface="Merriweather"/>
                  <a:cs typeface="Merriweather"/>
                  <a:sym typeface="Merriweather"/>
                  <a:rtl val="0"/>
                </a:rPr>
                <a:t>Can reveal author’s feelings</a:t>
              </a:r>
            </a:p>
          </p:txBody>
        </p:sp>
        <p:sp>
          <p:nvSpPr>
            <p:cNvPr id="156" name="Shape 156"/>
            <p:cNvSpPr/>
            <p:nvPr/>
          </p:nvSpPr>
          <p:spPr>
            <a:xfrm>
              <a:off x="76196" y="1219200"/>
              <a:ext cx="2520262" cy="995164"/>
            </a:xfrm>
            <a:prstGeom prst="roundRect">
              <a:avLst>
                <a:gd name="adj" fmla="val 16667"/>
              </a:avLst>
            </a:prstGeom>
            <a:solidFill>
              <a:srgbClr val="A5B492">
                <a:alpha val="55686"/>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dirty="0">
                  <a:solidFill>
                    <a:srgbClr val="FF0000"/>
                  </a:solidFill>
                  <a:latin typeface="Merriweather"/>
                  <a:ea typeface="Merriweather"/>
                  <a:cs typeface="Merriweather"/>
                  <a:sym typeface="Merriweather"/>
                  <a:rtl val="0"/>
                </a:rPr>
                <a:t>Relies on word connotations</a:t>
              </a:r>
            </a:p>
          </p:txBody>
        </p:sp>
        <p:sp>
          <p:nvSpPr>
            <p:cNvPr id="157" name="Shape 157"/>
            <p:cNvSpPr/>
            <p:nvPr/>
          </p:nvSpPr>
          <p:spPr>
            <a:xfrm>
              <a:off x="315037" y="0"/>
              <a:ext cx="2281421" cy="918972"/>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a:solidFill>
                    <a:srgbClr val="FF0000"/>
                  </a:solidFill>
                  <a:latin typeface="Merriweather"/>
                  <a:ea typeface="Merriweather"/>
                  <a:cs typeface="Merriweather"/>
                  <a:sym typeface="Merriweather"/>
                  <a:rtl val="0"/>
                </a:rPr>
                <a:t>Connects to audience</a:t>
              </a:r>
            </a:p>
          </p:txBody>
        </p:sp>
      </p:grpSp>
      <p:sp>
        <p:nvSpPr>
          <p:cNvPr id="158" name="Shape 158"/>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a:solidFill>
                  <a:srgbClr val="FF0000"/>
                </a:solidFill>
                <a:latin typeface="Merriweather"/>
                <a:ea typeface="Merriweather"/>
                <a:cs typeface="Merriweather"/>
                <a:sym typeface="Merriweather"/>
              </a:rPr>
              <a:t>Word Choice</a:t>
            </a:r>
          </a:p>
        </p:txBody>
      </p:sp>
      <p:pic>
        <p:nvPicPr>
          <p:cNvPr id="159" name="Shape 159"/>
          <p:cNvPicPr preferRelativeResize="0"/>
          <p:nvPr/>
        </p:nvPicPr>
        <p:blipFill>
          <a:blip r:embed="rId3">
            <a:alphaModFix/>
          </a:blip>
          <a:stretch>
            <a:fillRect/>
          </a:stretch>
        </p:blipFill>
        <p:spPr>
          <a:xfrm>
            <a:off x="5715000" y="665052"/>
            <a:ext cx="3157357" cy="2812437"/>
          </a:xfrm>
          <a:prstGeom prst="rect">
            <a:avLst/>
          </a:prstGeom>
          <a:noFill/>
          <a:ln>
            <a:noFill/>
          </a:ln>
        </p:spPr>
      </p:pic>
    </p:spTree>
    <p:extLst>
      <p:ext uri="{BB962C8B-B14F-4D97-AF65-F5344CB8AC3E}">
        <p14:creationId xmlns:p14="http://schemas.microsoft.com/office/powerpoint/2010/main" val="178490314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505</Words>
  <Application>Microsoft Office PowerPoint</Application>
  <PresentationFormat>On-screen Show (4:3)</PresentationFormat>
  <Paragraphs>72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BELLRINGER OCT 23: Write your response in your notebook. You’ll be adding to it. </vt:lpstr>
      <vt:lpstr>LEQ 3B-Question:  How does Sandra Cisneros carefully balance and organize the words and details used to explain her family's effect on her development? </vt:lpstr>
      <vt:lpstr>Sandra Cisneros</vt:lpstr>
      <vt:lpstr>Sandra Cisneros</vt:lpstr>
      <vt:lpstr>Important literature vocabulary</vt:lpstr>
      <vt:lpstr>Personal Essay</vt:lpstr>
      <vt:lpstr>Organization</vt:lpstr>
      <vt:lpstr>Details</vt:lpstr>
      <vt:lpstr>Word Choice</vt:lpstr>
      <vt:lpstr>SOAPSTone</vt:lpstr>
      <vt:lpstr>Previewing-What are the challenges of living in a big family?</vt:lpstr>
      <vt:lpstr>Previewing-What are the challenges where you are the only boy or girl?</vt:lpstr>
      <vt:lpstr>Previewing-How might these challenges be different in different cultures?</vt:lpstr>
      <vt:lpstr>Instructions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 3B-Question:  How does Sandra Cisneros carefully balance and organize the words and details used to explain her family's effect on her development?</dc:title>
  <dc:creator>Windows User</dc:creator>
  <cp:lastModifiedBy>Windows User</cp:lastModifiedBy>
  <cp:revision>7</cp:revision>
  <dcterms:created xsi:type="dcterms:W3CDTF">2015-10-21T14:19:08Z</dcterms:created>
  <dcterms:modified xsi:type="dcterms:W3CDTF">2015-10-23T17:43:08Z</dcterms:modified>
</cp:coreProperties>
</file>