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77" r:id="rId3"/>
    <p:sldId id="257" r:id="rId4"/>
    <p:sldId id="259" r:id="rId5"/>
    <p:sldId id="260" r:id="rId6"/>
    <p:sldId id="261" r:id="rId7"/>
    <p:sldId id="262" r:id="rId8"/>
    <p:sldId id="263" r:id="rId9"/>
    <p:sldId id="264" r:id="rId10"/>
    <p:sldId id="265" r:id="rId11"/>
    <p:sldId id="275" r:id="rId12"/>
    <p:sldId id="266" r:id="rId13"/>
    <p:sldId id="267" r:id="rId14"/>
    <p:sldId id="268" r:id="rId15"/>
    <p:sldId id="269"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E063E9-9569-4F9A-8EA8-16A37D8A9DF5}" type="datetimeFigureOut">
              <a:rPr lang="en-US" smtClean="0"/>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64BAB5-3C73-4CDB-9C4D-83216C76BC82}" type="slidenum">
              <a:rPr lang="en-US" smtClean="0"/>
              <a:t>‹#›</a:t>
            </a:fld>
            <a:endParaRPr lang="en-US"/>
          </a:p>
        </p:txBody>
      </p:sp>
    </p:spTree>
    <p:extLst>
      <p:ext uri="{BB962C8B-B14F-4D97-AF65-F5344CB8AC3E}">
        <p14:creationId xmlns:p14="http://schemas.microsoft.com/office/powerpoint/2010/main" val="5903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Stop – grammar</a:t>
            </a:r>
            <a:r>
              <a:rPr lang="en-US" baseline="0" dirty="0" smtClean="0"/>
              <a:t> fix up</a:t>
            </a:r>
            <a:endParaRPr dirty="0"/>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Stop – grammar fix</a:t>
            </a:r>
            <a:r>
              <a:rPr lang="en-US" baseline="0" dirty="0" smtClean="0"/>
              <a:t> up</a:t>
            </a:r>
            <a:endParaRPr dirty="0"/>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subTitle" idx="1"/>
          </p:nvPr>
        </p:nvSpPr>
        <p:spPr>
          <a:xfrm>
            <a:off x="457200" y="3699803"/>
            <a:ext cx="8305799" cy="1143000"/>
          </a:xfrm>
          <a:prstGeom prst="rect">
            <a:avLst/>
          </a:prstGeom>
          <a:noFill/>
          <a:ln>
            <a:noFill/>
          </a:ln>
        </p:spPr>
        <p:txBody>
          <a:bodyPr lIns="91425" tIns="91425" rIns="91425" bIns="91425" anchor="t" anchorCtr="0"/>
          <a:lstStyle>
            <a:lvl1pPr marL="0" marR="0" indent="0" algn="ctr" rtl="0">
              <a:spcBef>
                <a:spcPts val="600"/>
              </a:spcBef>
              <a:buClr>
                <a:schemeClr val="accent2"/>
              </a:buClr>
              <a:buFont typeface="Merriweather"/>
              <a:buNone/>
              <a:defRPr sz="2200" b="0" i="0" u="none" strike="noStrike" cap="none" baseline="0">
                <a:solidFill>
                  <a:schemeClr val="lt2"/>
                </a:solidFill>
                <a:latin typeface="Merriweather"/>
                <a:ea typeface="Merriweather"/>
                <a:cs typeface="Merriweather"/>
                <a:sym typeface="Merriweather"/>
              </a:defRPr>
            </a:lvl1pPr>
            <a:lvl2pPr marL="457200" marR="0" indent="0" algn="ctr" rtl="0">
              <a:spcBef>
                <a:spcPts val="300"/>
              </a:spcBef>
              <a:buClr>
                <a:srgbClr val="D6903E"/>
              </a:buClr>
              <a:buFont typeface="Merriweather"/>
              <a:buNone/>
              <a:defRPr sz="2400" b="0" i="0" u="none" strike="noStrike" cap="none" baseline="0">
                <a:solidFill>
                  <a:schemeClr val="lt2"/>
                </a:solidFill>
                <a:latin typeface="Merriweather"/>
                <a:ea typeface="Merriweather"/>
                <a:cs typeface="Merriweather"/>
                <a:sym typeface="Merriweather"/>
              </a:defRPr>
            </a:lvl2pPr>
            <a:lvl3pPr marL="914400" marR="0" indent="0" algn="ctr" rtl="0">
              <a:spcBef>
                <a:spcPts val="300"/>
              </a:spcBef>
              <a:buClr>
                <a:srgbClr val="B27834"/>
              </a:buClr>
              <a:buFont typeface="Merriweather"/>
              <a:buNone/>
              <a:defRPr sz="2100" b="0" i="0" u="none" strike="noStrike" cap="none" baseline="0">
                <a:solidFill>
                  <a:schemeClr val="lt1"/>
                </a:solidFill>
                <a:latin typeface="Merriweather"/>
                <a:ea typeface="Merriweather"/>
                <a:cs typeface="Merriweather"/>
                <a:sym typeface="Merriweather"/>
              </a:defRPr>
            </a:lvl3pPr>
            <a:lvl4pPr marL="1371600" marR="0" indent="0" algn="ctr" rtl="0">
              <a:spcBef>
                <a:spcPts val="300"/>
              </a:spcBef>
              <a:buClr>
                <a:srgbClr val="D6903E"/>
              </a:buClr>
              <a:buFont typeface="Merriweather"/>
              <a:buNone/>
              <a:defRPr sz="1900" b="0" i="0" u="none" strike="noStrike" cap="none" baseline="0">
                <a:solidFill>
                  <a:schemeClr val="lt1"/>
                </a:solidFill>
                <a:latin typeface="Merriweather"/>
                <a:ea typeface="Merriweather"/>
                <a:cs typeface="Merriweather"/>
                <a:sym typeface="Merriweather"/>
              </a:defRPr>
            </a:lvl4pPr>
            <a:lvl5pPr marL="18288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5pPr>
            <a:lvl6pPr marL="2286000" marR="0" indent="0" algn="ctr" rtl="0">
              <a:spcBef>
                <a:spcPts val="340"/>
              </a:spcBef>
              <a:buClr>
                <a:srgbClr val="D6903E"/>
              </a:buClr>
              <a:buFont typeface="Merriweather"/>
              <a:buNone/>
              <a:defRPr sz="1700" b="0" i="0" u="none" strike="noStrike" cap="none" baseline="0">
                <a:solidFill>
                  <a:schemeClr val="lt1"/>
                </a:solidFill>
                <a:latin typeface="Merriweather"/>
                <a:ea typeface="Merriweather"/>
                <a:cs typeface="Merriweather"/>
                <a:sym typeface="Merriweather"/>
              </a:defRPr>
            </a:lvl6pPr>
            <a:lvl7pPr marL="2743200" marR="0" indent="0" algn="ctr" rtl="0">
              <a:spcBef>
                <a:spcPts val="340"/>
              </a:spcBef>
              <a:buClr>
                <a:srgbClr val="D6903E"/>
              </a:buClr>
              <a:buFont typeface="Merriweather"/>
              <a:buNone/>
              <a:defRPr sz="1600" b="0" i="0" u="none" strike="noStrike" cap="none" baseline="0">
                <a:solidFill>
                  <a:schemeClr val="lt1"/>
                </a:solidFill>
                <a:latin typeface="Merriweather"/>
                <a:ea typeface="Merriweather"/>
                <a:cs typeface="Merriweather"/>
                <a:sym typeface="Merriweather"/>
              </a:defRPr>
            </a:lvl7pPr>
            <a:lvl8pPr marL="32004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8pPr>
            <a:lvl9pPr marL="3657600" marR="0" indent="0" algn="ctr" rtl="0">
              <a:spcBef>
                <a:spcPts val="340"/>
              </a:spcBef>
              <a:buClr>
                <a:srgbClr val="D6903E"/>
              </a:buClr>
              <a:buFont typeface="Merriweather"/>
              <a:buNone/>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12" name="Shape 12"/>
          <p:cNvSpPr txBox="1">
            <a:spLocks noGrp="1"/>
          </p:cNvSpPr>
          <p:nvPr>
            <p:ph type="ctrTitle"/>
          </p:nvPr>
        </p:nvSpPr>
        <p:spPr>
          <a:xfrm>
            <a:off x="457200" y="1433732"/>
            <a:ext cx="8305799" cy="1981199"/>
          </a:xfrm>
          <a:prstGeom prst="rect">
            <a:avLst/>
          </a:prstGeom>
          <a:noFill/>
          <a:ln>
            <a:noFill/>
          </a:ln>
        </p:spPr>
        <p:txBody>
          <a:bodyPr lIns="91425" tIns="91425" rIns="91425" bIns="91425" anchor="b" anchorCtr="0"/>
          <a:lstStyle>
            <a:lvl1pPr marL="0" marR="0" indent="0" algn="ctr" rtl="0">
              <a:spcBef>
                <a:spcPts val="0"/>
              </a:spcBef>
              <a:buClr>
                <a:srgbClr val="F9F9F9"/>
              </a:buClr>
              <a:buFont typeface="Merriweather"/>
              <a:buNone/>
              <a:defRPr sz="48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cxnSp>
        <p:nvCxnSpPr>
          <p:cNvPr id="13" name="Shape 13"/>
          <p:cNvCxnSpPr/>
          <p:nvPr/>
        </p:nvCxnSpPr>
        <p:spPr>
          <a:xfrm>
            <a:off x="1463625" y="3550126"/>
            <a:ext cx="2971799" cy="1587"/>
          </a:xfrm>
          <a:prstGeom prst="straightConnector1">
            <a:avLst/>
          </a:prstGeom>
          <a:noFill/>
          <a:ln w="9525" cap="flat">
            <a:solidFill>
              <a:srgbClr val="EEEEEB"/>
            </a:solidFill>
            <a:prstDash val="solid"/>
            <a:round/>
            <a:headEnd type="none" w="med" len="med"/>
            <a:tailEnd type="none" w="med" len="med"/>
          </a:ln>
        </p:spPr>
      </p:cxnSp>
      <p:cxnSp>
        <p:nvCxnSpPr>
          <p:cNvPr id="14" name="Shape 14"/>
          <p:cNvCxnSpPr/>
          <p:nvPr/>
        </p:nvCxnSpPr>
        <p:spPr>
          <a:xfrm>
            <a:off x="4708573" y="3550126"/>
            <a:ext cx="2971799" cy="1587"/>
          </a:xfrm>
          <a:prstGeom prst="straightConnector1">
            <a:avLst/>
          </a:prstGeom>
          <a:noFill/>
          <a:ln w="9525" cap="flat">
            <a:solidFill>
              <a:srgbClr val="EEEEEB"/>
            </a:solidFill>
            <a:prstDash val="solid"/>
            <a:round/>
            <a:headEnd type="none" w="med" len="med"/>
            <a:tailEnd type="none" w="med" len="med"/>
          </a:ln>
        </p:spPr>
      </p:cxnSp>
      <p:sp>
        <p:nvSpPr>
          <p:cNvPr id="15" name="Shape 15"/>
          <p:cNvSpPr/>
          <p:nvPr/>
        </p:nvSpPr>
        <p:spPr>
          <a:xfrm>
            <a:off x="4540348" y="3526301"/>
            <a:ext cx="45719" cy="45719"/>
          </a:xfrm>
          <a:prstGeom prst="ellipse">
            <a:avLst/>
          </a:prstGeom>
          <a:solidFill>
            <a:schemeClr val="accent2"/>
          </a:solidFill>
          <a:ln w="38100" cap="flat">
            <a:solidFill>
              <a:schemeClr val="accent2"/>
            </a:solidFill>
            <a:prstDash val="solid"/>
            <a:round/>
            <a:headEnd type="none" w="med" len="med"/>
            <a:tailEnd type="none" w="med" len="med"/>
          </a:ln>
        </p:spPr>
        <p:txBody>
          <a:bodyPr lIns="91425" tIns="45700" rIns="91425" bIns="45700" anchor="ctr" anchorCtr="0">
            <a:noAutofit/>
          </a:bodyPr>
          <a:lstStyle/>
          <a:p>
            <a:endParaRPr sz="1400" kern="0">
              <a:solidFill>
                <a:srgbClr val="000000"/>
              </a:solidFill>
              <a:cs typeface="Arial"/>
              <a:sym typeface="Arial"/>
              <a:rtl val="0"/>
            </a:endParaRPr>
          </a:p>
        </p:txBody>
      </p:sp>
      <p:sp>
        <p:nvSpPr>
          <p:cNvPr id="16" name="Shape 1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7" name="Shape 17"/>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18" name="Shape 1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34000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2232818" y="-327818"/>
            <a:ext cx="4678362" cy="82296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76" name="Shape 7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7" name="Shape 7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8" name="Shape 7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388863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82" name="Shape 8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3" name="Shape 8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84" name="Shape 8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422841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21" name="Shape 2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2" name="Shape 22"/>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3" name="Shape 2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4" name="Shape 2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56078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7" name="Shape 2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8" name="Shape 2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29" name="Shape 29"/>
          <p:cNvSpPr txBox="1">
            <a:spLocks noGrp="1"/>
          </p:cNvSpPr>
          <p:nvPr>
            <p:ph type="title"/>
          </p:nvPr>
        </p:nvSpPr>
        <p:spPr>
          <a:xfrm>
            <a:off x="685800" y="3505200"/>
            <a:ext cx="7924799" cy="13715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800" b="0">
                <a:solidFill>
                  <a:srgbClr val="F9F9F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685800" y="4958864"/>
            <a:ext cx="7924799" cy="984736"/>
          </a:xfrm>
          <a:prstGeom prst="rect">
            <a:avLst/>
          </a:prstGeom>
          <a:noFill/>
          <a:ln>
            <a:noFill/>
          </a:ln>
        </p:spPr>
        <p:txBody>
          <a:bodyPr lIns="91425" tIns="91425" rIns="91425" bIns="91425" anchor="t" anchorCtr="0"/>
          <a:lstStyle>
            <a:lvl1pPr marL="0" indent="0" rtl="0">
              <a:spcBef>
                <a:spcPts val="0"/>
              </a:spcBef>
              <a:buClr>
                <a:schemeClr val="lt2"/>
              </a:buClr>
              <a:buFont typeface="Merriweather"/>
              <a:buNone/>
              <a:defRPr sz="2000" baseline="0">
                <a:solidFill>
                  <a:schemeClr val="lt2"/>
                </a:solidFill>
              </a:defRPr>
            </a:lvl1pPr>
            <a:lvl2pPr rtl="0">
              <a:spcBef>
                <a:spcPts val="0"/>
              </a:spcBef>
              <a:buClr>
                <a:schemeClr val="lt1"/>
              </a:buClr>
              <a:buFont typeface="Merriweather"/>
              <a:buNone/>
              <a:defRPr sz="1800">
                <a:solidFill>
                  <a:schemeClr val="lt1"/>
                </a:solidFill>
              </a:defRPr>
            </a:lvl2pPr>
            <a:lvl3pPr rtl="0">
              <a:spcBef>
                <a:spcPts val="0"/>
              </a:spcBef>
              <a:buClr>
                <a:schemeClr val="lt1"/>
              </a:buClr>
              <a:buFont typeface="Merriweather"/>
              <a:buNone/>
              <a:defRPr sz="1600">
                <a:solidFill>
                  <a:schemeClr val="lt1"/>
                </a:solidFill>
              </a:defRPr>
            </a:lvl3pPr>
            <a:lvl4pPr rtl="0">
              <a:spcBef>
                <a:spcPts val="0"/>
              </a:spcBef>
              <a:buClr>
                <a:schemeClr val="lt1"/>
              </a:buClr>
              <a:buFont typeface="Merriweather"/>
              <a:buNone/>
              <a:defRPr sz="1400">
                <a:solidFill>
                  <a:schemeClr val="lt1"/>
                </a:solidFill>
              </a:defRPr>
            </a:lvl4pPr>
            <a:lvl5pPr rtl="0">
              <a:spcBef>
                <a:spcPts val="0"/>
              </a:spcBef>
              <a:buClr>
                <a:schemeClr val="lt1"/>
              </a:buClr>
              <a:buFont typeface="Merriweather"/>
              <a:buNone/>
              <a:defRPr sz="1400">
                <a:solidFill>
                  <a:schemeClr val="lt1"/>
                </a:solidFill>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1" name="Shape 31"/>
          <p:cNvCxnSpPr/>
          <p:nvPr/>
        </p:nvCxnSpPr>
        <p:spPr>
          <a:xfrm>
            <a:off x="685800" y="4916992"/>
            <a:ext cx="7924799" cy="4301"/>
          </a:xfrm>
          <a:prstGeom prst="straightConnector1">
            <a:avLst/>
          </a:prstGeom>
          <a:noFill/>
          <a:ln w="9525" cap="flat">
            <a:solidFill>
              <a:srgbClr val="E9E9E8"/>
            </a:solidFill>
            <a:prstDash val="solid"/>
            <a:round/>
            <a:headEnd type="none" w="med" len="med"/>
            <a:tailEnd type="none" w="med" len="med"/>
          </a:ln>
        </p:spPr>
      </p:cxnSp>
    </p:spTree>
    <p:extLst>
      <p:ext uri="{BB962C8B-B14F-4D97-AF65-F5344CB8AC3E}">
        <p14:creationId xmlns:p14="http://schemas.microsoft.com/office/powerpoint/2010/main" val="278146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4" name="Shape 34"/>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5" name="Shape 35"/>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36" name="Shape 36"/>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38" name="Shape 38"/>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Tree>
    <p:extLst>
      <p:ext uri="{BB962C8B-B14F-4D97-AF65-F5344CB8AC3E}">
        <p14:creationId xmlns:p14="http://schemas.microsoft.com/office/powerpoint/2010/main" val="419908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1" name="Shape 41"/>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2" name="Shape 42"/>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43" name="Shape 43"/>
          <p:cNvSpPr txBox="1">
            <a:spLocks noGrp="1"/>
          </p:cNvSpPr>
          <p:nvPr>
            <p:ph type="body" idx="1"/>
          </p:nvPr>
        </p:nvSpPr>
        <p:spPr>
          <a:xfrm>
            <a:off x="457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2"/>
          </p:nvPr>
        </p:nvSpPr>
        <p:spPr>
          <a:xfrm>
            <a:off x="457200"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5" name="Shape 45"/>
          <p:cNvSpPr txBox="1">
            <a:spLocks noGrp="1"/>
          </p:cNvSpPr>
          <p:nvPr>
            <p:ph type="body" idx="3"/>
          </p:nvPr>
        </p:nvSpPr>
        <p:spPr>
          <a:xfrm>
            <a:off x="4649787" y="2201896"/>
            <a:ext cx="4038599" cy="3913631"/>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46" name="Shape 46"/>
          <p:cNvSpPr txBox="1">
            <a:spLocks noGrp="1"/>
          </p:cNvSpPr>
          <p:nvPr>
            <p:ph type="title"/>
          </p:nvPr>
        </p:nvSpPr>
        <p:spPr>
          <a:xfrm>
            <a:off x="457200" y="15544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4"/>
          </p:nvPr>
        </p:nvSpPr>
        <p:spPr>
          <a:xfrm>
            <a:off x="4648200" y="1399592"/>
            <a:ext cx="4040187" cy="762000"/>
          </a:xfrm>
          <a:prstGeom prst="rect">
            <a:avLst/>
          </a:prstGeom>
          <a:noFill/>
          <a:ln>
            <a:noFill/>
          </a:ln>
        </p:spPr>
        <p:txBody>
          <a:bodyPr lIns="91425" tIns="91425" rIns="91425" bIns="91425" anchor="b" anchorCtr="0"/>
          <a:lstStyle>
            <a:lvl1pPr marL="0" indent="0" algn="l" rtl="0">
              <a:spcBef>
                <a:spcPts val="0"/>
              </a:spcBef>
              <a:buClr>
                <a:schemeClr val="lt2"/>
              </a:buClr>
              <a:buFont typeface="Merriweather"/>
              <a:buNone/>
              <a:defRPr sz="2600" b="1" baseline="0">
                <a:solidFill>
                  <a:schemeClr val="lt2"/>
                </a:solidFill>
              </a:defRPr>
            </a:lvl1pPr>
            <a:lvl2pPr rtl="0">
              <a:spcBef>
                <a:spcPts val="0"/>
              </a:spcBef>
              <a:buFont typeface="Merriweather"/>
              <a:buNone/>
              <a:defRPr sz="2000" b="1"/>
            </a:lvl2pPr>
            <a:lvl3pPr rtl="0">
              <a:spcBef>
                <a:spcPts val="0"/>
              </a:spcBef>
              <a:buFont typeface="Merriweather"/>
              <a:buNone/>
              <a:defRPr sz="1800" b="1"/>
            </a:lvl3pPr>
            <a:lvl4pPr rtl="0">
              <a:spcBef>
                <a:spcPts val="0"/>
              </a:spcBef>
              <a:buFont typeface="Merriweather"/>
              <a:buNone/>
              <a:defRPr sz="1600" b="1"/>
            </a:lvl4pPr>
            <a:lvl5pPr rtl="0">
              <a:spcBef>
                <a:spcPts val="0"/>
              </a:spcBef>
              <a:buFont typeface="Merriweather"/>
              <a:buNone/>
              <a:defRPr sz="1600" b="1"/>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48" name="Shape 48"/>
          <p:cNvCxnSpPr/>
          <p:nvPr/>
        </p:nvCxnSpPr>
        <p:spPr>
          <a:xfrm>
            <a:off x="562945" y="2180218"/>
            <a:ext cx="3749040" cy="1587"/>
          </a:xfrm>
          <a:prstGeom prst="straightConnector1">
            <a:avLst/>
          </a:prstGeom>
          <a:noFill/>
          <a:ln w="12700" cap="flat">
            <a:solidFill>
              <a:srgbClr val="EEEEEB"/>
            </a:solidFill>
            <a:prstDash val="solid"/>
            <a:round/>
            <a:headEnd type="none" w="med" len="med"/>
            <a:tailEnd type="none" w="med" len="med"/>
          </a:ln>
        </p:spPr>
      </p:cxnSp>
      <p:cxnSp>
        <p:nvCxnSpPr>
          <p:cNvPr id="49" name="Shape 49"/>
          <p:cNvCxnSpPr/>
          <p:nvPr/>
        </p:nvCxnSpPr>
        <p:spPr>
          <a:xfrm>
            <a:off x="4754880" y="2180218"/>
            <a:ext cx="3749040" cy="1587"/>
          </a:xfrm>
          <a:prstGeom prst="straightConnector1">
            <a:avLst/>
          </a:prstGeom>
          <a:noFill/>
          <a:ln w="12700" cap="flat">
            <a:solidFill>
              <a:srgbClr val="EEEEEB"/>
            </a:solidFill>
            <a:prstDash val="solid"/>
            <a:round/>
            <a:headEnd type="none" w="med" len="med"/>
            <a:tailEnd type="none" w="med" len="med"/>
          </a:ln>
        </p:spPr>
      </p:cxnSp>
    </p:spTree>
    <p:extLst>
      <p:ext uri="{BB962C8B-B14F-4D97-AF65-F5344CB8AC3E}">
        <p14:creationId xmlns:p14="http://schemas.microsoft.com/office/powerpoint/2010/main" val="67872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2" name="Shape 5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3" name="Shape 53"/>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4" name="Shape 5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algn="l" rtl="0">
              <a:spcBef>
                <a:spcPts val="0"/>
              </a:spcBef>
              <a:buClr>
                <a:srgbClr val="F9F9F9"/>
              </a:buClr>
              <a:buFont typeface="Merriweather"/>
              <a:buNone/>
              <a:defRPr sz="4200" b="0" baseline="0">
                <a:solidFill>
                  <a:srgbClr val="F9F9F9"/>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84630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7" name="Shape 5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58" name="Shape 5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38068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4320" indent="-133985" algn="l" rtl="0">
              <a:spcBef>
                <a:spcPts val="600"/>
              </a:spcBef>
              <a:buClr>
                <a:schemeClr val="accent2"/>
              </a:buClr>
              <a:buFont typeface="Merriweather"/>
              <a:buChar char="●"/>
              <a:defRPr sz="2600">
                <a:solidFill>
                  <a:schemeClr val="lt1"/>
                </a:solidFill>
                <a:latin typeface="Merriweather"/>
                <a:ea typeface="Merriweather"/>
                <a:cs typeface="Merriweather"/>
                <a:sym typeface="Merriweather"/>
              </a:defRPr>
            </a:lvl1pPr>
            <a:lvl2pPr marL="640080" indent="-154940" algn="l" rtl="0">
              <a:spcBef>
                <a:spcPts val="300"/>
              </a:spcBef>
              <a:buClr>
                <a:srgbClr val="D6903E"/>
              </a:buClr>
              <a:buFont typeface="Merriweather"/>
              <a:buChar char="●"/>
              <a:defRPr sz="2400">
                <a:solidFill>
                  <a:schemeClr val="lt2"/>
                </a:solidFill>
                <a:latin typeface="Merriweather"/>
                <a:ea typeface="Merriweather"/>
                <a:cs typeface="Merriweather"/>
                <a:sym typeface="Merriweather"/>
              </a:defRPr>
            </a:lvl2pPr>
            <a:lvl3pPr marL="1005839" indent="-117792" algn="l" rtl="0">
              <a:spcBef>
                <a:spcPts val="300"/>
              </a:spcBef>
              <a:buClr>
                <a:srgbClr val="B27834"/>
              </a:buClr>
              <a:buFont typeface="Merriweather"/>
              <a:buChar char="●"/>
              <a:defRPr sz="2100">
                <a:solidFill>
                  <a:schemeClr val="lt1"/>
                </a:solidFill>
                <a:latin typeface="Merriweather"/>
                <a:ea typeface="Merriweather"/>
                <a:cs typeface="Merriweather"/>
                <a:sym typeface="Merriweather"/>
              </a:defRPr>
            </a:lvl3pPr>
            <a:lvl4pPr marL="1280160" indent="-136207" algn="l" rtl="0">
              <a:spcBef>
                <a:spcPts val="300"/>
              </a:spcBef>
              <a:buClr>
                <a:srgbClr val="D6903E"/>
              </a:buClr>
              <a:buFont typeface="Merriweather"/>
              <a:buChar char="●"/>
              <a:defRPr sz="1900">
                <a:solidFill>
                  <a:schemeClr val="lt1"/>
                </a:solidFill>
                <a:latin typeface="Merriweather"/>
                <a:ea typeface="Merriweather"/>
                <a:cs typeface="Merriweather"/>
                <a:sym typeface="Merriweather"/>
              </a:defRPr>
            </a:lvl4pPr>
            <a:lvl5pPr marL="1554480" indent="-147319" algn="l" rtl="0">
              <a:spcBef>
                <a:spcPts val="340"/>
              </a:spcBef>
              <a:buClr>
                <a:srgbClr val="D6903E"/>
              </a:buClr>
              <a:buFont typeface="Merriweather"/>
              <a:buChar char="●"/>
              <a:defRPr sz="1600">
                <a:solidFill>
                  <a:schemeClr val="lt1"/>
                </a:solidFill>
                <a:latin typeface="Merriweather"/>
                <a:ea typeface="Merriweather"/>
                <a:cs typeface="Merriweather"/>
                <a:sym typeface="Merriweather"/>
              </a:defRPr>
            </a:lvl5pPr>
            <a:lvl6pPr marL="1828800" indent="-136842" algn="l" rtl="0">
              <a:spcBef>
                <a:spcPts val="340"/>
              </a:spcBef>
              <a:buClr>
                <a:srgbClr val="D6903E"/>
              </a:buClr>
              <a:buFont typeface="Merriweather"/>
              <a:buChar char="☞"/>
              <a:defRPr sz="1700">
                <a:solidFill>
                  <a:schemeClr val="lt1"/>
                </a:solidFill>
                <a:latin typeface="Merriweather"/>
                <a:ea typeface="Merriweather"/>
                <a:cs typeface="Merriweather"/>
                <a:sym typeface="Merriweather"/>
              </a:defRPr>
            </a:lvl6pPr>
            <a:lvl7pPr marL="2011679" indent="-96519" algn="l" rtl="0">
              <a:spcBef>
                <a:spcPts val="340"/>
              </a:spcBef>
              <a:buClr>
                <a:srgbClr val="D6903E"/>
              </a:buClr>
              <a:buFont typeface="Merriweather"/>
              <a:buChar char="☞"/>
              <a:defRPr sz="1600" baseline="0">
                <a:solidFill>
                  <a:schemeClr val="lt1"/>
                </a:solidFill>
                <a:latin typeface="Merriweather"/>
                <a:ea typeface="Merriweather"/>
                <a:cs typeface="Merriweather"/>
                <a:sym typeface="Merriweather"/>
              </a:defRPr>
            </a:lvl7pPr>
            <a:lvl8pPr marL="2286000" indent="-10953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8pPr>
            <a:lvl9pPr marL="2560320" indent="-104457" algn="l" rtl="0">
              <a:spcBef>
                <a:spcPts val="340"/>
              </a:spcBef>
              <a:buClr>
                <a:srgbClr val="D6903E"/>
              </a:buClr>
              <a:buFont typeface="Merriweather"/>
              <a:buChar char="☞"/>
              <a:defRPr sz="1500">
                <a:solidFill>
                  <a:schemeClr val="lt1"/>
                </a:solidFill>
                <a:latin typeface="Merriweather"/>
                <a:ea typeface="Merriweather"/>
                <a:cs typeface="Merriweather"/>
                <a:sym typeface="Merriweather"/>
              </a:defRPr>
            </a:lvl9pPr>
          </a:lstStyle>
          <a:p>
            <a:endParaRPr/>
          </a:p>
        </p:txBody>
      </p:sp>
      <p:sp>
        <p:nvSpPr>
          <p:cNvPr id="61" name="Shape 61"/>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a:solidFill>
                  <a:schemeClr val="lt2"/>
                </a:solidFill>
              </a:defRPr>
            </a:lvl1pPr>
            <a:lvl2pPr rtl="0">
              <a:spcBef>
                <a:spcPts val="0"/>
              </a:spcBef>
              <a:buFont typeface="Merriweather"/>
              <a:buNone/>
              <a:defRPr sz="1200"/>
            </a:lvl2pPr>
            <a:lvl3pPr rtl="0">
              <a:spcBef>
                <a:spcPts val="0"/>
              </a:spcBef>
              <a:buFont typeface="Merriweather"/>
              <a:buNone/>
              <a:defRPr sz="1000"/>
            </a:lvl3pPr>
            <a:lvl4pPr rtl="0">
              <a:spcBef>
                <a:spcPts val="0"/>
              </a:spcBef>
              <a:buFont typeface="Merriweather"/>
              <a:buNone/>
              <a:defRPr sz="900"/>
            </a:lvl4pPr>
            <a:lvl5pPr rtl="0">
              <a:spcBef>
                <a:spcPts val="0"/>
              </a:spcBef>
              <a:buFont typeface="Merriweather"/>
              <a:buNone/>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4" name="Shape 64"/>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65" name="Shape 65"/>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6374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algn="l" rtl="0">
              <a:spcBef>
                <a:spcPts val="0"/>
              </a:spcBef>
              <a:buClr>
                <a:schemeClr val="lt2"/>
              </a:buClr>
              <a:buFont typeface="Merriweather"/>
              <a:buNone/>
              <a:defRPr sz="1800" b="1" baseline="0">
                <a:solidFill>
                  <a:schemeClr val="lt2"/>
                </a:solidFill>
                <a:latin typeface="Merriweather"/>
                <a:ea typeface="Merriweather"/>
                <a:cs typeface="Merriweather"/>
                <a:sym typeface="Merriweathe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a:spLocks noGrp="1"/>
          </p:cNvSpPr>
          <p:nvPr>
            <p:ph type="pic" idx="2"/>
          </p:nvPr>
        </p:nvSpPr>
        <p:spPr>
          <a:xfrm>
            <a:off x="457200" y="457200"/>
            <a:ext cx="6019799" cy="5562600"/>
          </a:xfrm>
          <a:prstGeom prst="rect">
            <a:avLst/>
          </a:prstGeom>
          <a:solidFill>
            <a:srgbClr val="FEFDF4"/>
          </a:solidFill>
          <a:ln>
            <a:noFill/>
          </a:ln>
        </p:spPr>
        <p:txBody>
          <a:bodyPr lIns="91425" tIns="91425" rIns="91425" bIns="91425" anchor="ctr" anchorCtr="0"/>
          <a:lstStyle>
            <a:lvl1pPr marL="0" marR="0" indent="0" algn="l" rtl="0">
              <a:spcBef>
                <a:spcPts val="0"/>
              </a:spcBef>
              <a:buClr>
                <a:schemeClr val="dk1"/>
              </a:buClr>
              <a:buFont typeface="Merriweather"/>
              <a:buNone/>
              <a:defRPr sz="3200" b="0" i="0" u="none" strike="noStrike" cap="none" baseline="0">
                <a:solidFill>
                  <a:schemeClr val="dk1"/>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p>
        </p:txBody>
      </p:sp>
      <p:sp>
        <p:nvSpPr>
          <p:cNvPr id="69" name="Shape 69"/>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indent="0" rtl="0">
              <a:lnSpc>
                <a:spcPct val="125000"/>
              </a:lnSpc>
              <a:spcBef>
                <a:spcPts val="0"/>
              </a:spcBef>
              <a:spcAft>
                <a:spcPts val="1000"/>
              </a:spcAft>
              <a:buClr>
                <a:schemeClr val="lt2"/>
              </a:buClr>
              <a:buFont typeface="Merriweather"/>
              <a:buNone/>
              <a:defRPr sz="1600" b="0">
                <a:solidFill>
                  <a:schemeClr val="lt2"/>
                </a:solidFill>
              </a:defRPr>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1" name="Shape 71"/>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
        <p:nvSpPr>
          <p:cNvPr id="72" name="Shape 7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a:solidFill>
                <a:srgbClr val="FEFAC9"/>
              </a:solidFill>
            </a:endParaRPr>
          </a:p>
        </p:txBody>
      </p:sp>
    </p:spTree>
    <p:extLst>
      <p:ext uri="{BB962C8B-B14F-4D97-AF65-F5344CB8AC3E}">
        <p14:creationId xmlns:p14="http://schemas.microsoft.com/office/powerpoint/2010/main" val="174889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274320" marR="0" indent="-133985" algn="l" rtl="0">
              <a:spcBef>
                <a:spcPts val="600"/>
              </a:spcBef>
              <a:buClr>
                <a:schemeClr val="accent2"/>
              </a:buClr>
              <a:buFont typeface="Merriweather"/>
              <a:buChar char="●"/>
              <a:defRPr sz="2600" b="0" i="0" u="none" strike="noStrike" cap="none" baseline="0">
                <a:solidFill>
                  <a:schemeClr val="lt1"/>
                </a:solidFill>
                <a:latin typeface="Merriweather"/>
                <a:ea typeface="Merriweather"/>
                <a:cs typeface="Merriweather"/>
                <a:sym typeface="Merriweather"/>
              </a:defRPr>
            </a:lvl1pPr>
            <a:lvl2pPr marL="640080" marR="0" indent="-154940" algn="l" rtl="0">
              <a:spcBef>
                <a:spcPts val="300"/>
              </a:spcBef>
              <a:buClr>
                <a:srgbClr val="D6903E"/>
              </a:buClr>
              <a:buFont typeface="Merriweather"/>
              <a:buChar char="●"/>
              <a:defRPr sz="2400" b="0" i="0" u="none" strike="noStrike" cap="none" baseline="0">
                <a:solidFill>
                  <a:schemeClr val="lt2"/>
                </a:solidFill>
                <a:latin typeface="Merriweather"/>
                <a:ea typeface="Merriweather"/>
                <a:cs typeface="Merriweather"/>
                <a:sym typeface="Merriweather"/>
              </a:defRPr>
            </a:lvl2pPr>
            <a:lvl3pPr marL="1005839" marR="0" indent="-117792" algn="l" rtl="0">
              <a:spcBef>
                <a:spcPts val="300"/>
              </a:spcBef>
              <a:buClr>
                <a:srgbClr val="B27834"/>
              </a:buClr>
              <a:buFont typeface="Merriweather"/>
              <a:buChar char="●"/>
              <a:defRPr sz="2100" b="0" i="0" u="none" strike="noStrike" cap="none" baseline="0">
                <a:solidFill>
                  <a:schemeClr val="lt1"/>
                </a:solidFill>
                <a:latin typeface="Merriweather"/>
                <a:ea typeface="Merriweather"/>
                <a:cs typeface="Merriweather"/>
                <a:sym typeface="Merriweather"/>
              </a:defRPr>
            </a:lvl3pPr>
            <a:lvl4pPr marL="1280160" marR="0" indent="-136207" algn="l" rtl="0">
              <a:spcBef>
                <a:spcPts val="300"/>
              </a:spcBef>
              <a:buClr>
                <a:srgbClr val="D6903E"/>
              </a:buClr>
              <a:buFont typeface="Merriweather"/>
              <a:buChar char="●"/>
              <a:defRPr sz="1900" b="0" i="0" u="none" strike="noStrike" cap="none" baseline="0">
                <a:solidFill>
                  <a:schemeClr val="lt1"/>
                </a:solidFill>
                <a:latin typeface="Merriweather"/>
                <a:ea typeface="Merriweather"/>
                <a:cs typeface="Merriweather"/>
                <a:sym typeface="Merriweather"/>
              </a:defRPr>
            </a:lvl4pPr>
            <a:lvl5pPr marL="1554480" marR="0" indent="-1473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5pPr>
            <a:lvl6pPr marL="1828800" marR="0" indent="-136842" algn="l" rtl="0">
              <a:spcBef>
                <a:spcPts val="340"/>
              </a:spcBef>
              <a:buClr>
                <a:srgbClr val="D6903E"/>
              </a:buClr>
              <a:buFont typeface="Merriweather"/>
              <a:buChar char="☞"/>
              <a:defRPr sz="1700" b="0" i="0" u="none" strike="noStrike" cap="none" baseline="0">
                <a:solidFill>
                  <a:schemeClr val="lt1"/>
                </a:solidFill>
                <a:latin typeface="Merriweather"/>
                <a:ea typeface="Merriweather"/>
                <a:cs typeface="Merriweather"/>
                <a:sym typeface="Merriweather"/>
              </a:defRPr>
            </a:lvl6pPr>
            <a:lvl7pPr marL="2011679" marR="0" indent="-96519" algn="l" rtl="0">
              <a:spcBef>
                <a:spcPts val="340"/>
              </a:spcBef>
              <a:buClr>
                <a:srgbClr val="D6903E"/>
              </a:buClr>
              <a:buFont typeface="Merriweather"/>
              <a:buChar char="☞"/>
              <a:defRPr sz="1600" b="0" i="0" u="none" strike="noStrike" cap="none" baseline="0">
                <a:solidFill>
                  <a:schemeClr val="lt1"/>
                </a:solidFill>
                <a:latin typeface="Merriweather"/>
                <a:ea typeface="Merriweather"/>
                <a:cs typeface="Merriweather"/>
                <a:sym typeface="Merriweather"/>
              </a:defRPr>
            </a:lvl7pPr>
            <a:lvl8pPr marL="2286000" marR="0" indent="-10953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8pPr>
            <a:lvl9pPr marL="2560320" marR="0" indent="-104457" algn="l" rtl="0">
              <a:spcBef>
                <a:spcPts val="340"/>
              </a:spcBef>
              <a:buClr>
                <a:srgbClr val="D6903E"/>
              </a:buClr>
              <a:buFont typeface="Merriweather"/>
              <a:buChar char="☞"/>
              <a:defRPr sz="1500" b="0" i="0" u="none" strike="noStrike" cap="none" baseline="0">
                <a:solidFill>
                  <a:schemeClr val="lt1"/>
                </a:solidFill>
                <a:latin typeface="Merriweather"/>
                <a:ea typeface="Merriweather"/>
                <a:cs typeface="Merriweather"/>
                <a:sym typeface="Merriweather"/>
              </a:defRPr>
            </a:lvl9pPr>
          </a:lstStyle>
          <a:p>
            <a:endParaRPr/>
          </a:p>
        </p:txBody>
      </p:sp>
      <p:sp>
        <p:nvSpPr>
          <p:cNvPr id="6" name="Shape 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7" name="Shape 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indent="0" algn="r" rtl="0">
              <a:spcBef>
                <a:spcPts val="0"/>
              </a:spcBef>
              <a:defRPr sz="12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8" name="Shape 8"/>
          <p:cNvSpPr txBox="1">
            <a:spLocks noGrp="1"/>
          </p:cNvSpPr>
          <p:nvPr>
            <p:ph type="sldNum" idx="12"/>
          </p:nvPr>
        </p:nvSpPr>
        <p:spPr>
          <a:xfrm>
            <a:off x="8410575" y="6181530"/>
            <a:ext cx="609599" cy="457200"/>
          </a:xfrm>
          <a:prstGeom prst="rect">
            <a:avLst/>
          </a:prstGeom>
          <a:noFill/>
          <a:ln>
            <a:noFill/>
          </a:ln>
        </p:spPr>
        <p:txBody>
          <a:bodyPr lIns="91425" tIns="91425" rIns="91425" bIns="91425" anchor="ctr" anchorCtr="0"/>
          <a:lstStyle>
            <a:lvl1pPr marL="0" marR="0" indent="0" algn="ctr" rtl="0">
              <a:spcBef>
                <a:spcPts val="0"/>
              </a:spcBef>
              <a:defRPr sz="1600" b="0" i="0" u="none" strike="noStrike" cap="none" baseline="0">
                <a:solidFill>
                  <a:schemeClr val="lt2"/>
                </a:solidFill>
                <a:latin typeface="Merriweather"/>
                <a:ea typeface="Merriweather"/>
                <a:cs typeface="Merriweather"/>
                <a:sym typeface="Merriweather"/>
              </a:defRPr>
            </a:lvl1pPr>
            <a:lvl2pPr marL="457200" marR="0" indent="0" algn="l" rtl="0">
              <a:spcBef>
                <a:spcPts val="0"/>
              </a:spcBef>
              <a:defRPr sz="1800" b="0" i="0" u="none" strike="noStrike" cap="none" baseline="0">
                <a:solidFill>
                  <a:schemeClr val="lt1"/>
                </a:solidFill>
                <a:latin typeface="Merriweather"/>
                <a:ea typeface="Merriweather"/>
                <a:cs typeface="Merriweather"/>
                <a:sym typeface="Merriweather"/>
              </a:defRPr>
            </a:lvl2pPr>
            <a:lvl3pPr marL="914400" marR="0" indent="0" algn="l" rtl="0">
              <a:spcBef>
                <a:spcPts val="0"/>
              </a:spcBef>
              <a:defRPr sz="1800" b="0" i="0" u="none" strike="noStrike" cap="none" baseline="0">
                <a:solidFill>
                  <a:schemeClr val="lt1"/>
                </a:solidFill>
                <a:latin typeface="Merriweather"/>
                <a:ea typeface="Merriweather"/>
                <a:cs typeface="Merriweather"/>
                <a:sym typeface="Merriweather"/>
              </a:defRPr>
            </a:lvl3pPr>
            <a:lvl4pPr marL="1371600" marR="0" indent="0" algn="l" rtl="0">
              <a:spcBef>
                <a:spcPts val="0"/>
              </a:spcBef>
              <a:defRPr sz="1800" b="0" i="0" u="none" strike="noStrike" cap="none" baseline="0">
                <a:solidFill>
                  <a:schemeClr val="lt1"/>
                </a:solidFill>
                <a:latin typeface="Merriweather"/>
                <a:ea typeface="Merriweather"/>
                <a:cs typeface="Merriweather"/>
                <a:sym typeface="Merriweather"/>
              </a:defRPr>
            </a:lvl4pPr>
            <a:lvl5pPr marL="1828800" marR="0" indent="0" algn="l" rtl="0">
              <a:spcBef>
                <a:spcPts val="0"/>
              </a:spcBef>
              <a:defRPr sz="1800" b="0" i="0" u="none" strike="noStrike" cap="none" baseline="0">
                <a:solidFill>
                  <a:schemeClr val="lt1"/>
                </a:solidFill>
                <a:latin typeface="Merriweather"/>
                <a:ea typeface="Merriweather"/>
                <a:cs typeface="Merriweather"/>
                <a:sym typeface="Merriweather"/>
              </a:defRPr>
            </a:lvl5pPr>
            <a:lvl6pPr marL="2286000" marR="0" indent="0" algn="l" rtl="0">
              <a:spcBef>
                <a:spcPts val="0"/>
              </a:spcBef>
              <a:defRPr sz="1800" b="0" i="0" u="none" strike="noStrike" cap="none" baseline="0">
                <a:solidFill>
                  <a:schemeClr val="lt1"/>
                </a:solidFill>
                <a:latin typeface="Merriweather"/>
                <a:ea typeface="Merriweather"/>
                <a:cs typeface="Merriweather"/>
                <a:sym typeface="Merriweather"/>
              </a:defRPr>
            </a:lvl6pPr>
            <a:lvl7pPr marL="2743200" marR="0" indent="0" algn="l" rtl="0">
              <a:spcBef>
                <a:spcPts val="0"/>
              </a:spcBef>
              <a:defRPr sz="1800" b="0" i="0" u="none" strike="noStrike" cap="none" baseline="0">
                <a:solidFill>
                  <a:schemeClr val="lt1"/>
                </a:solidFill>
                <a:latin typeface="Merriweather"/>
                <a:ea typeface="Merriweather"/>
                <a:cs typeface="Merriweather"/>
                <a:sym typeface="Merriweather"/>
              </a:defRPr>
            </a:lvl7pPr>
            <a:lvl8pPr marL="3200400" marR="0" indent="0" algn="l" rtl="0">
              <a:spcBef>
                <a:spcPts val="0"/>
              </a:spcBef>
              <a:defRPr sz="1800" b="0" i="0" u="none" strike="noStrike" cap="none" baseline="0">
                <a:solidFill>
                  <a:schemeClr val="lt1"/>
                </a:solidFill>
                <a:latin typeface="Merriweather"/>
                <a:ea typeface="Merriweather"/>
                <a:cs typeface="Merriweather"/>
                <a:sym typeface="Merriweather"/>
              </a:defRPr>
            </a:lvl8pPr>
            <a:lvl9pPr marL="3657600" marR="0" indent="0" algn="l" rtl="0">
              <a:spcBef>
                <a:spcPts val="0"/>
              </a:spcBef>
              <a:defRPr sz="1800" b="0" i="0" u="none" strike="noStrike" cap="none" baseline="0">
                <a:solidFill>
                  <a:schemeClr val="lt1"/>
                </a:solidFill>
                <a:latin typeface="Merriweather"/>
                <a:ea typeface="Merriweather"/>
                <a:cs typeface="Merriweather"/>
                <a:sym typeface="Merriweather"/>
              </a:defRPr>
            </a:lvl9pPr>
          </a:lstStyle>
          <a:p>
            <a:endParaRPr kern="0">
              <a:solidFill>
                <a:srgbClr val="FEFAC9"/>
              </a:solidFill>
              <a:rtl val="0"/>
            </a:endParaRPr>
          </a:p>
        </p:txBody>
      </p:sp>
      <p:sp>
        <p:nvSpPr>
          <p:cNvPr id="9" name="Shape 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indent="0" algn="l" rtl="0">
              <a:spcBef>
                <a:spcPts val="0"/>
              </a:spcBef>
              <a:buClr>
                <a:srgbClr val="F9F9F9"/>
              </a:buClr>
              <a:buFont typeface="Merriweather"/>
              <a:buNone/>
              <a:defRPr sz="4200" b="0" i="0" u="none" strike="noStrike" cap="none" baseline="0">
                <a:solidFill>
                  <a:srgbClr val="F9F9F9"/>
                </a:solidFill>
                <a:latin typeface="Merriweather"/>
                <a:ea typeface="Merriweather"/>
                <a:cs typeface="Merriweather"/>
                <a:sym typeface="Merriweathe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3854007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vqMqIMaG_Gs" TargetMode="External"/><Relationship Id="rId2" Type="http://schemas.openxmlformats.org/officeDocument/2006/relationships/hyperlink" Target="https://youtu.be/JQ-Vcj-sez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en.wikipedia.org/wiki/Sandra_Cisneros" TargetMode="External"/><Relationship Id="rId7" Type="http://schemas.openxmlformats.org/officeDocument/2006/relationships/hyperlink" Target="http://www.google.com/search?safe=active&amp;biw=1024&amp;bih=652&amp;q=sandra+cisneros+awards&amp;sa=X&amp;ei=-lQWUs20OIaA2wXdkIHQDg&amp;sqi=2&amp;ved=0CJYBEOgTKAEwD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google.com/search?safe=active&amp;biw=1024&amp;bih=652&amp;q=sandra+cisneros+nationality&amp;sa=X&amp;ei=-lQWUs20OIaA2wXdkIHQDg&amp;sqi=2&amp;ved=0CJMBEOgTKAEwDA" TargetMode="External"/><Relationship Id="rId5" Type="http://schemas.openxmlformats.org/officeDocument/2006/relationships/hyperlink" Target="http://www.google.com/search?safe=active&amp;biw=1024&amp;bih=652&amp;q=city+of+chicago&amp;stick=H4sIAAAAAAAAAGOovnz8BQMDAw8HsxKHfq6-gWF8iknl9zXfWDL_clm-KtsekuzvWJbslgAAZNiwRCkAAAA&amp;sa=X&amp;ei=-lQWUs20OIaA2wXdkIHQDg&amp;sqi=2&amp;ved=0CJABEJsTKAIwDA" TargetMode="External"/><Relationship Id="rId4" Type="http://schemas.openxmlformats.org/officeDocument/2006/relationships/hyperlink" Target="http://www.google.com/search?safe=active&amp;biw=1024&amp;bih=652&amp;q=sandra+cisneros+born&amp;sa=X&amp;ei=-lQWUs20OIaA2wXdkIHQDg&amp;sqi=2&amp;ved=0CI8BEOgTKAEwD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akers.com/sandra-cisnero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533400" y="2895600"/>
            <a:ext cx="8229600" cy="3657600"/>
          </a:xfrm>
          <a:prstGeom prst="rect">
            <a:avLst/>
          </a:prstGeom>
          <a:noFill/>
          <a:ln>
            <a:noFill/>
          </a:ln>
        </p:spPr>
        <p:txBody>
          <a:bodyPr lIns="91425" tIns="45700" rIns="91425" bIns="45700" anchor="t" anchorCtr="0">
            <a:noAutofit/>
          </a:bodyPr>
          <a:lstStyle/>
          <a:p>
            <a:pPr marL="0" marR="0" lvl="0" indent="0" algn="l" rtl="0">
              <a:spcBef>
                <a:spcPts val="0"/>
              </a:spcBef>
              <a:buClr>
                <a:schemeClr val="accent2"/>
              </a:buClr>
              <a:buSzPct val="85000"/>
              <a:buNone/>
            </a:pPr>
            <a:r>
              <a:rPr lang="en-US" sz="5000" b="0" i="0" u="none" strike="noStrike" cap="none" baseline="0" dirty="0">
                <a:solidFill>
                  <a:schemeClr val="tx1"/>
                </a:solidFill>
                <a:latin typeface="Merriweather"/>
                <a:ea typeface="Merriweather"/>
                <a:cs typeface="Merriweather"/>
                <a:sym typeface="Merriweather"/>
              </a:rPr>
              <a:t>What expectations do your parents have for you?  How do those expectations fit with yours?</a:t>
            </a:r>
          </a:p>
        </p:txBody>
      </p:sp>
      <p:sp>
        <p:nvSpPr>
          <p:cNvPr id="92" name="Shape 92"/>
          <p:cNvSpPr txBox="1">
            <a:spLocks noGrp="1"/>
          </p:cNvSpPr>
          <p:nvPr>
            <p:ph type="title"/>
          </p:nvPr>
        </p:nvSpPr>
        <p:spPr>
          <a:xfrm>
            <a:off x="228600" y="1600200"/>
            <a:ext cx="8610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000" b="0" i="0" u="none" strike="noStrike" cap="none" baseline="0" dirty="0" smtClean="0">
                <a:solidFill>
                  <a:srgbClr val="FF0000"/>
                </a:solidFill>
                <a:sym typeface="Merriweather"/>
              </a:rPr>
              <a:t>BELLRINGER OCT </a:t>
            </a:r>
            <a:r>
              <a:rPr lang="en-US" sz="4000" b="0" i="0" u="none" strike="noStrike" cap="none" baseline="0" dirty="0" smtClean="0">
                <a:solidFill>
                  <a:srgbClr val="FF0000"/>
                </a:solidFill>
                <a:sym typeface="Merriweather"/>
              </a:rPr>
              <a:t>26</a:t>
            </a:r>
            <a:r>
              <a:rPr lang="en-US" sz="4000" dirty="0" smtClean="0">
                <a:solidFill>
                  <a:srgbClr val="FF0000"/>
                </a:solidFill>
              </a:rPr>
              <a:t>:</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W</a:t>
            </a:r>
            <a:r>
              <a:rPr lang="en-US" sz="4000" b="0" i="0" u="none" strike="noStrike" cap="none" baseline="0" dirty="0" smtClean="0">
                <a:solidFill>
                  <a:srgbClr val="FF0000"/>
                </a:solidFill>
                <a:sym typeface="Merriweather"/>
              </a:rPr>
              <a:t>rite your</a:t>
            </a:r>
            <a:r>
              <a:rPr lang="en-US" sz="4000" b="0" i="0" u="none" strike="noStrike" cap="none" dirty="0" smtClean="0">
                <a:solidFill>
                  <a:srgbClr val="FF0000"/>
                </a:solidFill>
                <a:sym typeface="Merriweather"/>
              </a:rPr>
              <a:t> response in </a:t>
            </a:r>
            <a:r>
              <a:rPr lang="en-US" sz="4000" b="0" i="0" u="none" strike="noStrike" cap="none" baseline="0" dirty="0" smtClean="0">
                <a:solidFill>
                  <a:srgbClr val="FF0000"/>
                </a:solidFill>
                <a:sym typeface="Merriweather"/>
              </a:rPr>
              <a:t>your notebook. You’ll be</a:t>
            </a:r>
            <a:r>
              <a:rPr lang="en-US" sz="4000" b="0" i="0" u="none" strike="noStrike" cap="none" dirty="0" smtClean="0">
                <a:solidFill>
                  <a:srgbClr val="FF0000"/>
                </a:solidFill>
                <a:sym typeface="Merriweather"/>
              </a:rPr>
              <a:t> adding to it. </a:t>
            </a:r>
            <a:endParaRPr lang="en-US" sz="4000" b="0" i="0" u="none" strike="noStrike" cap="none" baseline="0" dirty="0">
              <a:solidFill>
                <a:srgbClr val="FF0000"/>
              </a:solidFill>
              <a:sym typeface="Merriweather"/>
            </a:endParaRPr>
          </a:p>
        </p:txBody>
      </p:sp>
    </p:spTree>
    <p:extLst>
      <p:ext uri="{BB962C8B-B14F-4D97-AF65-F5344CB8AC3E}">
        <p14:creationId xmlns:p14="http://schemas.microsoft.com/office/powerpoint/2010/main" val="4114716889"/>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149" name="Shape 149"/>
          <p:cNvGrpSpPr/>
          <p:nvPr/>
        </p:nvGrpSpPr>
        <p:grpSpPr>
          <a:xfrm>
            <a:off x="533396" y="1479826"/>
            <a:ext cx="6481574" cy="4616172"/>
            <a:chOff x="76196" y="-44174"/>
            <a:chExt cx="6481574" cy="4616172"/>
          </a:xfrm>
        </p:grpSpPr>
        <p:sp>
          <p:nvSpPr>
            <p:cNvPr id="150" name="Shape 150"/>
            <p:cNvSpPr/>
            <p:nvPr/>
          </p:nvSpPr>
          <p:spPr>
            <a:xfrm>
              <a:off x="3581401" y="1292420"/>
              <a:ext cx="1562090" cy="13715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71100" tIns="71100" rIns="71100" bIns="71100" anchor="ctr" anchorCtr="0">
              <a:noAutofit/>
            </a:bodyPr>
            <a:lstStyle/>
            <a:p>
              <a:pPr algn="ctr">
                <a:lnSpc>
                  <a:spcPct val="90000"/>
                </a:lnSpc>
                <a:spcAft>
                  <a:spcPts val="980"/>
                </a:spcAft>
                <a:buSzPct val="25000"/>
              </a:pPr>
              <a:r>
                <a:rPr lang="en-US" sz="2800" kern="0" dirty="0">
                  <a:solidFill>
                    <a:srgbClr val="FF0000"/>
                  </a:solidFill>
                  <a:latin typeface="Merriweather"/>
                  <a:ea typeface="Merriweather"/>
                  <a:cs typeface="Merriweather"/>
                  <a:sym typeface="Merriweather"/>
                  <a:rtl val="0"/>
                </a:rPr>
                <a:t>Word Choice</a:t>
              </a:r>
            </a:p>
          </p:txBody>
        </p:sp>
        <p:sp>
          <p:nvSpPr>
            <p:cNvPr id="151" name="Shape 151"/>
            <p:cNvSpPr/>
            <p:nvPr/>
          </p:nvSpPr>
          <p:spPr>
            <a:xfrm>
              <a:off x="3355082" y="-44174"/>
              <a:ext cx="1674117" cy="1110973"/>
            </a:xfrm>
            <a:prstGeom prst="roundRect">
              <a:avLst>
                <a:gd name="adj" fmla="val 16667"/>
              </a:avLst>
            </a:prstGeom>
            <a:solidFill>
              <a:srgbClr val="A5B492">
                <a:alpha val="84313"/>
              </a:srgbClr>
            </a:solidFill>
            <a:ln w="38100" cap="flat">
              <a:solidFill>
                <a:schemeClr val="lt1"/>
              </a:solidFill>
              <a:prstDash val="solid"/>
              <a:round/>
              <a:headEnd type="none" w="med" len="med"/>
              <a:tailEnd type="none" w="med" len="med"/>
            </a:ln>
          </p:spPr>
          <p:txBody>
            <a:bodyPr lIns="27925" tIns="27925" rIns="27925" bIns="27925" anchor="ctr" anchorCtr="0">
              <a:noAutofit/>
            </a:bodyPr>
            <a:lstStyle/>
            <a:p>
              <a:pPr algn="ctr">
                <a:lnSpc>
                  <a:spcPct val="90000"/>
                </a:lnSpc>
                <a:spcAft>
                  <a:spcPts val="385"/>
                </a:spcAft>
                <a:buSzPct val="25000"/>
              </a:pPr>
              <a:r>
                <a:rPr lang="en-US" sz="1500" kern="0" dirty="0">
                  <a:solidFill>
                    <a:srgbClr val="FF0000"/>
                  </a:solidFill>
                  <a:latin typeface="Merriweather"/>
                  <a:ea typeface="Merriweather"/>
                  <a:cs typeface="Merriweather"/>
                  <a:sym typeface="Merriweather"/>
                  <a:rtl val="0"/>
                </a:rPr>
                <a:t>The deliberate  selection of words by an author</a:t>
              </a:r>
            </a:p>
          </p:txBody>
        </p:sp>
        <p:sp>
          <p:nvSpPr>
            <p:cNvPr id="152" name="Shape 152"/>
            <p:cNvSpPr/>
            <p:nvPr/>
          </p:nvSpPr>
          <p:spPr>
            <a:xfrm>
              <a:off x="5486400" y="3505200"/>
              <a:ext cx="1071370" cy="1066798"/>
            </a:xfrm>
            <a:prstGeom prst="roundRect">
              <a:avLst>
                <a:gd name="adj" fmla="val 16667"/>
              </a:avLst>
            </a:prstGeom>
            <a:solidFill>
              <a:srgbClr val="A5B492">
                <a:alpha val="78431"/>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FF0000"/>
                  </a:solidFill>
                  <a:latin typeface="Merriweather"/>
                  <a:ea typeface="Merriweather"/>
                  <a:cs typeface="Merriweather"/>
                  <a:sym typeface="Merriweather"/>
                  <a:rtl val="0"/>
                </a:rPr>
                <a:t>Voice</a:t>
              </a:r>
            </a:p>
          </p:txBody>
        </p:sp>
        <p:sp>
          <p:nvSpPr>
            <p:cNvPr id="153" name="Shape 153"/>
            <p:cNvSpPr/>
            <p:nvPr/>
          </p:nvSpPr>
          <p:spPr>
            <a:xfrm>
              <a:off x="4114800" y="3433575"/>
              <a:ext cx="1071373" cy="1066800"/>
            </a:xfrm>
            <a:prstGeom prst="roundRect">
              <a:avLst>
                <a:gd name="adj" fmla="val 16667"/>
              </a:avLst>
            </a:prstGeom>
            <a:solidFill>
              <a:srgbClr val="A5B492">
                <a:alpha val="72941"/>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a:solidFill>
                    <a:srgbClr val="FF0000"/>
                  </a:solidFill>
                  <a:latin typeface="Merriweather"/>
                  <a:ea typeface="Merriweather"/>
                  <a:cs typeface="Merriweather"/>
                  <a:sym typeface="Merriweather"/>
                  <a:rtl val="0"/>
                </a:rPr>
                <a:t>Tone</a:t>
              </a:r>
            </a:p>
          </p:txBody>
        </p:sp>
        <p:sp>
          <p:nvSpPr>
            <p:cNvPr id="154" name="Shape 154"/>
            <p:cNvSpPr/>
            <p:nvPr/>
          </p:nvSpPr>
          <p:spPr>
            <a:xfrm>
              <a:off x="2895597" y="3505200"/>
              <a:ext cx="918972" cy="1066798"/>
            </a:xfrm>
            <a:prstGeom prst="roundRect">
              <a:avLst>
                <a:gd name="adj" fmla="val 16667"/>
              </a:avLst>
            </a:prstGeom>
            <a:solidFill>
              <a:srgbClr val="A5B492">
                <a:alpha val="67058"/>
              </a:srgbClr>
            </a:solidFill>
            <a:ln w="38100" cap="flat">
              <a:solidFill>
                <a:schemeClr val="lt1"/>
              </a:solidFill>
              <a:prstDash val="solid"/>
              <a:round/>
              <a:headEnd type="none" w="med" len="med"/>
              <a:tailEnd type="none" w="med" len="med"/>
            </a:ln>
          </p:spPr>
          <p:txBody>
            <a:bodyPr lIns="55875" tIns="55875" rIns="55875" bIns="55875" anchor="ctr" anchorCtr="0">
              <a:noAutofit/>
            </a:bodyPr>
            <a:lstStyle/>
            <a:p>
              <a:pPr algn="ctr">
                <a:lnSpc>
                  <a:spcPct val="90000"/>
                </a:lnSpc>
                <a:spcAft>
                  <a:spcPts val="770"/>
                </a:spcAft>
                <a:buSzPct val="25000"/>
              </a:pPr>
              <a:r>
                <a:rPr lang="en-US" sz="2200" kern="0" dirty="0">
                  <a:solidFill>
                    <a:srgbClr val="FF0000"/>
                  </a:solidFill>
                  <a:latin typeface="Merriweather"/>
                  <a:ea typeface="Merriweather"/>
                  <a:cs typeface="Merriweather"/>
                  <a:sym typeface="Merriweather"/>
                  <a:rtl val="0"/>
                </a:rPr>
                <a:t>Mood</a:t>
              </a:r>
            </a:p>
          </p:txBody>
        </p:sp>
        <p:sp>
          <p:nvSpPr>
            <p:cNvPr id="155" name="Shape 155"/>
            <p:cNvSpPr/>
            <p:nvPr/>
          </p:nvSpPr>
          <p:spPr>
            <a:xfrm>
              <a:off x="228601" y="2514603"/>
              <a:ext cx="2281421" cy="918972"/>
            </a:xfrm>
            <a:prstGeom prst="roundRect">
              <a:avLst>
                <a:gd name="adj" fmla="val 16667"/>
              </a:avLst>
            </a:prstGeom>
            <a:solidFill>
              <a:srgbClr val="A5B492">
                <a:alpha val="61568"/>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FF0000"/>
                  </a:solidFill>
                  <a:latin typeface="Merriweather"/>
                  <a:ea typeface="Merriweather"/>
                  <a:cs typeface="Merriweather"/>
                  <a:sym typeface="Merriweather"/>
                  <a:rtl val="0"/>
                </a:rPr>
                <a:t>Can reveal author’s feelings</a:t>
              </a:r>
            </a:p>
          </p:txBody>
        </p:sp>
        <p:sp>
          <p:nvSpPr>
            <p:cNvPr id="156" name="Shape 156"/>
            <p:cNvSpPr/>
            <p:nvPr/>
          </p:nvSpPr>
          <p:spPr>
            <a:xfrm>
              <a:off x="76196" y="1219200"/>
              <a:ext cx="2520262" cy="995164"/>
            </a:xfrm>
            <a:prstGeom prst="roundRect">
              <a:avLst>
                <a:gd name="adj" fmla="val 16667"/>
              </a:avLst>
            </a:prstGeom>
            <a:solidFill>
              <a:srgbClr val="A5B492">
                <a:alpha val="55686"/>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dirty="0">
                  <a:solidFill>
                    <a:srgbClr val="FF0000"/>
                  </a:solidFill>
                  <a:latin typeface="Merriweather"/>
                  <a:ea typeface="Merriweather"/>
                  <a:cs typeface="Merriweather"/>
                  <a:sym typeface="Merriweather"/>
                  <a:rtl val="0"/>
                </a:rPr>
                <a:t>Relies on word connotations</a:t>
              </a:r>
            </a:p>
          </p:txBody>
        </p:sp>
        <p:sp>
          <p:nvSpPr>
            <p:cNvPr id="157" name="Shape 157"/>
            <p:cNvSpPr/>
            <p:nvPr/>
          </p:nvSpPr>
          <p:spPr>
            <a:xfrm>
              <a:off x="315037" y="0"/>
              <a:ext cx="2281421" cy="918972"/>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500" kern="0">
                  <a:solidFill>
                    <a:srgbClr val="FF0000"/>
                  </a:solidFill>
                  <a:latin typeface="Merriweather"/>
                  <a:ea typeface="Merriweather"/>
                  <a:cs typeface="Merriweather"/>
                  <a:sym typeface="Merriweather"/>
                  <a:rtl val="0"/>
                </a:rPr>
                <a:t>Connects to audience</a:t>
              </a:r>
            </a:p>
          </p:txBody>
        </p:sp>
      </p:grpSp>
      <p:sp>
        <p:nvSpPr>
          <p:cNvPr id="158" name="Shape 158"/>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a:solidFill>
                  <a:srgbClr val="FF0000"/>
                </a:solidFill>
                <a:latin typeface="Merriweather"/>
                <a:ea typeface="Merriweather"/>
                <a:cs typeface="Merriweather"/>
                <a:sym typeface="Merriweather"/>
              </a:rPr>
              <a:t>Word Choice</a:t>
            </a:r>
          </a:p>
        </p:txBody>
      </p:sp>
      <p:pic>
        <p:nvPicPr>
          <p:cNvPr id="159" name="Shape 159"/>
          <p:cNvPicPr preferRelativeResize="0"/>
          <p:nvPr/>
        </p:nvPicPr>
        <p:blipFill>
          <a:blip r:embed="rId3">
            <a:alphaModFix/>
          </a:blip>
          <a:stretch>
            <a:fillRect/>
          </a:stretch>
        </p:blipFill>
        <p:spPr>
          <a:xfrm>
            <a:off x="5715000" y="665052"/>
            <a:ext cx="3157357" cy="2812437"/>
          </a:xfrm>
          <a:prstGeom prst="rect">
            <a:avLst/>
          </a:prstGeom>
          <a:noFill/>
          <a:ln>
            <a:noFill/>
          </a:ln>
        </p:spPr>
      </p:pic>
    </p:spTree>
    <p:extLst>
      <p:ext uri="{BB962C8B-B14F-4D97-AF65-F5344CB8AC3E}">
        <p14:creationId xmlns:p14="http://schemas.microsoft.com/office/powerpoint/2010/main" val="178490314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838200"/>
            <a:ext cx="8229600" cy="4572000"/>
          </a:xfrm>
        </p:spPr>
        <p:txBody>
          <a:bodyPr/>
          <a:lstStyle/>
          <a:p>
            <a:r>
              <a:rPr lang="en-US" dirty="0" err="1" smtClean="0">
                <a:solidFill>
                  <a:schemeClr val="tx1"/>
                </a:solidFill>
              </a:rPr>
              <a:t>SOAPSTone</a:t>
            </a:r>
            <a:r>
              <a:rPr lang="en-US" dirty="0" smtClean="0">
                <a:solidFill>
                  <a:schemeClr val="tx1"/>
                </a:solidFill>
              </a:rPr>
              <a:t> is a mnemonic device geared towards helping you know and understand how to analyze non-fiction texts. </a:t>
            </a:r>
          </a:p>
          <a:p>
            <a:endParaRPr lang="en-US" dirty="0">
              <a:solidFill>
                <a:schemeClr val="tx1"/>
              </a:solidFill>
            </a:endParaRPr>
          </a:p>
          <a:p>
            <a:r>
              <a:rPr lang="en-US" dirty="0" smtClean="0">
                <a:solidFill>
                  <a:schemeClr val="tx1"/>
                </a:solidFill>
              </a:rPr>
              <a:t>The most difficult part of </a:t>
            </a:r>
            <a:r>
              <a:rPr lang="en-US" dirty="0" err="1" smtClean="0">
                <a:solidFill>
                  <a:schemeClr val="tx1"/>
                </a:solidFill>
              </a:rPr>
              <a:t>SOAPStone</a:t>
            </a:r>
            <a:r>
              <a:rPr lang="en-US" dirty="0" smtClean="0">
                <a:solidFill>
                  <a:schemeClr val="tx1"/>
                </a:solidFill>
              </a:rPr>
              <a:t> is the TONE part. Many students just identify the tone and leave it at that. </a:t>
            </a:r>
          </a:p>
          <a:p>
            <a:pPr lvl="2"/>
            <a:r>
              <a:rPr lang="en-US" dirty="0" smtClean="0">
                <a:solidFill>
                  <a:schemeClr val="tx1"/>
                </a:solidFill>
              </a:rPr>
              <a:t>WRONG! In the TONE part, you have to analyze ALL the way the words are written to develop and indicate the tone and then explain how it connects to the Claim. It will be the LONGEST section by far. </a:t>
            </a:r>
          </a:p>
          <a:p>
            <a:r>
              <a:rPr lang="en-US" dirty="0" smtClean="0">
                <a:solidFill>
                  <a:schemeClr val="tx1"/>
                </a:solidFill>
              </a:rPr>
              <a:t>Let’s watch </a:t>
            </a:r>
            <a:r>
              <a:rPr lang="en-US" dirty="0" smtClean="0">
                <a:solidFill>
                  <a:schemeClr val="tx1"/>
                </a:solidFill>
                <a:hlinkClick r:id="rId2"/>
              </a:rPr>
              <a:t>this quick explanatory video </a:t>
            </a:r>
            <a:r>
              <a:rPr lang="en-US" dirty="0" smtClean="0">
                <a:solidFill>
                  <a:schemeClr val="tx1"/>
                </a:solidFill>
              </a:rPr>
              <a:t>(and you can then watch it again at home.)</a:t>
            </a:r>
          </a:p>
          <a:p>
            <a:r>
              <a:rPr lang="en-US" dirty="0" smtClean="0">
                <a:solidFill>
                  <a:schemeClr val="tx1"/>
                </a:solidFill>
              </a:rPr>
              <a:t>Here’s </a:t>
            </a:r>
            <a:r>
              <a:rPr lang="en-US" dirty="0" smtClean="0">
                <a:solidFill>
                  <a:schemeClr val="tx1"/>
                </a:solidFill>
                <a:hlinkClick r:id="rId3"/>
              </a:rPr>
              <a:t>another one for home</a:t>
            </a:r>
            <a:endParaRPr lang="en-US" dirty="0" smtClean="0">
              <a:solidFill>
                <a:schemeClr val="tx1"/>
              </a:solidFill>
            </a:endParaRPr>
          </a:p>
        </p:txBody>
      </p:sp>
      <p:sp>
        <p:nvSpPr>
          <p:cNvPr id="3" name="Title 2"/>
          <p:cNvSpPr>
            <a:spLocks noGrp="1"/>
          </p:cNvSpPr>
          <p:nvPr>
            <p:ph type="title"/>
          </p:nvPr>
        </p:nvSpPr>
        <p:spPr/>
        <p:txBody>
          <a:bodyPr anchor="t"/>
          <a:lstStyle/>
          <a:p>
            <a:r>
              <a:rPr lang="en-US" dirty="0" err="1" smtClean="0">
                <a:solidFill>
                  <a:srgbClr val="FF0000"/>
                </a:solidFill>
              </a:rPr>
              <a:t>SOAPSTone</a:t>
            </a:r>
            <a:endParaRPr lang="en-US" dirty="0">
              <a:solidFill>
                <a:srgbClr val="FF0000"/>
              </a:solidFill>
            </a:endParaRPr>
          </a:p>
        </p:txBody>
      </p:sp>
    </p:spTree>
    <p:extLst>
      <p:ext uri="{BB962C8B-B14F-4D97-AF65-F5344CB8AC3E}">
        <p14:creationId xmlns:p14="http://schemas.microsoft.com/office/powerpoint/2010/main" val="408949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a:spcBef>
                <a:spcPts val="0"/>
              </a:spcBef>
              <a:buNone/>
            </a:pPr>
            <a:endParaRPr/>
          </a:p>
        </p:txBody>
      </p:sp>
      <p:sp>
        <p:nvSpPr>
          <p:cNvPr id="165" name="Shape 16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2600" b="0" i="0" u="none" strike="noStrike" cap="none" baseline="0" dirty="0">
                <a:solidFill>
                  <a:srgbClr val="FF0000"/>
                </a:solidFill>
                <a:latin typeface="Merriweather"/>
                <a:ea typeface="Merriweather"/>
                <a:cs typeface="Merriweather"/>
                <a:sym typeface="Merriweather"/>
              </a:rPr>
              <a:t>Previewing-What are the challenges of living in a big family?</a:t>
            </a:r>
          </a:p>
        </p:txBody>
      </p:sp>
      <p:pic>
        <p:nvPicPr>
          <p:cNvPr id="166" name="Shape 166"/>
          <p:cNvPicPr preferRelativeResize="0"/>
          <p:nvPr/>
        </p:nvPicPr>
        <p:blipFill>
          <a:blip r:embed="rId3">
            <a:alphaModFix/>
          </a:blip>
          <a:stretch>
            <a:fillRect/>
          </a:stretch>
        </p:blipFill>
        <p:spPr>
          <a:xfrm>
            <a:off x="736847" y="1524000"/>
            <a:ext cx="6858000" cy="4572000"/>
          </a:xfrm>
          <a:prstGeom prst="rect">
            <a:avLst/>
          </a:prstGeom>
          <a:noFill/>
          <a:ln>
            <a:noFill/>
          </a:ln>
        </p:spPr>
      </p:pic>
    </p:spTree>
    <p:extLst>
      <p:ext uri="{BB962C8B-B14F-4D97-AF65-F5344CB8AC3E}">
        <p14:creationId xmlns:p14="http://schemas.microsoft.com/office/powerpoint/2010/main" val="125908102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a:spcBef>
                <a:spcPts val="0"/>
              </a:spcBef>
              <a:buNone/>
            </a:pPr>
            <a:endParaRPr/>
          </a:p>
        </p:txBody>
      </p:sp>
      <p:sp>
        <p:nvSpPr>
          <p:cNvPr id="172" name="Shape 172"/>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3800" b="0" i="0" u="none" strike="noStrike" cap="none" baseline="0" dirty="0" smtClean="0">
                <a:solidFill>
                  <a:srgbClr val="FF0000"/>
                </a:solidFill>
                <a:latin typeface="Merriweather"/>
                <a:ea typeface="Merriweather"/>
                <a:cs typeface="Merriweather"/>
                <a:sym typeface="Merriweather"/>
              </a:rPr>
              <a:t>Previewing-What are the challenges </a:t>
            </a:r>
            <a:r>
              <a:rPr lang="en-US" sz="3800" dirty="0">
                <a:solidFill>
                  <a:srgbClr val="FF0000"/>
                </a:solidFill>
              </a:rPr>
              <a:t>w</a:t>
            </a:r>
            <a:r>
              <a:rPr lang="en-US" sz="3800" b="0" i="0" u="none" strike="noStrike" cap="none" baseline="0" dirty="0" smtClean="0">
                <a:solidFill>
                  <a:srgbClr val="FF0000"/>
                </a:solidFill>
                <a:latin typeface="Merriweather"/>
                <a:ea typeface="Merriweather"/>
                <a:cs typeface="Merriweather"/>
                <a:sym typeface="Merriweather"/>
              </a:rPr>
              <a:t>here </a:t>
            </a:r>
            <a:r>
              <a:rPr lang="en-US" sz="3800" b="0" i="0" u="none" strike="noStrike" cap="none" baseline="0" dirty="0">
                <a:solidFill>
                  <a:srgbClr val="FF0000"/>
                </a:solidFill>
                <a:latin typeface="Merriweather"/>
                <a:ea typeface="Merriweather"/>
                <a:cs typeface="Merriweather"/>
                <a:sym typeface="Merriweather"/>
              </a:rPr>
              <a:t>you are the only boy or girl?</a:t>
            </a:r>
          </a:p>
        </p:txBody>
      </p:sp>
      <p:pic>
        <p:nvPicPr>
          <p:cNvPr id="173" name="Shape 173"/>
          <p:cNvPicPr preferRelativeResize="0"/>
          <p:nvPr/>
        </p:nvPicPr>
        <p:blipFill>
          <a:blip r:embed="rId3">
            <a:alphaModFix/>
          </a:blip>
          <a:stretch>
            <a:fillRect/>
          </a:stretch>
        </p:blipFill>
        <p:spPr>
          <a:xfrm>
            <a:off x="838200" y="1447800"/>
            <a:ext cx="6248399" cy="4686299"/>
          </a:xfrm>
          <a:prstGeom prst="rect">
            <a:avLst/>
          </a:prstGeom>
          <a:noFill/>
          <a:ln>
            <a:noFill/>
          </a:ln>
        </p:spPr>
      </p:pic>
    </p:spTree>
    <p:extLst>
      <p:ext uri="{BB962C8B-B14F-4D97-AF65-F5344CB8AC3E}">
        <p14:creationId xmlns:p14="http://schemas.microsoft.com/office/powerpoint/2010/main" val="207412602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txBox="1">
            <a:spLocks noGrp="1"/>
          </p:cNvSpPr>
          <p:nvPr>
            <p:ph type="title"/>
          </p:nvPr>
        </p:nvSpPr>
        <p:spPr>
          <a:xfrm>
            <a:off x="457200" y="914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3800" b="0" i="0" u="none" strike="noStrike" cap="none" baseline="0" dirty="0">
                <a:solidFill>
                  <a:srgbClr val="FF0000"/>
                </a:solidFill>
                <a:latin typeface="Merriweather"/>
                <a:ea typeface="Merriweather"/>
                <a:cs typeface="Merriweather"/>
                <a:sym typeface="Merriweather"/>
              </a:rPr>
              <a:t>Previewing-How might </a:t>
            </a:r>
            <a:r>
              <a:rPr lang="en-US" sz="3800" dirty="0" smtClean="0">
                <a:solidFill>
                  <a:srgbClr val="FF0000"/>
                </a:solidFill>
              </a:rPr>
              <a:t>these challenges</a:t>
            </a:r>
            <a:r>
              <a:rPr lang="en-US" sz="3800" b="0" i="0" u="none" strike="noStrike" cap="none" baseline="0" dirty="0" smtClean="0">
                <a:solidFill>
                  <a:srgbClr val="FF0000"/>
                </a:solidFill>
                <a:latin typeface="Merriweather"/>
                <a:ea typeface="Merriweather"/>
                <a:cs typeface="Merriweather"/>
                <a:sym typeface="Merriweather"/>
              </a:rPr>
              <a:t> </a:t>
            </a:r>
            <a:r>
              <a:rPr lang="en-US" sz="3800" b="0" i="0" u="none" strike="noStrike" cap="none" baseline="0" dirty="0">
                <a:solidFill>
                  <a:srgbClr val="FF0000"/>
                </a:solidFill>
                <a:latin typeface="Merriweather"/>
                <a:ea typeface="Merriweather"/>
                <a:cs typeface="Merriweather"/>
                <a:sym typeface="Merriweather"/>
              </a:rPr>
              <a:t>be different in different cultures?</a:t>
            </a:r>
          </a:p>
        </p:txBody>
      </p:sp>
      <p:pic>
        <p:nvPicPr>
          <p:cNvPr id="180" name="Shape 180"/>
          <p:cNvPicPr preferRelativeResize="0"/>
          <p:nvPr/>
        </p:nvPicPr>
        <p:blipFill>
          <a:blip r:embed="rId3">
            <a:alphaModFix/>
          </a:blip>
          <a:stretch>
            <a:fillRect/>
          </a:stretch>
        </p:blipFill>
        <p:spPr>
          <a:xfrm>
            <a:off x="1996735" y="2209800"/>
            <a:ext cx="4348163" cy="4348163"/>
          </a:xfrm>
          <a:prstGeom prst="rect">
            <a:avLst/>
          </a:prstGeom>
          <a:noFill/>
          <a:ln>
            <a:noFill/>
          </a:ln>
        </p:spPr>
      </p:pic>
    </p:spTree>
    <p:extLst>
      <p:ext uri="{BB962C8B-B14F-4D97-AF65-F5344CB8AC3E}">
        <p14:creationId xmlns:p14="http://schemas.microsoft.com/office/powerpoint/2010/main" val="3479225061"/>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Merriweather"/>
              <a:buChar char="●"/>
            </a:pPr>
            <a:r>
              <a:rPr lang="en-US" sz="2600" b="0" i="0" u="none" strike="noStrike" cap="none" baseline="0" dirty="0">
                <a:solidFill>
                  <a:schemeClr val="tx1"/>
                </a:solidFill>
                <a:latin typeface="Merriweather"/>
                <a:ea typeface="Merriweather"/>
                <a:cs typeface="Merriweather"/>
                <a:sym typeface="Merriweather"/>
              </a:rPr>
              <a:t>Today we will read “Only Daughter” by Sandra Cisneros.</a:t>
            </a:r>
          </a:p>
          <a:p>
            <a:pPr marL="274320" marR="0" lvl="0" indent="-274320" algn="l" rtl="0">
              <a:spcBef>
                <a:spcPts val="600"/>
              </a:spcBef>
              <a:buClr>
                <a:schemeClr val="accent2"/>
              </a:buClr>
              <a:buSzPct val="85000"/>
              <a:buFont typeface="Merriweather"/>
              <a:buChar char="●"/>
            </a:pPr>
            <a:r>
              <a:rPr lang="en-US" sz="2600" b="0" i="0" u="none" strike="noStrike" cap="none" baseline="0" dirty="0">
                <a:solidFill>
                  <a:schemeClr val="tx1"/>
                </a:solidFill>
                <a:latin typeface="Merriweather"/>
                <a:ea typeface="Merriweather"/>
                <a:cs typeface="Merriweather"/>
                <a:sym typeface="Merriweather"/>
              </a:rPr>
              <a:t>You will be completing a reading </a:t>
            </a:r>
            <a:r>
              <a:rPr lang="en-US" sz="2600" b="0" i="0" u="none" strike="noStrike" cap="none" baseline="0" dirty="0" smtClean="0">
                <a:solidFill>
                  <a:schemeClr val="tx1"/>
                </a:solidFill>
                <a:latin typeface="Merriweather"/>
                <a:ea typeface="Merriweather"/>
                <a:cs typeface="Merriweather"/>
                <a:sym typeface="Merriweather"/>
              </a:rPr>
              <a:t>guide</a:t>
            </a:r>
            <a:endParaRPr lang="en-US" sz="2600" b="0" i="0" u="none" strike="noStrike" cap="none" baseline="0" dirty="0">
              <a:solidFill>
                <a:schemeClr val="tx1"/>
              </a:solidFill>
              <a:latin typeface="Merriweather"/>
              <a:ea typeface="Merriweather"/>
              <a:cs typeface="Merriweather"/>
              <a:sym typeface="Merriweather"/>
            </a:endParaRPr>
          </a:p>
          <a:p>
            <a:pPr marL="640080" marR="0" lvl="1" indent="-284480" algn="l" rtl="0">
              <a:spcBef>
                <a:spcPts val="300"/>
              </a:spcBef>
              <a:buClr>
                <a:srgbClr val="D6903E"/>
              </a:buClr>
              <a:buSzPct val="85000"/>
              <a:buFont typeface="Merriweather"/>
              <a:buChar char="●"/>
            </a:pPr>
            <a:r>
              <a:rPr lang="en-US" sz="2400" b="0" i="0" u="none" strike="noStrike" cap="none" baseline="0" dirty="0">
                <a:solidFill>
                  <a:schemeClr val="tx1"/>
                </a:solidFill>
                <a:latin typeface="Merriweather"/>
                <a:ea typeface="Merriweather"/>
                <a:cs typeface="Merriweather"/>
                <a:sym typeface="Merriweather"/>
              </a:rPr>
              <a:t>Follow the directions </a:t>
            </a:r>
            <a:r>
              <a:rPr lang="en-US" sz="2400" b="0" i="0" u="none" strike="noStrike" cap="none" baseline="0" dirty="0" smtClean="0">
                <a:solidFill>
                  <a:schemeClr val="tx1"/>
                </a:solidFill>
                <a:latin typeface="Merriweather"/>
                <a:ea typeface="Merriweather"/>
                <a:cs typeface="Merriweather"/>
                <a:sym typeface="Merriweather"/>
              </a:rPr>
              <a:t>carefully</a:t>
            </a:r>
          </a:p>
          <a:p>
            <a:pPr marL="640080" marR="0" lvl="1" indent="-284480" algn="l" rtl="0">
              <a:spcBef>
                <a:spcPts val="300"/>
              </a:spcBef>
              <a:buClr>
                <a:srgbClr val="D6903E"/>
              </a:buClr>
              <a:buSzPct val="85000"/>
              <a:buFont typeface="Merriweather"/>
              <a:buChar char="●"/>
            </a:pPr>
            <a:r>
              <a:rPr lang="en-US" sz="2100" b="0" i="0" u="none" strike="noStrike" cap="none" baseline="0" dirty="0" smtClean="0">
                <a:solidFill>
                  <a:schemeClr val="tx1"/>
                </a:solidFill>
                <a:latin typeface="Merriweather"/>
                <a:ea typeface="Merriweather"/>
                <a:cs typeface="Merriweather"/>
                <a:sym typeface="Merriweather"/>
              </a:rPr>
              <a:t>Everyone </a:t>
            </a:r>
            <a:r>
              <a:rPr lang="en-US" sz="2100" b="0" i="0" u="none" strike="noStrike" cap="none" baseline="0" dirty="0">
                <a:solidFill>
                  <a:schemeClr val="tx1"/>
                </a:solidFill>
                <a:latin typeface="Merriweather"/>
                <a:ea typeface="Merriweather"/>
                <a:cs typeface="Merriweather"/>
                <a:sym typeface="Merriweather"/>
              </a:rPr>
              <a:t>must read the whole text!</a:t>
            </a:r>
          </a:p>
          <a:p>
            <a:pPr marL="640080" marR="0" lvl="1" indent="-284480" algn="l" rtl="0">
              <a:spcBef>
                <a:spcPts val="300"/>
              </a:spcBef>
              <a:buClr>
                <a:srgbClr val="D6903E"/>
              </a:buClr>
              <a:buSzPct val="85000"/>
              <a:buFont typeface="Merriweather"/>
              <a:buChar char="●"/>
            </a:pPr>
            <a:endParaRPr lang="en-US" sz="2400" b="0" i="0" u="none" strike="noStrike" cap="none" baseline="0" dirty="0" smtClean="0">
              <a:solidFill>
                <a:schemeClr val="tx1"/>
              </a:solidFill>
              <a:latin typeface="Merriweather"/>
              <a:ea typeface="Merriweather"/>
              <a:cs typeface="Merriweather"/>
              <a:sym typeface="Merriweather"/>
            </a:endParaRPr>
          </a:p>
          <a:p>
            <a:pPr marL="640080" marR="0" lvl="1" indent="-284480" algn="l" rtl="0">
              <a:spcBef>
                <a:spcPts val="300"/>
              </a:spcBef>
              <a:buClr>
                <a:srgbClr val="D6903E"/>
              </a:buClr>
              <a:buSzPct val="85000"/>
              <a:buFont typeface="Merriweather"/>
              <a:buChar char="●"/>
            </a:pPr>
            <a:r>
              <a:rPr lang="en-US" sz="2400" b="0" i="0" u="none" strike="noStrike" cap="none" baseline="0" dirty="0" smtClean="0">
                <a:solidFill>
                  <a:schemeClr val="tx1"/>
                </a:solidFill>
                <a:latin typeface="Merriweather"/>
                <a:ea typeface="Merriweather"/>
                <a:cs typeface="Merriweather"/>
                <a:sym typeface="Merriweather"/>
              </a:rPr>
              <a:t>At </a:t>
            </a:r>
            <a:r>
              <a:rPr lang="en-US" sz="2400" b="0" i="0" u="none" strike="noStrike" cap="none" baseline="0" dirty="0">
                <a:solidFill>
                  <a:schemeClr val="tx1"/>
                </a:solidFill>
                <a:latin typeface="Merriweather"/>
                <a:ea typeface="Merriweather"/>
                <a:cs typeface="Merriweather"/>
                <a:sym typeface="Merriweather"/>
              </a:rPr>
              <a:t>the </a:t>
            </a:r>
            <a:r>
              <a:rPr lang="en-US" sz="2400" b="0" i="0" u="none" strike="noStrike" cap="none" baseline="0" dirty="0" smtClean="0">
                <a:solidFill>
                  <a:schemeClr val="tx1"/>
                </a:solidFill>
                <a:latin typeface="Merriweather"/>
                <a:ea typeface="Merriweather"/>
                <a:cs typeface="Merriweather"/>
                <a:sym typeface="Merriweather"/>
              </a:rPr>
              <a:t>end, </a:t>
            </a:r>
            <a:r>
              <a:rPr lang="en-US" sz="2400" b="0" i="0" u="none" strike="noStrike" cap="none" baseline="0" dirty="0">
                <a:solidFill>
                  <a:schemeClr val="tx1"/>
                </a:solidFill>
                <a:latin typeface="Merriweather"/>
                <a:ea typeface="Merriweather"/>
                <a:cs typeface="Merriweather"/>
                <a:sym typeface="Merriweather"/>
              </a:rPr>
              <a:t>your reading guide will be used to write the answer to the LEQ.</a:t>
            </a:r>
          </a:p>
          <a:p>
            <a:pPr marL="1005839" marR="0" lvl="2" indent="-117792" algn="l" rtl="0">
              <a:spcBef>
                <a:spcPts val="300"/>
              </a:spcBef>
              <a:buClr>
                <a:srgbClr val="B27834"/>
              </a:buClr>
              <a:buFont typeface="Merriweather"/>
              <a:buNone/>
            </a:pPr>
            <a:endParaRPr sz="1800" b="0" i="0" u="none" strike="noStrike" cap="none" baseline="0" dirty="0">
              <a:solidFill>
                <a:schemeClr val="tx1"/>
              </a:solidFill>
              <a:latin typeface="Merriweather"/>
              <a:ea typeface="Merriweather"/>
              <a:cs typeface="Merriweather"/>
              <a:sym typeface="Merriweather"/>
            </a:endParaRPr>
          </a:p>
          <a:p>
            <a:pPr marL="1005839" marR="0" lvl="2" indent="-117792" algn="l" rtl="0">
              <a:spcBef>
                <a:spcPts val="300"/>
              </a:spcBef>
              <a:buClr>
                <a:srgbClr val="B27834"/>
              </a:buClr>
              <a:buFont typeface="Merriweather"/>
              <a:buNone/>
            </a:pPr>
            <a:endParaRPr sz="1800" b="0" i="0" u="none" strike="noStrike" cap="none" baseline="0" dirty="0">
              <a:solidFill>
                <a:schemeClr val="tx1"/>
              </a:solidFill>
              <a:latin typeface="Merriweather"/>
              <a:ea typeface="Merriweather"/>
              <a:cs typeface="Merriweather"/>
              <a:sym typeface="Merriweather"/>
            </a:endParaRPr>
          </a:p>
        </p:txBody>
      </p:sp>
      <p:sp>
        <p:nvSpPr>
          <p:cNvPr id="186" name="Shape 186"/>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chemeClr val="tx1"/>
                </a:solidFill>
                <a:latin typeface="Merriweather"/>
                <a:ea typeface="Merriweather"/>
                <a:cs typeface="Merriweather"/>
                <a:sym typeface="Merriweather"/>
              </a:rPr>
              <a:t>Instructions</a:t>
            </a:r>
          </a:p>
        </p:txBody>
      </p:sp>
      <p:grpSp>
        <p:nvGrpSpPr>
          <p:cNvPr id="16" name="SMARTInkShape-Group12"/>
          <p:cNvGrpSpPr/>
          <p:nvPr/>
        </p:nvGrpSpPr>
        <p:grpSpPr>
          <a:xfrm>
            <a:off x="4162107" y="4375547"/>
            <a:ext cx="2479198" cy="607220"/>
            <a:chOff x="4162107" y="4375547"/>
            <a:chExt cx="2479198" cy="607220"/>
          </a:xfrm>
        </p:grpSpPr>
        <p:sp>
          <p:nvSpPr>
            <p:cNvPr id="2" name="SMARTInkShape-12"/>
            <p:cNvSpPr/>
            <p:nvPr/>
          </p:nvSpPr>
          <p:spPr>
            <a:xfrm>
              <a:off x="5098852" y="4598789"/>
              <a:ext cx="178594" cy="35720"/>
            </a:xfrm>
            <a:custGeom>
              <a:avLst/>
              <a:gdLst/>
              <a:ahLst/>
              <a:cxnLst/>
              <a:rect l="0" t="0" r="0" b="0"/>
              <a:pathLst>
                <a:path w="178594" h="35720">
                  <a:moveTo>
                    <a:pt x="0" y="35719"/>
                  </a:moveTo>
                  <a:lnTo>
                    <a:pt x="0" y="28030"/>
                  </a:lnTo>
                  <a:lnTo>
                    <a:pt x="4740" y="22417"/>
                  </a:lnTo>
                  <a:lnTo>
                    <a:pt x="12358" y="19885"/>
                  </a:lnTo>
                  <a:lnTo>
                    <a:pt x="47268" y="11989"/>
                  </a:lnTo>
                  <a:lnTo>
                    <a:pt x="90402" y="6888"/>
                  </a:lnTo>
                  <a:lnTo>
                    <a:pt x="125342" y="2041"/>
                  </a:lnTo>
                  <a:lnTo>
                    <a:pt x="168347" y="269"/>
                  </a:lnTo>
                  <a:lnTo>
                    <a:pt x="1785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13"/>
            <p:cNvSpPr/>
            <p:nvPr/>
          </p:nvSpPr>
          <p:spPr>
            <a:xfrm>
              <a:off x="5098852" y="4465045"/>
              <a:ext cx="223243" cy="382706"/>
            </a:xfrm>
            <a:custGeom>
              <a:avLst/>
              <a:gdLst/>
              <a:ahLst/>
              <a:cxnLst/>
              <a:rect l="0" t="0" r="0" b="0"/>
              <a:pathLst>
                <a:path w="223243" h="382706">
                  <a:moveTo>
                    <a:pt x="0" y="205182"/>
                  </a:moveTo>
                  <a:lnTo>
                    <a:pt x="0" y="246290"/>
                  </a:lnTo>
                  <a:lnTo>
                    <a:pt x="0" y="284813"/>
                  </a:lnTo>
                  <a:lnTo>
                    <a:pt x="0" y="325348"/>
                  </a:lnTo>
                  <a:lnTo>
                    <a:pt x="0" y="365490"/>
                  </a:lnTo>
                  <a:lnTo>
                    <a:pt x="0" y="371585"/>
                  </a:lnTo>
                  <a:lnTo>
                    <a:pt x="992" y="375649"/>
                  </a:lnTo>
                  <a:lnTo>
                    <a:pt x="2645" y="378358"/>
                  </a:lnTo>
                  <a:lnTo>
                    <a:pt x="7688" y="382705"/>
                  </a:lnTo>
                  <a:lnTo>
                    <a:pt x="3821" y="378718"/>
                  </a:lnTo>
                  <a:lnTo>
                    <a:pt x="1698" y="373921"/>
                  </a:lnTo>
                  <a:lnTo>
                    <a:pt x="335" y="358016"/>
                  </a:lnTo>
                  <a:lnTo>
                    <a:pt x="7112" y="317581"/>
                  </a:lnTo>
                  <a:lnTo>
                    <a:pt x="8391" y="284457"/>
                  </a:lnTo>
                  <a:lnTo>
                    <a:pt x="13563" y="242448"/>
                  </a:lnTo>
                  <a:lnTo>
                    <a:pt x="24139" y="198358"/>
                  </a:lnTo>
                  <a:lnTo>
                    <a:pt x="32839" y="163252"/>
                  </a:lnTo>
                  <a:lnTo>
                    <a:pt x="41701" y="128706"/>
                  </a:lnTo>
                  <a:lnTo>
                    <a:pt x="53584" y="89865"/>
                  </a:lnTo>
                  <a:lnTo>
                    <a:pt x="71438" y="45299"/>
                  </a:lnTo>
                  <a:lnTo>
                    <a:pt x="92273" y="7566"/>
                  </a:lnTo>
                  <a:lnTo>
                    <a:pt x="98226" y="3250"/>
                  </a:lnTo>
                  <a:lnTo>
                    <a:pt x="107156" y="821"/>
                  </a:lnTo>
                  <a:lnTo>
                    <a:pt x="114322" y="0"/>
                  </a:lnTo>
                  <a:lnTo>
                    <a:pt x="120303" y="4599"/>
                  </a:lnTo>
                  <a:lnTo>
                    <a:pt x="122921" y="12185"/>
                  </a:lnTo>
                  <a:lnTo>
                    <a:pt x="125077" y="21179"/>
                  </a:lnTo>
                  <a:lnTo>
                    <a:pt x="130876" y="33804"/>
                  </a:lnTo>
                  <a:lnTo>
                    <a:pt x="133676" y="74662"/>
                  </a:lnTo>
                  <a:lnTo>
                    <a:pt x="136537" y="107632"/>
                  </a:lnTo>
                  <a:lnTo>
                    <a:pt x="146363" y="142807"/>
                  </a:lnTo>
                  <a:lnTo>
                    <a:pt x="157859" y="184556"/>
                  </a:lnTo>
                  <a:lnTo>
                    <a:pt x="169683" y="225140"/>
                  </a:lnTo>
                  <a:lnTo>
                    <a:pt x="181574" y="266340"/>
                  </a:lnTo>
                  <a:lnTo>
                    <a:pt x="199614" y="303141"/>
                  </a:lnTo>
                  <a:lnTo>
                    <a:pt x="216921" y="343281"/>
                  </a:lnTo>
                  <a:lnTo>
                    <a:pt x="223242" y="3659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4"/>
            <p:cNvSpPr/>
            <p:nvPr/>
          </p:nvSpPr>
          <p:spPr>
            <a:xfrm>
              <a:off x="4753110" y="4473773"/>
              <a:ext cx="298639" cy="329794"/>
            </a:xfrm>
            <a:custGeom>
              <a:avLst/>
              <a:gdLst/>
              <a:ahLst/>
              <a:cxnLst/>
              <a:rect l="0" t="0" r="0" b="0"/>
              <a:pathLst>
                <a:path w="298639" h="329794">
                  <a:moveTo>
                    <a:pt x="140359" y="0"/>
                  </a:moveTo>
                  <a:lnTo>
                    <a:pt x="135618" y="0"/>
                  </a:lnTo>
                  <a:lnTo>
                    <a:pt x="130645" y="2646"/>
                  </a:lnTo>
                  <a:lnTo>
                    <a:pt x="125128" y="8122"/>
                  </a:lnTo>
                  <a:lnTo>
                    <a:pt x="89221" y="50803"/>
                  </a:lnTo>
                  <a:lnTo>
                    <a:pt x="59921" y="90108"/>
                  </a:lnTo>
                  <a:lnTo>
                    <a:pt x="36165" y="125176"/>
                  </a:lnTo>
                  <a:lnTo>
                    <a:pt x="13356" y="167896"/>
                  </a:lnTo>
                  <a:lnTo>
                    <a:pt x="913" y="211905"/>
                  </a:lnTo>
                  <a:lnTo>
                    <a:pt x="0" y="231102"/>
                  </a:lnTo>
                  <a:lnTo>
                    <a:pt x="2902" y="249556"/>
                  </a:lnTo>
                  <a:lnTo>
                    <a:pt x="10144" y="265034"/>
                  </a:lnTo>
                  <a:lnTo>
                    <a:pt x="30963" y="295880"/>
                  </a:lnTo>
                  <a:lnTo>
                    <a:pt x="47752" y="307781"/>
                  </a:lnTo>
                  <a:lnTo>
                    <a:pt x="90867" y="323506"/>
                  </a:lnTo>
                  <a:lnTo>
                    <a:pt x="125805" y="328356"/>
                  </a:lnTo>
                  <a:lnTo>
                    <a:pt x="161292" y="329793"/>
                  </a:lnTo>
                  <a:lnTo>
                    <a:pt x="196942" y="325479"/>
                  </a:lnTo>
                  <a:lnTo>
                    <a:pt x="237415" y="308003"/>
                  </a:lnTo>
                  <a:lnTo>
                    <a:pt x="278339" y="279592"/>
                  </a:lnTo>
                  <a:lnTo>
                    <a:pt x="292808" y="257137"/>
                  </a:lnTo>
                  <a:lnTo>
                    <a:pt x="298638" y="226891"/>
                  </a:lnTo>
                  <a:lnTo>
                    <a:pt x="293479" y="188244"/>
                  </a:lnTo>
                  <a:lnTo>
                    <a:pt x="282906" y="149302"/>
                  </a:lnTo>
                  <a:lnTo>
                    <a:pt x="271561" y="117990"/>
                  </a:lnTo>
                  <a:lnTo>
                    <a:pt x="254690" y="80744"/>
                  </a:lnTo>
                  <a:lnTo>
                    <a:pt x="234675" y="44723"/>
                  </a:lnTo>
                  <a:lnTo>
                    <a:pt x="211796"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5"/>
            <p:cNvSpPr/>
            <p:nvPr/>
          </p:nvSpPr>
          <p:spPr>
            <a:xfrm>
              <a:off x="4389894" y="4447812"/>
              <a:ext cx="340231" cy="390256"/>
            </a:xfrm>
            <a:custGeom>
              <a:avLst/>
              <a:gdLst/>
              <a:ahLst/>
              <a:cxnLst/>
              <a:rect l="0" t="0" r="0" b="0"/>
              <a:pathLst>
                <a:path w="340231" h="390256">
                  <a:moveTo>
                    <a:pt x="173176" y="8102"/>
                  </a:moveTo>
                  <a:lnTo>
                    <a:pt x="163695" y="8102"/>
                  </a:lnTo>
                  <a:lnTo>
                    <a:pt x="156395" y="5456"/>
                  </a:lnTo>
                  <a:lnTo>
                    <a:pt x="153059" y="3362"/>
                  </a:lnTo>
                  <a:lnTo>
                    <a:pt x="125326" y="0"/>
                  </a:lnTo>
                  <a:lnTo>
                    <a:pt x="85305" y="1982"/>
                  </a:lnTo>
                  <a:lnTo>
                    <a:pt x="48442" y="11634"/>
                  </a:lnTo>
                  <a:lnTo>
                    <a:pt x="15909" y="26035"/>
                  </a:lnTo>
                  <a:lnTo>
                    <a:pt x="8030" y="32939"/>
                  </a:lnTo>
                  <a:lnTo>
                    <a:pt x="1221" y="42622"/>
                  </a:lnTo>
                  <a:lnTo>
                    <a:pt x="0" y="46991"/>
                  </a:lnTo>
                  <a:lnTo>
                    <a:pt x="179" y="50895"/>
                  </a:lnTo>
                  <a:lnTo>
                    <a:pt x="7594" y="69031"/>
                  </a:lnTo>
                  <a:lnTo>
                    <a:pt x="32872" y="91722"/>
                  </a:lnTo>
                  <a:lnTo>
                    <a:pt x="71820" y="117959"/>
                  </a:lnTo>
                  <a:lnTo>
                    <a:pt x="112387" y="142848"/>
                  </a:lnTo>
                  <a:lnTo>
                    <a:pt x="155826" y="174365"/>
                  </a:lnTo>
                  <a:lnTo>
                    <a:pt x="200116" y="209832"/>
                  </a:lnTo>
                  <a:lnTo>
                    <a:pt x="242013" y="239192"/>
                  </a:lnTo>
                  <a:lnTo>
                    <a:pt x="279562" y="266742"/>
                  </a:lnTo>
                  <a:lnTo>
                    <a:pt x="318324" y="302718"/>
                  </a:lnTo>
                  <a:lnTo>
                    <a:pt x="334033" y="329552"/>
                  </a:lnTo>
                  <a:lnTo>
                    <a:pt x="340230" y="351614"/>
                  </a:lnTo>
                  <a:lnTo>
                    <a:pt x="339035" y="361857"/>
                  </a:lnTo>
                  <a:lnTo>
                    <a:pt x="332784" y="373202"/>
                  </a:lnTo>
                  <a:lnTo>
                    <a:pt x="330182" y="376518"/>
                  </a:lnTo>
                  <a:lnTo>
                    <a:pt x="312301" y="385925"/>
                  </a:lnTo>
                  <a:lnTo>
                    <a:pt x="288151" y="390255"/>
                  </a:lnTo>
                  <a:lnTo>
                    <a:pt x="252663" y="386798"/>
                  </a:lnTo>
                  <a:lnTo>
                    <a:pt x="215469" y="384230"/>
                  </a:lnTo>
                  <a:lnTo>
                    <a:pt x="191312" y="373046"/>
                  </a:lnTo>
                  <a:lnTo>
                    <a:pt x="155399" y="352374"/>
                  </a:lnTo>
                  <a:lnTo>
                    <a:pt x="112448" y="336501"/>
                  </a:lnTo>
                  <a:lnTo>
                    <a:pt x="68900" y="313702"/>
                  </a:lnTo>
                  <a:lnTo>
                    <a:pt x="42777" y="295458"/>
                  </a:lnTo>
                  <a:lnTo>
                    <a:pt x="21372" y="2581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6"/>
            <p:cNvSpPr/>
            <p:nvPr/>
          </p:nvSpPr>
          <p:spPr>
            <a:xfrm>
              <a:off x="4162107" y="4375547"/>
              <a:ext cx="275949" cy="508993"/>
            </a:xfrm>
            <a:custGeom>
              <a:avLst/>
              <a:gdLst/>
              <a:ahLst/>
              <a:cxnLst/>
              <a:rect l="0" t="0" r="0" b="0"/>
              <a:pathLst>
                <a:path w="275949" h="508993">
                  <a:moveTo>
                    <a:pt x="275948" y="0"/>
                  </a:moveTo>
                  <a:lnTo>
                    <a:pt x="235995" y="992"/>
                  </a:lnTo>
                  <a:lnTo>
                    <a:pt x="218028" y="8121"/>
                  </a:lnTo>
                  <a:lnTo>
                    <a:pt x="174547" y="33010"/>
                  </a:lnTo>
                  <a:lnTo>
                    <a:pt x="132655" y="64699"/>
                  </a:lnTo>
                  <a:lnTo>
                    <a:pt x="88370" y="107445"/>
                  </a:lnTo>
                  <a:lnTo>
                    <a:pt x="61619" y="139322"/>
                  </a:lnTo>
                  <a:lnTo>
                    <a:pt x="37487" y="177541"/>
                  </a:lnTo>
                  <a:lnTo>
                    <a:pt x="20415" y="214000"/>
                  </a:lnTo>
                  <a:lnTo>
                    <a:pt x="9073" y="249939"/>
                  </a:lnTo>
                  <a:lnTo>
                    <a:pt x="2074" y="285722"/>
                  </a:lnTo>
                  <a:lnTo>
                    <a:pt x="0" y="321460"/>
                  </a:lnTo>
                  <a:lnTo>
                    <a:pt x="2032" y="357185"/>
                  </a:lnTo>
                  <a:lnTo>
                    <a:pt x="11563" y="390259"/>
                  </a:lnTo>
                  <a:lnTo>
                    <a:pt x="32562" y="428102"/>
                  </a:lnTo>
                  <a:lnTo>
                    <a:pt x="68794" y="470558"/>
                  </a:lnTo>
                  <a:lnTo>
                    <a:pt x="100097" y="500697"/>
                  </a:lnTo>
                  <a:lnTo>
                    <a:pt x="124143" y="5089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7"/>
            <p:cNvSpPr/>
            <p:nvPr/>
          </p:nvSpPr>
          <p:spPr>
            <a:xfrm>
              <a:off x="5421670" y="4572000"/>
              <a:ext cx="34370" cy="285751"/>
            </a:xfrm>
            <a:custGeom>
              <a:avLst/>
              <a:gdLst/>
              <a:ahLst/>
              <a:cxnLst/>
              <a:rect l="0" t="0" r="0" b="0"/>
              <a:pathLst>
                <a:path w="34370" h="285751">
                  <a:moveTo>
                    <a:pt x="16510" y="0"/>
                  </a:moveTo>
                  <a:lnTo>
                    <a:pt x="16510" y="4740"/>
                  </a:lnTo>
                  <a:lnTo>
                    <a:pt x="9442" y="35743"/>
                  </a:lnTo>
                  <a:lnTo>
                    <a:pt x="5486" y="66153"/>
                  </a:lnTo>
                  <a:lnTo>
                    <a:pt x="0" y="98947"/>
                  </a:lnTo>
                  <a:lnTo>
                    <a:pt x="5054" y="140224"/>
                  </a:lnTo>
                  <a:lnTo>
                    <a:pt x="9726" y="178070"/>
                  </a:lnTo>
                  <a:lnTo>
                    <a:pt x="16609" y="222181"/>
                  </a:lnTo>
                  <a:lnTo>
                    <a:pt x="27481" y="265009"/>
                  </a:lnTo>
                  <a:lnTo>
                    <a:pt x="31308" y="272563"/>
                  </a:lnTo>
                  <a:lnTo>
                    <a:pt x="34369"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8"/>
            <p:cNvSpPr/>
            <p:nvPr/>
          </p:nvSpPr>
          <p:spPr>
            <a:xfrm>
              <a:off x="5368634" y="4493186"/>
              <a:ext cx="255248" cy="177042"/>
            </a:xfrm>
            <a:custGeom>
              <a:avLst/>
              <a:gdLst/>
              <a:ahLst/>
              <a:cxnLst/>
              <a:rect l="0" t="0" r="0" b="0"/>
              <a:pathLst>
                <a:path w="255248" h="177042">
                  <a:moveTo>
                    <a:pt x="15968" y="123462"/>
                  </a:moveTo>
                  <a:lnTo>
                    <a:pt x="15968" y="118722"/>
                  </a:lnTo>
                  <a:lnTo>
                    <a:pt x="13322" y="113749"/>
                  </a:lnTo>
                  <a:lnTo>
                    <a:pt x="11227" y="111034"/>
                  </a:lnTo>
                  <a:lnTo>
                    <a:pt x="8899" y="102725"/>
                  </a:lnTo>
                  <a:lnTo>
                    <a:pt x="133" y="62563"/>
                  </a:lnTo>
                  <a:lnTo>
                    <a:pt x="0" y="49763"/>
                  </a:lnTo>
                  <a:lnTo>
                    <a:pt x="10655" y="19377"/>
                  </a:lnTo>
                  <a:lnTo>
                    <a:pt x="14411" y="15377"/>
                  </a:lnTo>
                  <a:lnTo>
                    <a:pt x="45100" y="3690"/>
                  </a:lnTo>
                  <a:lnTo>
                    <a:pt x="70240" y="0"/>
                  </a:lnTo>
                  <a:lnTo>
                    <a:pt x="114286" y="5719"/>
                  </a:lnTo>
                  <a:lnTo>
                    <a:pt x="123185" y="6272"/>
                  </a:lnTo>
                  <a:lnTo>
                    <a:pt x="138365" y="12177"/>
                  </a:lnTo>
                  <a:lnTo>
                    <a:pt x="177533" y="31637"/>
                  </a:lnTo>
                  <a:lnTo>
                    <a:pt x="216719" y="58429"/>
                  </a:lnTo>
                  <a:lnTo>
                    <a:pt x="234730" y="81880"/>
                  </a:lnTo>
                  <a:lnTo>
                    <a:pt x="252968" y="111380"/>
                  </a:lnTo>
                  <a:lnTo>
                    <a:pt x="255247" y="121731"/>
                  </a:lnTo>
                  <a:lnTo>
                    <a:pt x="253614" y="130300"/>
                  </a:lnTo>
                  <a:lnTo>
                    <a:pt x="244480" y="148626"/>
                  </a:lnTo>
                  <a:lnTo>
                    <a:pt x="236261" y="157136"/>
                  </a:lnTo>
                  <a:lnTo>
                    <a:pt x="225993" y="163233"/>
                  </a:lnTo>
                  <a:lnTo>
                    <a:pt x="184340" y="173819"/>
                  </a:lnTo>
                  <a:lnTo>
                    <a:pt x="140813" y="176617"/>
                  </a:lnTo>
                  <a:lnTo>
                    <a:pt x="98958" y="176985"/>
                  </a:lnTo>
                  <a:lnTo>
                    <a:pt x="60616" y="1770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9"/>
            <p:cNvSpPr/>
            <p:nvPr/>
          </p:nvSpPr>
          <p:spPr>
            <a:xfrm>
              <a:off x="5621206" y="4465031"/>
              <a:ext cx="163387" cy="267538"/>
            </a:xfrm>
            <a:custGeom>
              <a:avLst/>
              <a:gdLst/>
              <a:ahLst/>
              <a:cxnLst/>
              <a:rect l="0" t="0" r="0" b="0"/>
              <a:pathLst>
                <a:path w="163387" h="267538">
                  <a:moveTo>
                    <a:pt x="129513" y="53391"/>
                  </a:moveTo>
                  <a:lnTo>
                    <a:pt x="129513" y="48650"/>
                  </a:lnTo>
                  <a:lnTo>
                    <a:pt x="126867" y="43677"/>
                  </a:lnTo>
                  <a:lnTo>
                    <a:pt x="121392" y="38160"/>
                  </a:lnTo>
                  <a:lnTo>
                    <a:pt x="77496" y="10584"/>
                  </a:lnTo>
                  <a:lnTo>
                    <a:pt x="63730" y="4600"/>
                  </a:lnTo>
                  <a:lnTo>
                    <a:pt x="21087" y="93"/>
                  </a:lnTo>
                  <a:lnTo>
                    <a:pt x="15557" y="0"/>
                  </a:lnTo>
                  <a:lnTo>
                    <a:pt x="11870" y="929"/>
                  </a:lnTo>
                  <a:lnTo>
                    <a:pt x="9412" y="2542"/>
                  </a:lnTo>
                  <a:lnTo>
                    <a:pt x="728" y="16999"/>
                  </a:lnTo>
                  <a:lnTo>
                    <a:pt x="0" y="22184"/>
                  </a:lnTo>
                  <a:lnTo>
                    <a:pt x="1837" y="33237"/>
                  </a:lnTo>
                  <a:lnTo>
                    <a:pt x="13190" y="50617"/>
                  </a:lnTo>
                  <a:lnTo>
                    <a:pt x="51150" y="90891"/>
                  </a:lnTo>
                  <a:lnTo>
                    <a:pt x="91412" y="133993"/>
                  </a:lnTo>
                  <a:lnTo>
                    <a:pt x="128391" y="177445"/>
                  </a:lnTo>
                  <a:lnTo>
                    <a:pt x="155888" y="220179"/>
                  </a:lnTo>
                  <a:lnTo>
                    <a:pt x="159002" y="224114"/>
                  </a:lnTo>
                  <a:lnTo>
                    <a:pt x="162463" y="233778"/>
                  </a:lnTo>
                  <a:lnTo>
                    <a:pt x="163386" y="239133"/>
                  </a:lnTo>
                  <a:lnTo>
                    <a:pt x="161765" y="247730"/>
                  </a:lnTo>
                  <a:lnTo>
                    <a:pt x="155275" y="258147"/>
                  </a:lnTo>
                  <a:lnTo>
                    <a:pt x="149892" y="263456"/>
                  </a:lnTo>
                  <a:lnTo>
                    <a:pt x="144192" y="265816"/>
                  </a:lnTo>
                  <a:lnTo>
                    <a:pt x="121778" y="267537"/>
                  </a:lnTo>
                  <a:lnTo>
                    <a:pt x="81784" y="258599"/>
                  </a:lnTo>
                  <a:lnTo>
                    <a:pt x="38999" y="245503"/>
                  </a:lnTo>
                  <a:lnTo>
                    <a:pt x="13427" y="2230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0"/>
            <p:cNvSpPr/>
            <p:nvPr/>
          </p:nvSpPr>
          <p:spPr>
            <a:xfrm>
              <a:off x="5868044" y="4545211"/>
              <a:ext cx="34480" cy="205384"/>
            </a:xfrm>
            <a:custGeom>
              <a:avLst/>
              <a:gdLst/>
              <a:ahLst/>
              <a:cxnLst/>
              <a:rect l="0" t="0" r="0" b="0"/>
              <a:pathLst>
                <a:path w="34480" h="205384">
                  <a:moveTo>
                    <a:pt x="16620" y="0"/>
                  </a:moveTo>
                  <a:lnTo>
                    <a:pt x="16620" y="4740"/>
                  </a:lnTo>
                  <a:lnTo>
                    <a:pt x="13974" y="9714"/>
                  </a:lnTo>
                  <a:lnTo>
                    <a:pt x="10483" y="15231"/>
                  </a:lnTo>
                  <a:lnTo>
                    <a:pt x="8517" y="24908"/>
                  </a:lnTo>
                  <a:lnTo>
                    <a:pt x="5093" y="60970"/>
                  </a:lnTo>
                  <a:lnTo>
                    <a:pt x="12" y="97923"/>
                  </a:lnTo>
                  <a:lnTo>
                    <a:pt x="0" y="126756"/>
                  </a:lnTo>
                  <a:lnTo>
                    <a:pt x="15021" y="170828"/>
                  </a:lnTo>
                  <a:lnTo>
                    <a:pt x="20886" y="185774"/>
                  </a:lnTo>
                  <a:lnTo>
                    <a:pt x="23433" y="189333"/>
                  </a:lnTo>
                  <a:lnTo>
                    <a:pt x="30765" y="195336"/>
                  </a:lnTo>
                  <a:lnTo>
                    <a:pt x="34479"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1"/>
            <p:cNvSpPr/>
            <p:nvPr/>
          </p:nvSpPr>
          <p:spPr>
            <a:xfrm>
              <a:off x="5732859" y="4464940"/>
              <a:ext cx="375048" cy="62413"/>
            </a:xfrm>
            <a:custGeom>
              <a:avLst/>
              <a:gdLst/>
              <a:ahLst/>
              <a:cxnLst/>
              <a:rect l="0" t="0" r="0" b="0"/>
              <a:pathLst>
                <a:path w="375048" h="62413">
                  <a:moveTo>
                    <a:pt x="0" y="26693"/>
                  </a:moveTo>
                  <a:lnTo>
                    <a:pt x="21250" y="5443"/>
                  </a:lnTo>
                  <a:lnTo>
                    <a:pt x="29619" y="2366"/>
                  </a:lnTo>
                  <a:lnTo>
                    <a:pt x="71186" y="228"/>
                  </a:lnTo>
                  <a:lnTo>
                    <a:pt x="105979" y="0"/>
                  </a:lnTo>
                  <a:lnTo>
                    <a:pt x="148260" y="924"/>
                  </a:lnTo>
                  <a:lnTo>
                    <a:pt x="180987" y="4657"/>
                  </a:lnTo>
                  <a:lnTo>
                    <a:pt x="212730" y="12269"/>
                  </a:lnTo>
                  <a:lnTo>
                    <a:pt x="244368" y="22267"/>
                  </a:lnTo>
                  <a:lnTo>
                    <a:pt x="278273" y="33324"/>
                  </a:lnTo>
                  <a:lnTo>
                    <a:pt x="321348" y="45966"/>
                  </a:lnTo>
                  <a:lnTo>
                    <a:pt x="375047" y="624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2"/>
            <p:cNvSpPr/>
            <p:nvPr/>
          </p:nvSpPr>
          <p:spPr>
            <a:xfrm>
              <a:off x="6009835" y="4607719"/>
              <a:ext cx="88952" cy="123250"/>
            </a:xfrm>
            <a:custGeom>
              <a:avLst/>
              <a:gdLst/>
              <a:ahLst/>
              <a:cxnLst/>
              <a:rect l="0" t="0" r="0" b="0"/>
              <a:pathLst>
                <a:path w="88952" h="123250">
                  <a:moveTo>
                    <a:pt x="71282" y="8929"/>
                  </a:moveTo>
                  <a:lnTo>
                    <a:pt x="66542" y="8929"/>
                  </a:lnTo>
                  <a:lnTo>
                    <a:pt x="65145" y="9922"/>
                  </a:lnTo>
                  <a:lnTo>
                    <a:pt x="64214" y="11575"/>
                  </a:lnTo>
                  <a:lnTo>
                    <a:pt x="63594" y="13670"/>
                  </a:lnTo>
                  <a:lnTo>
                    <a:pt x="57980" y="21358"/>
                  </a:lnTo>
                  <a:lnTo>
                    <a:pt x="14826" y="56558"/>
                  </a:lnTo>
                  <a:lnTo>
                    <a:pt x="3833" y="74598"/>
                  </a:lnTo>
                  <a:lnTo>
                    <a:pt x="632" y="88745"/>
                  </a:lnTo>
                  <a:lnTo>
                    <a:pt x="0" y="101094"/>
                  </a:lnTo>
                  <a:lnTo>
                    <a:pt x="2560" y="107108"/>
                  </a:lnTo>
                  <a:lnTo>
                    <a:pt x="12287" y="119053"/>
                  </a:lnTo>
                  <a:lnTo>
                    <a:pt x="20588" y="122365"/>
                  </a:lnTo>
                  <a:lnTo>
                    <a:pt x="25580" y="123249"/>
                  </a:lnTo>
                  <a:lnTo>
                    <a:pt x="36418" y="121585"/>
                  </a:lnTo>
                  <a:lnTo>
                    <a:pt x="74127" y="109171"/>
                  </a:lnTo>
                  <a:lnTo>
                    <a:pt x="81807" y="103752"/>
                  </a:lnTo>
                  <a:lnTo>
                    <a:pt x="85881" y="95391"/>
                  </a:lnTo>
                  <a:lnTo>
                    <a:pt x="88951" y="64077"/>
                  </a:lnTo>
                  <a:lnTo>
                    <a:pt x="81975" y="41394"/>
                  </a:lnTo>
                  <a:lnTo>
                    <a:pt x="6235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3"/>
            <p:cNvSpPr/>
            <p:nvPr/>
          </p:nvSpPr>
          <p:spPr>
            <a:xfrm>
              <a:off x="6143625" y="4679156"/>
              <a:ext cx="116087" cy="80368"/>
            </a:xfrm>
            <a:custGeom>
              <a:avLst/>
              <a:gdLst/>
              <a:ahLst/>
              <a:cxnLst/>
              <a:rect l="0" t="0" r="0" b="0"/>
              <a:pathLst>
                <a:path w="116087" h="80368">
                  <a:moveTo>
                    <a:pt x="0" y="0"/>
                  </a:moveTo>
                  <a:lnTo>
                    <a:pt x="0" y="13303"/>
                  </a:lnTo>
                  <a:lnTo>
                    <a:pt x="5145" y="30226"/>
                  </a:lnTo>
                  <a:lnTo>
                    <a:pt x="1" y="62494"/>
                  </a:lnTo>
                  <a:lnTo>
                    <a:pt x="4740" y="57763"/>
                  </a:lnTo>
                  <a:lnTo>
                    <a:pt x="7068" y="52793"/>
                  </a:lnTo>
                  <a:lnTo>
                    <a:pt x="7689" y="50078"/>
                  </a:lnTo>
                  <a:lnTo>
                    <a:pt x="13303" y="41517"/>
                  </a:lnTo>
                  <a:lnTo>
                    <a:pt x="21250" y="32696"/>
                  </a:lnTo>
                  <a:lnTo>
                    <a:pt x="26974" y="29415"/>
                  </a:lnTo>
                  <a:lnTo>
                    <a:pt x="32824" y="26964"/>
                  </a:lnTo>
                  <a:lnTo>
                    <a:pt x="38732" y="22567"/>
                  </a:lnTo>
                  <a:lnTo>
                    <a:pt x="47310" y="19952"/>
                  </a:lnTo>
                  <a:lnTo>
                    <a:pt x="74047" y="17982"/>
                  </a:lnTo>
                  <a:lnTo>
                    <a:pt x="80204" y="20560"/>
                  </a:lnTo>
                  <a:lnTo>
                    <a:pt x="86247" y="24021"/>
                  </a:lnTo>
                  <a:lnTo>
                    <a:pt x="92241" y="25559"/>
                  </a:lnTo>
                  <a:lnTo>
                    <a:pt x="94236" y="26961"/>
                  </a:lnTo>
                  <a:lnTo>
                    <a:pt x="95566" y="28888"/>
                  </a:lnTo>
                  <a:lnTo>
                    <a:pt x="96453" y="31165"/>
                  </a:lnTo>
                  <a:lnTo>
                    <a:pt x="98037" y="32683"/>
                  </a:lnTo>
                  <a:lnTo>
                    <a:pt x="102441" y="34369"/>
                  </a:lnTo>
                  <a:lnTo>
                    <a:pt x="104013" y="35812"/>
                  </a:lnTo>
                  <a:lnTo>
                    <a:pt x="105759" y="40059"/>
                  </a:lnTo>
                  <a:lnTo>
                    <a:pt x="108067" y="59611"/>
                  </a:lnTo>
                  <a:lnTo>
                    <a:pt x="114834" y="69684"/>
                  </a:lnTo>
                  <a:lnTo>
                    <a:pt x="116086" y="80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4"/>
            <p:cNvSpPr/>
            <p:nvPr/>
          </p:nvSpPr>
          <p:spPr>
            <a:xfrm>
              <a:off x="6277570" y="4688231"/>
              <a:ext cx="107108" cy="80223"/>
            </a:xfrm>
            <a:custGeom>
              <a:avLst/>
              <a:gdLst/>
              <a:ahLst/>
              <a:cxnLst/>
              <a:rect l="0" t="0" r="0" b="0"/>
              <a:pathLst>
                <a:path w="107108" h="80223">
                  <a:moveTo>
                    <a:pt x="0" y="53433"/>
                  </a:moveTo>
                  <a:lnTo>
                    <a:pt x="0" y="61122"/>
                  </a:lnTo>
                  <a:lnTo>
                    <a:pt x="4741" y="66735"/>
                  </a:lnTo>
                  <a:lnTo>
                    <a:pt x="12359" y="69267"/>
                  </a:lnTo>
                  <a:lnTo>
                    <a:pt x="55529" y="71240"/>
                  </a:lnTo>
                  <a:lnTo>
                    <a:pt x="82608" y="70293"/>
                  </a:lnTo>
                  <a:lnTo>
                    <a:pt x="94150" y="64161"/>
                  </a:lnTo>
                  <a:lnTo>
                    <a:pt x="100714" y="58863"/>
                  </a:lnTo>
                  <a:lnTo>
                    <a:pt x="104293" y="53201"/>
                  </a:lnTo>
                  <a:lnTo>
                    <a:pt x="106591" y="41481"/>
                  </a:lnTo>
                  <a:lnTo>
                    <a:pt x="107107" y="23664"/>
                  </a:lnTo>
                  <a:lnTo>
                    <a:pt x="106131" y="21680"/>
                  </a:lnTo>
                  <a:lnTo>
                    <a:pt x="104489" y="20359"/>
                  </a:lnTo>
                  <a:lnTo>
                    <a:pt x="100017" y="17897"/>
                  </a:lnTo>
                  <a:lnTo>
                    <a:pt x="83240" y="3579"/>
                  </a:lnTo>
                  <a:lnTo>
                    <a:pt x="74383" y="958"/>
                  </a:lnTo>
                  <a:lnTo>
                    <a:pt x="59528" y="0"/>
                  </a:lnTo>
                  <a:lnTo>
                    <a:pt x="53577" y="2566"/>
                  </a:lnTo>
                  <a:lnTo>
                    <a:pt x="41671" y="12297"/>
                  </a:lnTo>
                  <a:lnTo>
                    <a:pt x="38365" y="17952"/>
                  </a:lnTo>
                  <a:lnTo>
                    <a:pt x="36242" y="29667"/>
                  </a:lnTo>
                  <a:lnTo>
                    <a:pt x="40615" y="43305"/>
                  </a:lnTo>
                  <a:lnTo>
                    <a:pt x="48147" y="51577"/>
                  </a:lnTo>
                  <a:lnTo>
                    <a:pt x="80368" y="802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5"/>
            <p:cNvSpPr/>
            <p:nvPr/>
          </p:nvSpPr>
          <p:spPr>
            <a:xfrm>
              <a:off x="6375797" y="4455914"/>
              <a:ext cx="265508" cy="526853"/>
            </a:xfrm>
            <a:custGeom>
              <a:avLst/>
              <a:gdLst/>
              <a:ahLst/>
              <a:cxnLst/>
              <a:rect l="0" t="0" r="0" b="0"/>
              <a:pathLst>
                <a:path w="265508" h="526853">
                  <a:moveTo>
                    <a:pt x="0" y="0"/>
                  </a:moveTo>
                  <a:lnTo>
                    <a:pt x="0" y="4740"/>
                  </a:lnTo>
                  <a:lnTo>
                    <a:pt x="2645" y="9714"/>
                  </a:lnTo>
                  <a:lnTo>
                    <a:pt x="30451" y="46285"/>
                  </a:lnTo>
                  <a:lnTo>
                    <a:pt x="67971" y="85431"/>
                  </a:lnTo>
                  <a:lnTo>
                    <a:pt x="101940" y="124422"/>
                  </a:lnTo>
                  <a:lnTo>
                    <a:pt x="125343" y="155510"/>
                  </a:lnTo>
                  <a:lnTo>
                    <a:pt x="148974" y="188178"/>
                  </a:lnTo>
                  <a:lnTo>
                    <a:pt x="172705" y="219234"/>
                  </a:lnTo>
                  <a:lnTo>
                    <a:pt x="193836" y="249572"/>
                  </a:lnTo>
                  <a:lnTo>
                    <a:pt x="213149" y="279593"/>
                  </a:lnTo>
                  <a:lnTo>
                    <a:pt x="238773" y="323393"/>
                  </a:lnTo>
                  <a:lnTo>
                    <a:pt x="253530" y="361947"/>
                  </a:lnTo>
                  <a:lnTo>
                    <a:pt x="263195" y="397514"/>
                  </a:lnTo>
                  <a:lnTo>
                    <a:pt x="265507" y="426352"/>
                  </a:lnTo>
                  <a:lnTo>
                    <a:pt x="257902" y="454378"/>
                  </a:lnTo>
                  <a:lnTo>
                    <a:pt x="251545" y="466859"/>
                  </a:lnTo>
                  <a:lnTo>
                    <a:pt x="242104" y="479022"/>
                  </a:lnTo>
                  <a:lnTo>
                    <a:pt x="204339" y="501898"/>
                  </a:lnTo>
                  <a:lnTo>
                    <a:pt x="175639" y="515820"/>
                  </a:lnTo>
                  <a:lnTo>
                    <a:pt x="135125" y="524673"/>
                  </a:lnTo>
                  <a:lnTo>
                    <a:pt x="89297" y="526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1883193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tx1"/>
                </a:solidFill>
              </a:rPr>
              <a:t>Bring in </a:t>
            </a:r>
            <a:r>
              <a:rPr lang="en-US" i="1" dirty="0" smtClean="0">
                <a:solidFill>
                  <a:schemeClr val="tx1"/>
                </a:solidFill>
              </a:rPr>
              <a:t>The Art of Hearing Heartbeats </a:t>
            </a:r>
            <a:r>
              <a:rPr lang="en-US" dirty="0" smtClean="0">
                <a:solidFill>
                  <a:schemeClr val="tx1"/>
                </a:solidFill>
              </a:rPr>
              <a:t> for </a:t>
            </a:r>
            <a:r>
              <a:rPr lang="en-US" dirty="0" smtClean="0">
                <a:solidFill>
                  <a:schemeClr val="tx1"/>
                </a:solidFill>
              </a:rPr>
              <a:t>WEDNESDAY</a:t>
            </a:r>
            <a:r>
              <a:rPr lang="en-US" dirty="0" smtClean="0">
                <a:solidFill>
                  <a:schemeClr val="tx1"/>
                </a:solidFill>
              </a:rPr>
              <a:t>!!!!!!!!!!!!!!!!!!!!!</a:t>
            </a:r>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Homework</a:t>
            </a:r>
            <a:endParaRPr lang="en-US" dirty="0">
              <a:solidFill>
                <a:schemeClr val="tx1"/>
              </a:solidFill>
            </a:endParaRPr>
          </a:p>
        </p:txBody>
      </p:sp>
    </p:spTree>
    <p:extLst>
      <p:ext uri="{BB962C8B-B14F-4D97-AF65-F5344CB8AC3E}">
        <p14:creationId xmlns:p14="http://schemas.microsoft.com/office/powerpoint/2010/main" val="621326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40335" indent="0">
              <a:buNone/>
            </a:pPr>
            <a:r>
              <a:rPr lang="en-US" dirty="0" smtClean="0">
                <a:solidFill>
                  <a:schemeClr val="tx1"/>
                </a:solidFill>
              </a:rPr>
              <a:t>You have  ten minutes to finish your quiz from the previous class. </a:t>
            </a:r>
          </a:p>
          <a:p>
            <a:pPr marL="140335" indent="0">
              <a:buNone/>
            </a:pPr>
            <a:endParaRPr lang="en-US" dirty="0">
              <a:solidFill>
                <a:schemeClr val="tx1"/>
              </a:solidFill>
            </a:endParaRPr>
          </a:p>
          <a:p>
            <a:pPr marL="140335" indent="0">
              <a:buNone/>
            </a:pPr>
            <a:r>
              <a:rPr lang="en-US" dirty="0" smtClean="0">
                <a:solidFill>
                  <a:schemeClr val="tx1"/>
                </a:solidFill>
              </a:rPr>
              <a:t>MP 1 is over. </a:t>
            </a:r>
          </a:p>
          <a:p>
            <a:pPr marL="140335" indent="0">
              <a:buNone/>
            </a:pPr>
            <a:r>
              <a:rPr lang="en-US" dirty="0" smtClean="0">
                <a:solidFill>
                  <a:schemeClr val="tx1"/>
                </a:solidFill>
              </a:rPr>
              <a:t>Don’t ask me about assignments which you didn’t do in MP 1.</a:t>
            </a:r>
          </a:p>
        </p:txBody>
      </p:sp>
      <p:sp>
        <p:nvSpPr>
          <p:cNvPr id="3" name="Title 2"/>
          <p:cNvSpPr>
            <a:spLocks noGrp="1"/>
          </p:cNvSpPr>
          <p:nvPr>
            <p:ph type="title"/>
          </p:nvPr>
        </p:nvSpPr>
        <p:spPr/>
        <p:txBody>
          <a:bodyPr/>
          <a:lstStyle/>
          <a:p>
            <a:r>
              <a:rPr lang="en-US" dirty="0" smtClean="0">
                <a:solidFill>
                  <a:schemeClr val="tx1"/>
                </a:solidFill>
              </a:rPr>
              <a:t>Finishing “</a:t>
            </a:r>
            <a:r>
              <a:rPr lang="en-US" dirty="0" err="1" smtClean="0">
                <a:solidFill>
                  <a:schemeClr val="tx1"/>
                </a:solidFill>
              </a:rPr>
              <a:t>Dyaspora</a:t>
            </a:r>
            <a:r>
              <a:rPr lang="en-US" dirty="0" smtClean="0">
                <a:solidFill>
                  <a:schemeClr val="tx1"/>
                </a:solidFill>
              </a:rPr>
              <a:t>” quiz </a:t>
            </a:r>
            <a:endParaRPr lang="en-US" dirty="0">
              <a:solidFill>
                <a:schemeClr val="tx1"/>
              </a:solidFill>
            </a:endParaRPr>
          </a:p>
        </p:txBody>
      </p:sp>
    </p:spTree>
    <p:extLst>
      <p:ext uri="{BB962C8B-B14F-4D97-AF65-F5344CB8AC3E}">
        <p14:creationId xmlns:p14="http://schemas.microsoft.com/office/powerpoint/2010/main" val="318667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457200" y="1066800"/>
            <a:ext cx="8305799" cy="4876800"/>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sz="3600" b="0" i="0" u="none" strike="noStrike" cap="none" baseline="0" dirty="0" smtClean="0">
                <a:solidFill>
                  <a:schemeClr val="tx1"/>
                </a:solidFill>
                <a:latin typeface="Merriweather"/>
                <a:ea typeface="Merriweather"/>
                <a:cs typeface="Merriweather"/>
                <a:sym typeface="Merriweather"/>
              </a:rPr>
              <a:t>Moving on….</a:t>
            </a:r>
            <a:r>
              <a:rPr lang="en-US" sz="3600" b="0" i="0" u="none" strike="noStrike" cap="none" baseline="0" dirty="0" smtClean="0">
                <a:solidFill>
                  <a:srgbClr val="FF0000"/>
                </a:solidFill>
                <a:latin typeface="Merriweather"/>
                <a:ea typeface="Merriweather"/>
                <a:cs typeface="Merriweather"/>
                <a:sym typeface="Merriweather"/>
              </a:rPr>
              <a:t/>
            </a:r>
            <a:br>
              <a:rPr lang="en-US" sz="3600" b="0" i="0" u="none" strike="noStrike" cap="none" baseline="0" dirty="0" smtClean="0">
                <a:solidFill>
                  <a:srgbClr val="FF0000"/>
                </a:solidFill>
                <a:latin typeface="Merriweather"/>
                <a:ea typeface="Merriweather"/>
                <a:cs typeface="Merriweather"/>
                <a:sym typeface="Merriweather"/>
              </a:rPr>
            </a:br>
            <a:r>
              <a:rPr lang="en-US" sz="3600" b="0" i="0" u="none" strike="noStrike" cap="none" baseline="0" dirty="0" smtClean="0">
                <a:solidFill>
                  <a:srgbClr val="FF0000"/>
                </a:solidFill>
                <a:latin typeface="Merriweather"/>
                <a:ea typeface="Merriweather"/>
                <a:cs typeface="Merriweather"/>
                <a:sym typeface="Merriweather"/>
              </a:rPr>
              <a:t/>
            </a:r>
            <a:br>
              <a:rPr lang="en-US" sz="3600" b="0" i="0" u="none" strike="noStrike" cap="none" baseline="0" dirty="0" smtClean="0">
                <a:solidFill>
                  <a:srgbClr val="FF0000"/>
                </a:solidFill>
                <a:latin typeface="Merriweather"/>
                <a:ea typeface="Merriweather"/>
                <a:cs typeface="Merriweather"/>
                <a:sym typeface="Merriweather"/>
              </a:rPr>
            </a:br>
            <a:r>
              <a:rPr lang="en-US" sz="3600" b="0" i="0" u="none" strike="noStrike" cap="none" baseline="0" dirty="0" smtClean="0">
                <a:solidFill>
                  <a:srgbClr val="FF0000"/>
                </a:solidFill>
                <a:latin typeface="Merriweather"/>
                <a:ea typeface="Merriweather"/>
                <a:cs typeface="Merriweather"/>
                <a:sym typeface="Merriweather"/>
              </a:rPr>
              <a:t>LEQ </a:t>
            </a:r>
            <a:r>
              <a:rPr lang="en-US" sz="3600" b="0" i="0" u="none" strike="noStrike" cap="none" baseline="0" dirty="0" smtClean="0">
                <a:solidFill>
                  <a:srgbClr val="FF0000"/>
                </a:solidFill>
                <a:latin typeface="Merriweather"/>
                <a:ea typeface="Merriweather"/>
                <a:cs typeface="Merriweather"/>
                <a:sym typeface="Merriweather"/>
              </a:rPr>
              <a:t>3B-Question</a:t>
            </a:r>
            <a:r>
              <a:rPr lang="en-US" sz="3600" b="0" i="0" u="none" strike="noStrike" cap="none" baseline="0" dirty="0">
                <a:solidFill>
                  <a:srgbClr val="FF0000"/>
                </a:solidFill>
                <a:latin typeface="Merriweather"/>
                <a:ea typeface="Merriweather"/>
                <a:cs typeface="Merriweather"/>
                <a:sym typeface="Merriweather"/>
              </a:rPr>
              <a:t>:  </a:t>
            </a:r>
            <a:r>
              <a:rPr lang="en-US" sz="3600" b="1" i="0" u="none" strike="noStrike" cap="none" baseline="0" dirty="0">
                <a:solidFill>
                  <a:srgbClr val="FF0000"/>
                </a:solidFill>
                <a:latin typeface="Merriweather"/>
                <a:ea typeface="Merriweather"/>
                <a:cs typeface="Merriweather"/>
                <a:sym typeface="Merriweather"/>
              </a:rPr>
              <a:t>How does Sandra Cisneros carefully balance and organize the words and details used to explain her family's effect on her </a:t>
            </a:r>
            <a:r>
              <a:rPr lang="en-US" sz="3600" b="1" i="0" u="none" strike="noStrike" cap="none" baseline="0" dirty="0" smtClean="0">
                <a:solidFill>
                  <a:srgbClr val="FF0000"/>
                </a:solidFill>
                <a:latin typeface="Merriweather"/>
                <a:ea typeface="Merriweather"/>
                <a:cs typeface="Merriweather"/>
                <a:sym typeface="Merriweather"/>
              </a:rPr>
              <a:t>development</a:t>
            </a:r>
            <a:r>
              <a:rPr lang="en-US" sz="3600" b="1" i="0" u="none" strike="noStrike" cap="none" baseline="0" dirty="0" smtClean="0">
                <a:solidFill>
                  <a:srgbClr val="FF0000"/>
                </a:solidFill>
                <a:latin typeface="Merriweather"/>
                <a:ea typeface="Merriweather"/>
                <a:cs typeface="Merriweather"/>
                <a:sym typeface="Merriweather"/>
              </a:rPr>
              <a:t>?</a:t>
            </a:r>
            <a:br>
              <a:rPr lang="en-US" sz="3600" b="1" i="0" u="none" strike="noStrike" cap="none" baseline="0" dirty="0" smtClean="0">
                <a:solidFill>
                  <a:srgbClr val="FF0000"/>
                </a:solidFill>
                <a:latin typeface="Merriweather"/>
                <a:ea typeface="Merriweather"/>
                <a:cs typeface="Merriweather"/>
                <a:sym typeface="Merriweather"/>
              </a:rPr>
            </a:br>
            <a:r>
              <a:rPr lang="en-US" sz="3600" b="1" dirty="0" smtClean="0">
                <a:solidFill>
                  <a:schemeClr val="tx1"/>
                </a:solidFill>
              </a:rPr>
              <a:t>(organization, tone, imagery, </a:t>
            </a:r>
            <a:br>
              <a:rPr lang="en-US" sz="3600" b="1" dirty="0" smtClean="0">
                <a:solidFill>
                  <a:schemeClr val="tx1"/>
                </a:solidFill>
              </a:rPr>
            </a:br>
            <a:r>
              <a:rPr lang="en-US" sz="3600" b="1" dirty="0" smtClean="0">
                <a:solidFill>
                  <a:schemeClr val="tx1"/>
                </a:solidFill>
              </a:rPr>
              <a:t>point of view) </a:t>
            </a:r>
            <a:r>
              <a:rPr lang="en-US" sz="3600" b="1" i="0" u="none" strike="noStrike" cap="none" baseline="0" dirty="0" smtClean="0">
                <a:solidFill>
                  <a:srgbClr val="FF0000"/>
                </a:solidFill>
                <a:latin typeface="Merriweather"/>
                <a:ea typeface="Merriweather"/>
                <a:cs typeface="Merriweather"/>
                <a:sym typeface="Merriweather"/>
              </a:rPr>
              <a:t/>
            </a:r>
            <a:br>
              <a:rPr lang="en-US" sz="3600" b="1" i="0" u="none" strike="noStrike" cap="none" baseline="0" dirty="0" smtClean="0">
                <a:solidFill>
                  <a:srgbClr val="FF0000"/>
                </a:solidFill>
                <a:latin typeface="Merriweather"/>
                <a:ea typeface="Merriweather"/>
                <a:cs typeface="Merriweather"/>
                <a:sym typeface="Merriweather"/>
              </a:rPr>
            </a:br>
            <a:endParaRPr lang="en-US" sz="4800" b="0" i="0" u="none" strike="noStrike" cap="none" baseline="0" dirty="0">
              <a:solidFill>
                <a:srgbClr val="FF0000"/>
              </a:solidFill>
              <a:latin typeface="Merriweather"/>
              <a:ea typeface="Merriweather"/>
              <a:cs typeface="Merriweather"/>
              <a:sym typeface="Merriweather"/>
            </a:endParaRPr>
          </a:p>
        </p:txBody>
      </p:sp>
    </p:spTree>
    <p:extLst>
      <p:ext uri="{BB962C8B-B14F-4D97-AF65-F5344CB8AC3E}">
        <p14:creationId xmlns:p14="http://schemas.microsoft.com/office/powerpoint/2010/main" val="375572155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457200" y="1289851"/>
            <a:ext cx="8229600" cy="4572000"/>
          </a:xfrm>
          <a:prstGeom prst="rect">
            <a:avLst/>
          </a:prstGeom>
          <a:noFill/>
          <a:ln>
            <a:noFill/>
          </a:ln>
        </p:spPr>
        <p:txBody>
          <a:bodyPr lIns="91425" tIns="45700" rIns="91425" bIns="45700" anchor="t" anchorCtr="0">
            <a:noAutofit/>
          </a:bodyPr>
          <a:lstStyle/>
          <a:p>
            <a:pPr marL="274320" marR="0" lvl="0" indent="-274320" algn="l" rtl="0">
              <a:spcBef>
                <a:spcPts val="600"/>
              </a:spcBef>
              <a:buClr>
                <a:srgbClr val="000000"/>
              </a:buClr>
              <a:buSzPct val="85000"/>
              <a:buFont typeface="Merriweather"/>
              <a:buChar char="●"/>
            </a:pPr>
            <a:r>
              <a:rPr lang="en-US" sz="2600" b="0" i="0" u="none" strike="noStrike" cap="none" baseline="0" dirty="0" smtClean="0">
                <a:solidFill>
                  <a:srgbClr val="000000"/>
                </a:solidFill>
                <a:latin typeface="Merriweather"/>
                <a:ea typeface="Merriweather"/>
                <a:cs typeface="Merriweather"/>
                <a:sym typeface="Merriweather"/>
              </a:rPr>
              <a:t>Writer</a:t>
            </a:r>
            <a:endParaRPr lang="en-US" sz="2600" b="0" i="0" u="none" strike="noStrike" cap="none" baseline="0" dirty="0">
              <a:solidFill>
                <a:srgbClr val="000000"/>
              </a:solidFill>
              <a:latin typeface="Merriweather"/>
              <a:ea typeface="Merriweather"/>
              <a:cs typeface="Merriweather"/>
              <a:sym typeface="Merriweather"/>
            </a:endParaRP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Sandra Cisneros is an American writer best known for her acclaimed first novel The House on Mango Street and her subsequent short story collection Woman Hollering Creek and Other Stories. </a:t>
            </a:r>
            <a:r>
              <a:rPr lang="en-US" sz="2600" b="0" i="0" u="sng" strike="noStrike" cap="none" baseline="0" dirty="0">
                <a:solidFill>
                  <a:srgbClr val="000000"/>
                </a:solidFill>
                <a:latin typeface="Merriweather"/>
                <a:ea typeface="Merriweather"/>
                <a:cs typeface="Merriweather"/>
                <a:sym typeface="Merriweather"/>
                <a:hlinkClick r:id="rId3"/>
              </a:rPr>
              <a:t>Wikipedia</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4"/>
              </a:rPr>
              <a:t>Born</a:t>
            </a:r>
            <a:r>
              <a:rPr lang="en-US" sz="2600" b="0" i="0" u="none" strike="noStrike" cap="none" baseline="0" dirty="0">
                <a:solidFill>
                  <a:srgbClr val="000000"/>
                </a:solidFill>
                <a:latin typeface="Merriweather"/>
                <a:ea typeface="Merriweather"/>
                <a:cs typeface="Merriweather"/>
                <a:sym typeface="Merriweather"/>
              </a:rPr>
              <a:t>: December 20, </a:t>
            </a:r>
            <a:r>
              <a:rPr lang="en-US" sz="2600" b="0" i="0" u="none" strike="noStrike" cap="none" baseline="0" dirty="0" smtClean="0">
                <a:solidFill>
                  <a:srgbClr val="000000"/>
                </a:solidFill>
                <a:latin typeface="Merriweather"/>
                <a:ea typeface="Merriweather"/>
                <a:cs typeface="Merriweather"/>
                <a:sym typeface="Merriweather"/>
              </a:rPr>
              <a:t>1954,</a:t>
            </a:r>
            <a:r>
              <a:rPr lang="en-US" sz="2600" b="0" i="0" u="none" strike="noStrike" cap="none" dirty="0" smtClean="0">
                <a:solidFill>
                  <a:srgbClr val="000000"/>
                </a:solidFill>
                <a:latin typeface="Merriweather"/>
                <a:ea typeface="Merriweather"/>
                <a:cs typeface="Merriweather"/>
                <a:sym typeface="Merriweather"/>
              </a:rPr>
              <a:t> </a:t>
            </a:r>
            <a:r>
              <a:rPr lang="en-US" sz="2600" b="0" i="0" u="sng" strike="noStrike" cap="none" baseline="0" dirty="0" smtClean="0">
                <a:solidFill>
                  <a:srgbClr val="000000"/>
                </a:solidFill>
                <a:latin typeface="Merriweather"/>
                <a:ea typeface="Merriweather"/>
                <a:cs typeface="Merriweather"/>
                <a:sym typeface="Merriweather"/>
                <a:hlinkClick r:id="rId5"/>
              </a:rPr>
              <a:t>Chicago</a:t>
            </a:r>
            <a:r>
              <a:rPr lang="en-US" sz="2600" b="0" i="0" u="sng" strike="noStrike" cap="none" baseline="0" dirty="0">
                <a:solidFill>
                  <a:srgbClr val="000000"/>
                </a:solidFill>
                <a:latin typeface="Merriweather"/>
                <a:ea typeface="Merriweather"/>
                <a:cs typeface="Merriweather"/>
                <a:sym typeface="Merriweather"/>
                <a:hlinkClick r:id="rId5"/>
              </a:rPr>
              <a:t>, IL</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6"/>
              </a:rPr>
              <a:t>Nationality</a:t>
            </a:r>
            <a:r>
              <a:rPr lang="en-US" sz="2600" b="0" i="0" u="none" strike="noStrike" cap="none" baseline="0" dirty="0">
                <a:solidFill>
                  <a:srgbClr val="000000"/>
                </a:solidFill>
                <a:latin typeface="Merriweather"/>
                <a:ea typeface="Merriweather"/>
                <a:cs typeface="Merriweather"/>
                <a:sym typeface="Merriweather"/>
              </a:rPr>
              <a:t>: American</a:t>
            </a:r>
          </a:p>
          <a:p>
            <a:pPr marL="274320" marR="0" lvl="0" indent="-274320" algn="l" rtl="0">
              <a:spcBef>
                <a:spcPts val="600"/>
              </a:spcBef>
              <a:buClr>
                <a:srgbClr val="000000"/>
              </a:buClr>
              <a:buSzPct val="85000"/>
              <a:buFont typeface="Merriweather"/>
              <a:buChar char="●"/>
            </a:pPr>
            <a:r>
              <a:rPr lang="en-US" sz="2600" b="0" i="0" u="sng" strike="noStrike" cap="none" baseline="0" dirty="0">
                <a:solidFill>
                  <a:srgbClr val="000000"/>
                </a:solidFill>
                <a:latin typeface="Merriweather"/>
                <a:ea typeface="Merriweather"/>
                <a:cs typeface="Merriweather"/>
                <a:sym typeface="Merriweather"/>
                <a:hlinkClick r:id="rId7"/>
              </a:rPr>
              <a:t>Awards</a:t>
            </a:r>
            <a:r>
              <a:rPr lang="en-US" sz="2600" b="0" i="0" u="none" strike="noStrike" cap="none" baseline="0" dirty="0">
                <a:solidFill>
                  <a:srgbClr val="000000"/>
                </a:solidFill>
                <a:latin typeface="Merriweather"/>
                <a:ea typeface="Merriweather"/>
                <a:cs typeface="Merriweather"/>
                <a:sym typeface="Merriweather"/>
              </a:rPr>
              <a:t>: American Book Awards, MacArthur Fellowship, </a:t>
            </a:r>
            <a:r>
              <a:rPr lang="en-US" sz="2600" b="0" i="0" u="none" strike="noStrike" cap="none" baseline="0" dirty="0" err="1">
                <a:solidFill>
                  <a:srgbClr val="000000"/>
                </a:solidFill>
                <a:latin typeface="Merriweather"/>
                <a:ea typeface="Merriweather"/>
                <a:cs typeface="Merriweather"/>
                <a:sym typeface="Merriweather"/>
              </a:rPr>
              <a:t>Lannan</a:t>
            </a:r>
            <a:r>
              <a:rPr lang="en-US" sz="2600" b="0" i="0" u="none" strike="noStrike" cap="none" baseline="0" dirty="0">
                <a:solidFill>
                  <a:srgbClr val="000000"/>
                </a:solidFill>
                <a:latin typeface="Merriweather"/>
                <a:ea typeface="Merriweather"/>
                <a:cs typeface="Merriweather"/>
                <a:sym typeface="Merriweather"/>
              </a:rPr>
              <a:t> Literary Award for Fiction, </a:t>
            </a:r>
            <a:r>
              <a:rPr lang="en-US" sz="2600" b="0" i="0" u="none" strike="noStrike" cap="none" baseline="0" dirty="0" err="1">
                <a:solidFill>
                  <a:srgbClr val="000000"/>
                </a:solidFill>
                <a:latin typeface="Merriweather"/>
                <a:ea typeface="Merriweather"/>
                <a:cs typeface="Merriweather"/>
                <a:sym typeface="Merriweather"/>
              </a:rPr>
              <a:t>Anisfield</a:t>
            </a:r>
            <a:r>
              <a:rPr lang="en-US" sz="2600" b="0" i="0" u="none" strike="noStrike" cap="none" baseline="0" dirty="0">
                <a:solidFill>
                  <a:srgbClr val="000000"/>
                </a:solidFill>
                <a:latin typeface="Merriweather"/>
                <a:ea typeface="Merriweather"/>
                <a:cs typeface="Merriweather"/>
                <a:sym typeface="Merriweather"/>
              </a:rPr>
              <a:t>-Wolf Book Awards</a:t>
            </a:r>
          </a:p>
          <a:p>
            <a:pPr marL="274320" marR="0" lvl="0" indent="-133985" algn="l" rtl="0">
              <a:spcBef>
                <a:spcPts val="600"/>
              </a:spcBef>
              <a:buClr>
                <a:schemeClr val="accent2"/>
              </a:buClr>
              <a:buFont typeface="Merriweather"/>
              <a:buNone/>
            </a:pPr>
            <a:endParaRPr sz="1800" b="0" i="0" u="none" strike="noStrike" cap="none" baseline="0" dirty="0">
              <a:solidFill>
                <a:schemeClr val="lt1"/>
              </a:solidFill>
              <a:latin typeface="Merriweather"/>
              <a:ea typeface="Merriweather"/>
              <a:cs typeface="Merriweather"/>
              <a:sym typeface="Merriweather"/>
            </a:endParaRPr>
          </a:p>
        </p:txBody>
      </p:sp>
      <p:sp>
        <p:nvSpPr>
          <p:cNvPr id="98" name="Shape 98"/>
          <p:cNvSpPr txBox="1">
            <a:spLocks noGrp="1"/>
          </p:cNvSpPr>
          <p:nvPr>
            <p:ph type="title"/>
          </p:nvPr>
        </p:nvSpPr>
        <p:spPr>
          <a:xfrm>
            <a:off x="457200" y="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Sandra Cisneros</a:t>
            </a:r>
          </a:p>
        </p:txBody>
      </p:sp>
      <p:pic>
        <p:nvPicPr>
          <p:cNvPr id="99" name="Shape 99"/>
          <p:cNvPicPr preferRelativeResize="0"/>
          <p:nvPr/>
        </p:nvPicPr>
        <p:blipFill>
          <a:blip r:embed="rId8">
            <a:alphaModFix/>
          </a:blip>
          <a:stretch>
            <a:fillRect/>
          </a:stretch>
        </p:blipFill>
        <p:spPr>
          <a:xfrm>
            <a:off x="5943600" y="-31072"/>
            <a:ext cx="2667000" cy="1905000"/>
          </a:xfrm>
          <a:prstGeom prst="rect">
            <a:avLst/>
          </a:prstGeom>
          <a:noFill/>
          <a:ln>
            <a:noFill/>
          </a:ln>
        </p:spPr>
      </p:pic>
      <p:sp>
        <p:nvSpPr>
          <p:cNvPr id="5" name="SMARTInkShape-4"/>
          <p:cNvSpPr/>
          <p:nvPr/>
        </p:nvSpPr>
        <p:spPr>
          <a:xfrm>
            <a:off x="830461" y="3286125"/>
            <a:ext cx="5938243" cy="214062"/>
          </a:xfrm>
          <a:custGeom>
            <a:avLst/>
            <a:gdLst/>
            <a:ahLst/>
            <a:cxnLst/>
            <a:rect l="0" t="0" r="0" b="0"/>
            <a:pathLst>
              <a:path w="5938243" h="214062">
                <a:moveTo>
                  <a:pt x="0" y="0"/>
                </a:moveTo>
                <a:lnTo>
                  <a:pt x="7688" y="0"/>
                </a:lnTo>
                <a:lnTo>
                  <a:pt x="15814" y="6137"/>
                </a:lnTo>
                <a:lnTo>
                  <a:pt x="24088" y="8102"/>
                </a:lnTo>
                <a:lnTo>
                  <a:pt x="29888" y="8562"/>
                </a:lnTo>
                <a:lnTo>
                  <a:pt x="35773" y="11412"/>
                </a:lnTo>
                <a:lnTo>
                  <a:pt x="41696" y="14994"/>
                </a:lnTo>
                <a:lnTo>
                  <a:pt x="65670" y="24737"/>
                </a:lnTo>
                <a:lnTo>
                  <a:pt x="77556" y="32024"/>
                </a:lnTo>
                <a:lnTo>
                  <a:pt x="122162" y="43263"/>
                </a:lnTo>
                <a:lnTo>
                  <a:pt x="161534" y="54180"/>
                </a:lnTo>
                <a:lnTo>
                  <a:pt x="196611" y="60863"/>
                </a:lnTo>
                <a:lnTo>
                  <a:pt x="239332" y="69312"/>
                </a:lnTo>
                <a:lnTo>
                  <a:pt x="274201" y="76650"/>
                </a:lnTo>
                <a:lnTo>
                  <a:pt x="309668" y="80258"/>
                </a:lnTo>
                <a:lnTo>
                  <a:pt x="345313" y="86178"/>
                </a:lnTo>
                <a:lnTo>
                  <a:pt x="382001" y="88373"/>
                </a:lnTo>
                <a:lnTo>
                  <a:pt x="422858" y="90015"/>
                </a:lnTo>
                <a:lnTo>
                  <a:pt x="460540" y="95353"/>
                </a:lnTo>
                <a:lnTo>
                  <a:pt x="497833" y="98367"/>
                </a:lnTo>
                <a:lnTo>
                  <a:pt x="538869" y="104111"/>
                </a:lnTo>
                <a:lnTo>
                  <a:pt x="576604" y="106254"/>
                </a:lnTo>
                <a:lnTo>
                  <a:pt x="612920" y="106889"/>
                </a:lnTo>
                <a:lnTo>
                  <a:pt x="649808" y="108069"/>
                </a:lnTo>
                <a:lnTo>
                  <a:pt x="690724" y="113269"/>
                </a:lnTo>
                <a:lnTo>
                  <a:pt x="728424" y="115251"/>
                </a:lnTo>
                <a:lnTo>
                  <a:pt x="764729" y="115839"/>
                </a:lnTo>
                <a:lnTo>
                  <a:pt x="800622" y="116013"/>
                </a:lnTo>
                <a:lnTo>
                  <a:pt x="837384" y="116064"/>
                </a:lnTo>
                <a:lnTo>
                  <a:pt x="878263" y="116080"/>
                </a:lnTo>
                <a:lnTo>
                  <a:pt x="915952" y="116084"/>
                </a:lnTo>
                <a:lnTo>
                  <a:pt x="953246" y="116085"/>
                </a:lnTo>
                <a:lnTo>
                  <a:pt x="994283" y="116086"/>
                </a:lnTo>
                <a:lnTo>
                  <a:pt x="1033010" y="116086"/>
                </a:lnTo>
                <a:lnTo>
                  <a:pt x="1075463" y="116086"/>
                </a:lnTo>
                <a:lnTo>
                  <a:pt x="1118469" y="116086"/>
                </a:lnTo>
                <a:lnTo>
                  <a:pt x="1157780" y="116086"/>
                </a:lnTo>
                <a:lnTo>
                  <a:pt x="1200406" y="117078"/>
                </a:lnTo>
                <a:lnTo>
                  <a:pt x="1244455" y="122223"/>
                </a:lnTo>
                <a:lnTo>
                  <a:pt x="1288926" y="124188"/>
                </a:lnTo>
                <a:lnTo>
                  <a:pt x="1333522" y="124771"/>
                </a:lnTo>
                <a:lnTo>
                  <a:pt x="1378155" y="124943"/>
                </a:lnTo>
                <a:lnTo>
                  <a:pt x="1422799" y="125986"/>
                </a:lnTo>
                <a:lnTo>
                  <a:pt x="1467446" y="131146"/>
                </a:lnTo>
                <a:lnTo>
                  <a:pt x="1512094" y="133116"/>
                </a:lnTo>
                <a:lnTo>
                  <a:pt x="1541859" y="133577"/>
                </a:lnTo>
                <a:lnTo>
                  <a:pt x="1584854" y="136427"/>
                </a:lnTo>
                <a:lnTo>
                  <a:pt x="1610210" y="138576"/>
                </a:lnTo>
                <a:lnTo>
                  <a:pt x="1651612" y="140965"/>
                </a:lnTo>
                <a:lnTo>
                  <a:pt x="1687542" y="142026"/>
                </a:lnTo>
                <a:lnTo>
                  <a:pt x="1723355" y="142498"/>
                </a:lnTo>
                <a:lnTo>
                  <a:pt x="1767504" y="142763"/>
                </a:lnTo>
                <a:lnTo>
                  <a:pt x="1798581" y="142825"/>
                </a:lnTo>
                <a:lnTo>
                  <a:pt x="1830252" y="143845"/>
                </a:lnTo>
                <a:lnTo>
                  <a:pt x="1871387" y="149006"/>
                </a:lnTo>
                <a:lnTo>
                  <a:pt x="1914554" y="150975"/>
                </a:lnTo>
                <a:lnTo>
                  <a:pt x="1958763" y="152551"/>
                </a:lnTo>
                <a:lnTo>
                  <a:pt x="2002289" y="157869"/>
                </a:lnTo>
                <a:lnTo>
                  <a:pt x="2041754" y="159885"/>
                </a:lnTo>
                <a:lnTo>
                  <a:pt x="2083434" y="160482"/>
                </a:lnTo>
                <a:lnTo>
                  <a:pt x="2122352" y="160660"/>
                </a:lnTo>
                <a:lnTo>
                  <a:pt x="2164861" y="160712"/>
                </a:lnTo>
                <a:lnTo>
                  <a:pt x="2207884" y="160728"/>
                </a:lnTo>
                <a:lnTo>
                  <a:pt x="2247200" y="160732"/>
                </a:lnTo>
                <a:lnTo>
                  <a:pt x="2288835" y="160734"/>
                </a:lnTo>
                <a:lnTo>
                  <a:pt x="2327740" y="160734"/>
                </a:lnTo>
                <a:lnTo>
                  <a:pt x="2369254" y="161727"/>
                </a:lnTo>
                <a:lnTo>
                  <a:pt x="2407130" y="166871"/>
                </a:lnTo>
                <a:lnTo>
                  <a:pt x="2444481" y="168837"/>
                </a:lnTo>
                <a:lnTo>
                  <a:pt x="2485533" y="169419"/>
                </a:lnTo>
                <a:lnTo>
                  <a:pt x="2524266" y="169591"/>
                </a:lnTo>
                <a:lnTo>
                  <a:pt x="2565728" y="169642"/>
                </a:lnTo>
                <a:lnTo>
                  <a:pt x="2604582" y="169658"/>
                </a:lnTo>
                <a:lnTo>
                  <a:pt x="2646081" y="169663"/>
                </a:lnTo>
                <a:lnTo>
                  <a:pt x="2683953" y="169663"/>
                </a:lnTo>
                <a:lnTo>
                  <a:pt x="2721302" y="169664"/>
                </a:lnTo>
                <a:lnTo>
                  <a:pt x="2762354" y="169664"/>
                </a:lnTo>
                <a:lnTo>
                  <a:pt x="2800094" y="169664"/>
                </a:lnTo>
                <a:lnTo>
                  <a:pt x="2836412" y="169664"/>
                </a:lnTo>
                <a:lnTo>
                  <a:pt x="2873300" y="169664"/>
                </a:lnTo>
                <a:lnTo>
                  <a:pt x="2914216" y="169664"/>
                </a:lnTo>
                <a:lnTo>
                  <a:pt x="2951916" y="169664"/>
                </a:lnTo>
                <a:lnTo>
                  <a:pt x="2988221" y="170656"/>
                </a:lnTo>
                <a:lnTo>
                  <a:pt x="3025106" y="175801"/>
                </a:lnTo>
                <a:lnTo>
                  <a:pt x="3066021" y="177766"/>
                </a:lnTo>
                <a:lnTo>
                  <a:pt x="3103721" y="178349"/>
                </a:lnTo>
                <a:lnTo>
                  <a:pt x="3140026" y="178521"/>
                </a:lnTo>
                <a:lnTo>
                  <a:pt x="3175919" y="179564"/>
                </a:lnTo>
                <a:lnTo>
                  <a:pt x="3211689" y="184724"/>
                </a:lnTo>
                <a:lnTo>
                  <a:pt x="3247423" y="186694"/>
                </a:lnTo>
                <a:lnTo>
                  <a:pt x="3283146" y="187278"/>
                </a:lnTo>
                <a:lnTo>
                  <a:pt x="3318866" y="187451"/>
                </a:lnTo>
                <a:lnTo>
                  <a:pt x="3354585" y="187502"/>
                </a:lnTo>
                <a:lnTo>
                  <a:pt x="3389312" y="187517"/>
                </a:lnTo>
                <a:lnTo>
                  <a:pt x="3430862" y="187522"/>
                </a:lnTo>
                <a:lnTo>
                  <a:pt x="3465271" y="190169"/>
                </a:lnTo>
                <a:lnTo>
                  <a:pt x="3507712" y="195212"/>
                </a:lnTo>
                <a:lnTo>
                  <a:pt x="3551888" y="196208"/>
                </a:lnTo>
                <a:lnTo>
                  <a:pt x="3596186" y="196405"/>
                </a:lnTo>
                <a:lnTo>
                  <a:pt x="3638634" y="196443"/>
                </a:lnTo>
                <a:lnTo>
                  <a:pt x="3679099" y="202588"/>
                </a:lnTo>
                <a:lnTo>
                  <a:pt x="3712676" y="204555"/>
                </a:lnTo>
                <a:lnTo>
                  <a:pt x="3756930" y="207865"/>
                </a:lnTo>
                <a:lnTo>
                  <a:pt x="3799370" y="213039"/>
                </a:lnTo>
                <a:lnTo>
                  <a:pt x="3839834" y="214061"/>
                </a:lnTo>
                <a:lnTo>
                  <a:pt x="3882370" y="211617"/>
                </a:lnTo>
                <a:lnTo>
                  <a:pt x="3919729" y="206614"/>
                </a:lnTo>
                <a:lnTo>
                  <a:pt x="3961908" y="205626"/>
                </a:lnTo>
                <a:lnTo>
                  <a:pt x="3999933" y="205431"/>
                </a:lnTo>
                <a:lnTo>
                  <a:pt x="4040847" y="205393"/>
                </a:lnTo>
                <a:lnTo>
                  <a:pt x="4080018" y="205384"/>
                </a:lnTo>
                <a:lnTo>
                  <a:pt x="4119064" y="205383"/>
                </a:lnTo>
                <a:lnTo>
                  <a:pt x="4159960" y="205383"/>
                </a:lnTo>
                <a:lnTo>
                  <a:pt x="4202838" y="205383"/>
                </a:lnTo>
                <a:lnTo>
                  <a:pt x="4241000" y="205383"/>
                </a:lnTo>
                <a:lnTo>
                  <a:pt x="4281942" y="200642"/>
                </a:lnTo>
                <a:lnTo>
                  <a:pt x="4322110" y="197281"/>
                </a:lnTo>
                <a:lnTo>
                  <a:pt x="4364587" y="196617"/>
                </a:lnTo>
                <a:lnTo>
                  <a:pt x="4406675" y="196485"/>
                </a:lnTo>
                <a:lnTo>
                  <a:pt x="4441435" y="196463"/>
                </a:lnTo>
                <a:lnTo>
                  <a:pt x="4476870" y="196456"/>
                </a:lnTo>
                <a:lnTo>
                  <a:pt x="4518261" y="196454"/>
                </a:lnTo>
                <a:lnTo>
                  <a:pt x="4551999" y="196453"/>
                </a:lnTo>
                <a:lnTo>
                  <a:pt x="4587130" y="196453"/>
                </a:lnTo>
                <a:lnTo>
                  <a:pt x="4622675" y="197445"/>
                </a:lnTo>
                <a:lnTo>
                  <a:pt x="4658342" y="202590"/>
                </a:lnTo>
                <a:lnTo>
                  <a:pt x="4693053" y="204555"/>
                </a:lnTo>
                <a:lnTo>
                  <a:pt x="4734598" y="205219"/>
                </a:lnTo>
                <a:lnTo>
                  <a:pt x="4769005" y="205334"/>
                </a:lnTo>
                <a:lnTo>
                  <a:pt x="4804336" y="205368"/>
                </a:lnTo>
                <a:lnTo>
                  <a:pt x="4839939" y="205379"/>
                </a:lnTo>
                <a:lnTo>
                  <a:pt x="4875624" y="205382"/>
                </a:lnTo>
                <a:lnTo>
                  <a:pt x="4911333" y="205382"/>
                </a:lnTo>
                <a:lnTo>
                  <a:pt x="4947048" y="205383"/>
                </a:lnTo>
                <a:lnTo>
                  <a:pt x="4989932" y="205383"/>
                </a:lnTo>
                <a:lnTo>
                  <a:pt x="5034195" y="205383"/>
                </a:lnTo>
                <a:lnTo>
                  <a:pt x="5078510" y="202737"/>
                </a:lnTo>
                <a:lnTo>
                  <a:pt x="5120961" y="197694"/>
                </a:lnTo>
                <a:lnTo>
                  <a:pt x="5152003" y="197005"/>
                </a:lnTo>
                <a:lnTo>
                  <a:pt x="5184982" y="195706"/>
                </a:lnTo>
                <a:lnTo>
                  <a:pt x="5221275" y="190389"/>
                </a:lnTo>
                <a:lnTo>
                  <a:pt x="5255731" y="188373"/>
                </a:lnTo>
                <a:lnTo>
                  <a:pt x="5297189" y="187691"/>
                </a:lnTo>
                <a:lnTo>
                  <a:pt x="5338561" y="187557"/>
                </a:lnTo>
                <a:lnTo>
                  <a:pt x="5376389" y="181393"/>
                </a:lnTo>
                <a:lnTo>
                  <a:pt x="5418404" y="179146"/>
                </a:lnTo>
                <a:lnTo>
                  <a:pt x="5455661" y="173963"/>
                </a:lnTo>
                <a:lnTo>
                  <a:pt x="5491683" y="170513"/>
                </a:lnTo>
                <a:lnTo>
                  <a:pt x="5530108" y="169832"/>
                </a:lnTo>
                <a:lnTo>
                  <a:pt x="5570881" y="164957"/>
                </a:lnTo>
                <a:lnTo>
                  <a:pt x="5607598" y="160576"/>
                </a:lnTo>
                <a:lnTo>
                  <a:pt x="5643514" y="153831"/>
                </a:lnTo>
                <a:lnTo>
                  <a:pt x="5679271" y="147465"/>
                </a:lnTo>
                <a:lnTo>
                  <a:pt x="5714998" y="143782"/>
                </a:lnTo>
                <a:lnTo>
                  <a:pt x="5750718" y="143054"/>
                </a:lnTo>
                <a:lnTo>
                  <a:pt x="5786437" y="142911"/>
                </a:lnTo>
                <a:lnTo>
                  <a:pt x="5831086" y="135812"/>
                </a:lnTo>
                <a:lnTo>
                  <a:pt x="5874951" y="134109"/>
                </a:lnTo>
                <a:lnTo>
                  <a:pt x="5887293" y="133026"/>
                </a:lnTo>
                <a:lnTo>
                  <a:pt x="5930512" y="125386"/>
                </a:lnTo>
                <a:lnTo>
                  <a:pt x="5938242" y="1250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
          <p:cNvSpPr/>
          <p:nvPr/>
        </p:nvSpPr>
        <p:spPr>
          <a:xfrm>
            <a:off x="848320" y="2964656"/>
            <a:ext cx="812603" cy="26626"/>
          </a:xfrm>
          <a:custGeom>
            <a:avLst/>
            <a:gdLst/>
            <a:ahLst/>
            <a:cxnLst/>
            <a:rect l="0" t="0" r="0" b="0"/>
            <a:pathLst>
              <a:path w="812603" h="26626">
                <a:moveTo>
                  <a:pt x="0" y="8930"/>
                </a:moveTo>
                <a:lnTo>
                  <a:pt x="4741" y="13670"/>
                </a:lnTo>
                <a:lnTo>
                  <a:pt x="9714" y="15998"/>
                </a:lnTo>
                <a:lnTo>
                  <a:pt x="48810" y="23975"/>
                </a:lnTo>
                <a:lnTo>
                  <a:pt x="92012" y="26625"/>
                </a:lnTo>
                <a:lnTo>
                  <a:pt x="116891" y="24095"/>
                </a:lnTo>
                <a:lnTo>
                  <a:pt x="156704" y="19091"/>
                </a:lnTo>
                <a:lnTo>
                  <a:pt x="197642" y="11966"/>
                </a:lnTo>
                <a:lnTo>
                  <a:pt x="236273" y="9829"/>
                </a:lnTo>
                <a:lnTo>
                  <a:pt x="273295" y="8204"/>
                </a:lnTo>
                <a:lnTo>
                  <a:pt x="310392" y="2872"/>
                </a:lnTo>
                <a:lnTo>
                  <a:pt x="352362" y="851"/>
                </a:lnTo>
                <a:lnTo>
                  <a:pt x="395225" y="252"/>
                </a:lnTo>
                <a:lnTo>
                  <a:pt x="434494" y="75"/>
                </a:lnTo>
                <a:lnTo>
                  <a:pt x="477107" y="22"/>
                </a:lnTo>
                <a:lnTo>
                  <a:pt x="521153" y="7"/>
                </a:lnTo>
                <a:lnTo>
                  <a:pt x="565622" y="2"/>
                </a:lnTo>
                <a:lnTo>
                  <a:pt x="609226" y="1"/>
                </a:lnTo>
                <a:lnTo>
                  <a:pt x="647722" y="0"/>
                </a:lnTo>
                <a:lnTo>
                  <a:pt x="684263" y="992"/>
                </a:lnTo>
                <a:lnTo>
                  <a:pt x="719234" y="6137"/>
                </a:lnTo>
                <a:lnTo>
                  <a:pt x="748888" y="7110"/>
                </a:lnTo>
                <a:lnTo>
                  <a:pt x="789843" y="1133"/>
                </a:lnTo>
                <a:lnTo>
                  <a:pt x="8126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6"/>
          <p:cNvSpPr/>
          <p:nvPr/>
        </p:nvSpPr>
        <p:spPr>
          <a:xfrm>
            <a:off x="5009555" y="2617226"/>
            <a:ext cx="2884290" cy="88470"/>
          </a:xfrm>
          <a:custGeom>
            <a:avLst/>
            <a:gdLst/>
            <a:ahLst/>
            <a:cxnLst/>
            <a:rect l="0" t="0" r="0" b="0"/>
            <a:pathLst>
              <a:path w="2884290" h="88470">
                <a:moveTo>
                  <a:pt x="0" y="88469"/>
                </a:moveTo>
                <a:lnTo>
                  <a:pt x="0" y="83729"/>
                </a:lnTo>
                <a:lnTo>
                  <a:pt x="7937" y="78756"/>
                </a:lnTo>
                <a:lnTo>
                  <a:pt x="27806" y="72219"/>
                </a:lnTo>
                <a:lnTo>
                  <a:pt x="63664" y="69936"/>
                </a:lnTo>
                <a:lnTo>
                  <a:pt x="103309" y="64567"/>
                </a:lnTo>
                <a:lnTo>
                  <a:pt x="147467" y="62536"/>
                </a:lnTo>
                <a:lnTo>
                  <a:pt x="180634" y="62060"/>
                </a:lnTo>
                <a:lnTo>
                  <a:pt x="218555" y="57052"/>
                </a:lnTo>
                <a:lnTo>
                  <a:pt x="262863" y="49285"/>
                </a:lnTo>
                <a:lnTo>
                  <a:pt x="304214" y="45440"/>
                </a:lnTo>
                <a:lnTo>
                  <a:pt x="347605" y="44141"/>
                </a:lnTo>
                <a:lnTo>
                  <a:pt x="390719" y="41238"/>
                </a:lnTo>
                <a:lnTo>
                  <a:pt x="432933" y="36145"/>
                </a:lnTo>
                <a:lnTo>
                  <a:pt x="463943" y="32803"/>
                </a:lnTo>
                <a:lnTo>
                  <a:pt x="500877" y="28010"/>
                </a:lnTo>
                <a:lnTo>
                  <a:pt x="540442" y="22573"/>
                </a:lnTo>
                <a:lnTo>
                  <a:pt x="573241" y="19494"/>
                </a:lnTo>
                <a:lnTo>
                  <a:pt x="603031" y="17134"/>
                </a:lnTo>
                <a:lnTo>
                  <a:pt x="636116" y="12778"/>
                </a:lnTo>
                <a:lnTo>
                  <a:pt x="678729" y="9488"/>
                </a:lnTo>
                <a:lnTo>
                  <a:pt x="712092" y="8718"/>
                </a:lnTo>
                <a:lnTo>
                  <a:pt x="747095" y="8376"/>
                </a:lnTo>
                <a:lnTo>
                  <a:pt x="789113" y="8183"/>
                </a:lnTo>
                <a:lnTo>
                  <a:pt x="826698" y="8126"/>
                </a:lnTo>
                <a:lnTo>
                  <a:pt x="865947" y="8109"/>
                </a:lnTo>
                <a:lnTo>
                  <a:pt x="901133" y="8105"/>
                </a:lnTo>
                <a:lnTo>
                  <a:pt x="945769" y="8103"/>
                </a:lnTo>
                <a:lnTo>
                  <a:pt x="984130" y="3362"/>
                </a:lnTo>
                <a:lnTo>
                  <a:pt x="1016497" y="1035"/>
                </a:lnTo>
                <a:lnTo>
                  <a:pt x="1051058" y="0"/>
                </a:lnTo>
                <a:lnTo>
                  <a:pt x="1092827" y="410"/>
                </a:lnTo>
                <a:lnTo>
                  <a:pt x="1130338" y="5382"/>
                </a:lnTo>
                <a:lnTo>
                  <a:pt x="1167581" y="7296"/>
                </a:lnTo>
                <a:lnTo>
                  <a:pt x="1211578" y="7863"/>
                </a:lnTo>
                <a:lnTo>
                  <a:pt x="1248223" y="7996"/>
                </a:lnTo>
                <a:lnTo>
                  <a:pt x="1279725" y="10701"/>
                </a:lnTo>
                <a:lnTo>
                  <a:pt x="1322417" y="15156"/>
                </a:lnTo>
                <a:lnTo>
                  <a:pt x="1363840" y="19122"/>
                </a:lnTo>
                <a:lnTo>
                  <a:pt x="1401249" y="23935"/>
                </a:lnTo>
                <a:lnTo>
                  <a:pt x="1437469" y="25361"/>
                </a:lnTo>
                <a:lnTo>
                  <a:pt x="1473335" y="28429"/>
                </a:lnTo>
                <a:lnTo>
                  <a:pt x="1509098" y="32977"/>
                </a:lnTo>
                <a:lnTo>
                  <a:pt x="1547476" y="36970"/>
                </a:lnTo>
                <a:lnTo>
                  <a:pt x="1587621" y="41791"/>
                </a:lnTo>
                <a:lnTo>
                  <a:pt x="1627296" y="43219"/>
                </a:lnTo>
                <a:lnTo>
                  <a:pt x="1667826" y="46289"/>
                </a:lnTo>
                <a:lnTo>
                  <a:pt x="1707616" y="50836"/>
                </a:lnTo>
                <a:lnTo>
                  <a:pt x="1748179" y="52183"/>
                </a:lnTo>
                <a:lnTo>
                  <a:pt x="1787979" y="52583"/>
                </a:lnTo>
                <a:lnTo>
                  <a:pt x="1828545" y="55347"/>
                </a:lnTo>
                <a:lnTo>
                  <a:pt x="1868345" y="59804"/>
                </a:lnTo>
                <a:lnTo>
                  <a:pt x="1911557" y="61124"/>
                </a:lnTo>
                <a:lnTo>
                  <a:pt x="1953135" y="61516"/>
                </a:lnTo>
                <a:lnTo>
                  <a:pt x="1993235" y="61631"/>
                </a:lnTo>
                <a:lnTo>
                  <a:pt x="2036536" y="61666"/>
                </a:lnTo>
                <a:lnTo>
                  <a:pt x="2078140" y="61676"/>
                </a:lnTo>
                <a:lnTo>
                  <a:pt x="2118247" y="61679"/>
                </a:lnTo>
                <a:lnTo>
                  <a:pt x="2158904" y="59034"/>
                </a:lnTo>
                <a:lnTo>
                  <a:pt x="2198733" y="54612"/>
                </a:lnTo>
                <a:lnTo>
                  <a:pt x="2241953" y="53302"/>
                </a:lnTo>
                <a:lnTo>
                  <a:pt x="2286178" y="52914"/>
                </a:lnTo>
                <a:lnTo>
                  <a:pt x="2328055" y="52799"/>
                </a:lnTo>
                <a:lnTo>
                  <a:pt x="2368244" y="52765"/>
                </a:lnTo>
                <a:lnTo>
                  <a:pt x="2408926" y="50109"/>
                </a:lnTo>
                <a:lnTo>
                  <a:pt x="2448760" y="45684"/>
                </a:lnTo>
                <a:lnTo>
                  <a:pt x="2489338" y="44373"/>
                </a:lnTo>
                <a:lnTo>
                  <a:pt x="2529141" y="43984"/>
                </a:lnTo>
                <a:lnTo>
                  <a:pt x="2569708" y="43869"/>
                </a:lnTo>
                <a:lnTo>
                  <a:pt x="2606863" y="43835"/>
                </a:lnTo>
                <a:lnTo>
                  <a:pt x="2643008" y="43825"/>
                </a:lnTo>
                <a:lnTo>
                  <a:pt x="2686037" y="43822"/>
                </a:lnTo>
                <a:lnTo>
                  <a:pt x="2718832" y="43821"/>
                </a:lnTo>
                <a:lnTo>
                  <a:pt x="2758425" y="39080"/>
                </a:lnTo>
                <a:lnTo>
                  <a:pt x="2795854" y="35719"/>
                </a:lnTo>
                <a:lnTo>
                  <a:pt x="2835379" y="34964"/>
                </a:lnTo>
                <a:lnTo>
                  <a:pt x="2858935" y="34901"/>
                </a:lnTo>
                <a:lnTo>
                  <a:pt x="2865744" y="32249"/>
                </a:lnTo>
                <a:lnTo>
                  <a:pt x="2873460" y="27204"/>
                </a:lnTo>
                <a:lnTo>
                  <a:pt x="2879537" y="26330"/>
                </a:lnTo>
                <a:lnTo>
                  <a:pt x="2881121" y="25215"/>
                </a:lnTo>
                <a:lnTo>
                  <a:pt x="2882177" y="23479"/>
                </a:lnTo>
                <a:lnTo>
                  <a:pt x="2884289" y="170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928997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Writes extensively about her experiences as a Mexican-American</a:t>
            </a: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Uses her distinct voice and style to separate herself from other </a:t>
            </a:r>
            <a:r>
              <a:rPr lang="en-US" sz="2600" b="0" i="0" u="none" strike="noStrike" cap="none" baseline="0" dirty="0" smtClean="0">
                <a:solidFill>
                  <a:srgbClr val="000000"/>
                </a:solidFill>
                <a:latin typeface="Merriweather"/>
                <a:ea typeface="Merriweather"/>
                <a:cs typeface="Merriweather"/>
                <a:sym typeface="Merriweather"/>
              </a:rPr>
              <a:t>writers</a:t>
            </a:r>
          </a:p>
          <a:p>
            <a:pPr marL="274320" marR="0" lvl="0" indent="-274320" algn="l" rtl="0">
              <a:spcBef>
                <a:spcPts val="600"/>
              </a:spcBef>
              <a:buClr>
                <a:srgbClr val="000000"/>
              </a:buClr>
              <a:buSzPct val="85000"/>
              <a:buFont typeface="Merriweather"/>
              <a:buChar char="●"/>
            </a:pPr>
            <a:endParaRPr lang="en-US" dirty="0">
              <a:solidFill>
                <a:srgbClr val="000000"/>
              </a:solidFill>
            </a:endParaRPr>
          </a:p>
          <a:p>
            <a:pPr marL="274320" marR="0" lvl="0" indent="-274320" algn="l" rtl="0">
              <a:spcBef>
                <a:spcPts val="600"/>
              </a:spcBef>
              <a:buClr>
                <a:srgbClr val="000000"/>
              </a:buClr>
              <a:buSzPct val="85000"/>
              <a:buFont typeface="Merriweather"/>
              <a:buChar char="●"/>
            </a:pPr>
            <a:r>
              <a:rPr lang="en-US" sz="2600" b="0" i="0" u="none" strike="noStrike" cap="none" baseline="0" dirty="0" smtClean="0">
                <a:solidFill>
                  <a:srgbClr val="000000"/>
                </a:solidFill>
                <a:latin typeface="Merriweather"/>
                <a:ea typeface="Merriweather"/>
                <a:cs typeface="Merriweather"/>
                <a:sym typeface="Merriweather"/>
              </a:rPr>
              <a:t>Watch </a:t>
            </a:r>
            <a:r>
              <a:rPr lang="en-US" sz="2600" b="0" i="0" u="none" strike="noStrike" cap="none" baseline="0" dirty="0" smtClean="0">
                <a:solidFill>
                  <a:srgbClr val="000000"/>
                </a:solidFill>
                <a:latin typeface="Merriweather"/>
                <a:ea typeface="Merriweather"/>
                <a:cs typeface="Merriweather"/>
                <a:sym typeface="Merriweather"/>
                <a:hlinkClick r:id="rId3"/>
              </a:rPr>
              <a:t>this video </a:t>
            </a:r>
            <a:r>
              <a:rPr lang="en-US" sz="2600" b="0" i="0" u="none" strike="noStrike" cap="none" baseline="0" dirty="0" smtClean="0">
                <a:solidFill>
                  <a:srgbClr val="000000"/>
                </a:solidFill>
                <a:latin typeface="Merriweather"/>
                <a:ea typeface="Merriweather"/>
                <a:cs typeface="Merriweather"/>
                <a:sym typeface="Merriweather"/>
              </a:rPr>
              <a:t>and summarize the central</a:t>
            </a:r>
            <a:r>
              <a:rPr lang="en-US" sz="2600" b="0" i="0" u="none" strike="noStrike" cap="none" dirty="0" smtClean="0">
                <a:solidFill>
                  <a:srgbClr val="000000"/>
                </a:solidFill>
                <a:latin typeface="Merriweather"/>
                <a:ea typeface="Merriweather"/>
                <a:cs typeface="Merriweather"/>
                <a:sym typeface="Merriweather"/>
              </a:rPr>
              <a:t> idea and key points in your notes. </a:t>
            </a:r>
          </a:p>
          <a:p>
            <a:pPr marL="274320" marR="0" lvl="0" indent="-274320" algn="l" rtl="0">
              <a:spcBef>
                <a:spcPts val="600"/>
              </a:spcBef>
              <a:buClr>
                <a:srgbClr val="000000"/>
              </a:buClr>
              <a:buSzPct val="85000"/>
              <a:buFont typeface="Merriweather"/>
              <a:buChar char="●"/>
            </a:pPr>
            <a:endParaRPr lang="en-US" sz="2600" b="0" i="0" u="none" strike="noStrike" cap="none" baseline="0" dirty="0">
              <a:solidFill>
                <a:srgbClr val="000000"/>
              </a:solidFill>
              <a:latin typeface="Merriweather"/>
              <a:ea typeface="Merriweather"/>
              <a:cs typeface="Merriweather"/>
              <a:sym typeface="Merriweather"/>
            </a:endParaRPr>
          </a:p>
        </p:txBody>
      </p:sp>
      <p:sp>
        <p:nvSpPr>
          <p:cNvPr id="105" name="Shape 105"/>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Sandra Cisneros</a:t>
            </a:r>
          </a:p>
        </p:txBody>
      </p:sp>
    </p:spTree>
    <p:extLst>
      <p:ext uri="{BB962C8B-B14F-4D97-AF65-F5344CB8AC3E}">
        <p14:creationId xmlns:p14="http://schemas.microsoft.com/office/powerpoint/2010/main" val="2466501429"/>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personal essay</a:t>
            </a:r>
          </a:p>
          <a:p>
            <a:pPr marL="274320" marR="0" lvl="0" indent="-274320" algn="l" rtl="0">
              <a:spcBef>
                <a:spcPts val="600"/>
              </a:spcBef>
              <a:buClr>
                <a:srgbClr val="000000"/>
              </a:buClr>
              <a:buSzPct val="85000"/>
              <a:buFont typeface="Merriweather"/>
              <a:buChar char="●"/>
            </a:pPr>
            <a:r>
              <a:rPr lang="en-US" dirty="0">
                <a:solidFill>
                  <a:srgbClr val="000000"/>
                </a:solidFill>
              </a:rPr>
              <a:t>point of view</a:t>
            </a:r>
          </a:p>
          <a:p>
            <a:pPr marL="274320" marR="0" lvl="0" indent="-274320" algn="l" rtl="0">
              <a:spcBef>
                <a:spcPts val="600"/>
              </a:spcBef>
              <a:buClr>
                <a:srgbClr val="000000"/>
              </a:buClr>
              <a:buSzPct val="85000"/>
              <a:buFont typeface="Merriweather"/>
              <a:buChar char="●"/>
            </a:pPr>
            <a:r>
              <a:rPr lang="en-US" dirty="0">
                <a:solidFill>
                  <a:srgbClr val="000000"/>
                </a:solidFill>
              </a:rPr>
              <a:t>organization of </a:t>
            </a:r>
            <a:r>
              <a:rPr lang="en-US" dirty="0" smtClean="0">
                <a:solidFill>
                  <a:srgbClr val="000000"/>
                </a:solidFill>
              </a:rPr>
              <a:t>details (within her MOD)</a:t>
            </a:r>
            <a:endParaRPr lang="en-US" dirty="0">
              <a:solidFill>
                <a:srgbClr val="000000"/>
              </a:solidFill>
            </a:endParaRPr>
          </a:p>
          <a:p>
            <a:pPr marL="274320" marR="0" lvl="0" indent="-274320" algn="l" rtl="0">
              <a:spcBef>
                <a:spcPts val="600"/>
              </a:spcBef>
              <a:buClr>
                <a:srgbClr val="000000"/>
              </a:buClr>
              <a:buSzPct val="85000"/>
              <a:buFont typeface="Merriweather"/>
              <a:buChar char="●"/>
            </a:pPr>
            <a:r>
              <a:rPr lang="en-US" sz="2600" b="0" i="0" u="none" strike="noStrike" cap="none" baseline="0" dirty="0">
                <a:solidFill>
                  <a:srgbClr val="000000"/>
                </a:solidFill>
                <a:latin typeface="Merriweather"/>
                <a:ea typeface="Merriweather"/>
                <a:cs typeface="Merriweather"/>
                <a:sym typeface="Merriweather"/>
              </a:rPr>
              <a:t>word </a:t>
            </a:r>
            <a:r>
              <a:rPr lang="en-US" sz="2600" b="0" i="0" u="none" strike="noStrike" cap="none" baseline="0" dirty="0" smtClean="0">
                <a:solidFill>
                  <a:srgbClr val="000000"/>
                </a:solidFill>
                <a:latin typeface="Merriweather"/>
                <a:ea typeface="Merriweather"/>
                <a:cs typeface="Merriweather"/>
                <a:sym typeface="Merriweather"/>
              </a:rPr>
              <a:t>choice – which is used to create:</a:t>
            </a:r>
            <a:endParaRPr lang="en-US" sz="2600" b="0" i="0" u="none" strike="noStrike" cap="none" baseline="0" dirty="0">
              <a:solidFill>
                <a:srgbClr val="000000"/>
              </a:solidFill>
              <a:latin typeface="Merriweather"/>
              <a:ea typeface="Merriweather"/>
              <a:cs typeface="Merriweather"/>
              <a:sym typeface="Merriweather"/>
            </a:endParaRPr>
          </a:p>
          <a:p>
            <a:pPr marL="640080" marR="0" lvl="1" indent="-284480" algn="l" rtl="0">
              <a:spcBef>
                <a:spcPts val="300"/>
              </a:spcBef>
              <a:buClr>
                <a:srgbClr val="000000"/>
              </a:buClr>
              <a:buSzPct val="85000"/>
              <a:buFont typeface="Merriweather"/>
              <a:buChar char="●"/>
            </a:pPr>
            <a:r>
              <a:rPr lang="en-US" sz="2400" b="0" i="0" u="none" strike="noStrike" cap="none" baseline="0" dirty="0" smtClean="0">
                <a:solidFill>
                  <a:srgbClr val="000000"/>
                </a:solidFill>
                <a:latin typeface="Merriweather"/>
                <a:ea typeface="Merriweather"/>
                <a:cs typeface="Merriweather"/>
                <a:sym typeface="Merriweather"/>
              </a:rPr>
              <a:t>Tone</a:t>
            </a:r>
            <a:endParaRPr lang="en-US" sz="2400" b="0" i="0" u="none" strike="noStrike" cap="none" baseline="0" dirty="0">
              <a:solidFill>
                <a:srgbClr val="000000"/>
              </a:solidFill>
              <a:latin typeface="Merriweather"/>
              <a:ea typeface="Merriweather"/>
              <a:cs typeface="Merriweather"/>
              <a:sym typeface="Merriweather"/>
            </a:endParaRPr>
          </a:p>
          <a:p>
            <a:pPr marL="640080" marR="0" lvl="1" indent="-284480" algn="l" rtl="0">
              <a:spcBef>
                <a:spcPts val="300"/>
              </a:spcBef>
              <a:buClr>
                <a:srgbClr val="000000"/>
              </a:buClr>
              <a:buSzPct val="85000"/>
              <a:buFont typeface="Merriweather"/>
              <a:buChar char="●"/>
            </a:pPr>
            <a:r>
              <a:rPr lang="en-US" dirty="0" smtClean="0">
                <a:solidFill>
                  <a:srgbClr val="000000"/>
                </a:solidFill>
              </a:rPr>
              <a:t>Mood</a:t>
            </a:r>
          </a:p>
          <a:p>
            <a:pPr lvl="1" indent="-284480">
              <a:buClr>
                <a:srgbClr val="000000"/>
              </a:buClr>
              <a:buSzPct val="85000"/>
            </a:pPr>
            <a:r>
              <a:rPr lang="en-US" dirty="0" smtClean="0">
                <a:solidFill>
                  <a:srgbClr val="000000"/>
                </a:solidFill>
              </a:rPr>
              <a:t>Imagery</a:t>
            </a:r>
          </a:p>
          <a:p>
            <a:pPr lvl="1" indent="-284480">
              <a:buClr>
                <a:srgbClr val="000000"/>
              </a:buClr>
              <a:buSzPct val="85000"/>
            </a:pPr>
            <a:r>
              <a:rPr lang="en-US" dirty="0">
                <a:solidFill>
                  <a:srgbClr val="000000"/>
                </a:solidFill>
              </a:rPr>
              <a:t>Voice</a:t>
            </a:r>
          </a:p>
          <a:p>
            <a:pPr marL="355600" lvl="1" indent="0">
              <a:buClr>
                <a:srgbClr val="000000"/>
              </a:buClr>
              <a:buSzPct val="85000"/>
              <a:buNone/>
            </a:pPr>
            <a:endParaRPr lang="en-US" dirty="0">
              <a:solidFill>
                <a:srgbClr val="000000"/>
              </a:solidFill>
            </a:endParaRPr>
          </a:p>
          <a:p>
            <a:pPr marL="640080" marR="0" lvl="1" indent="-284480" algn="l" rtl="0">
              <a:spcBef>
                <a:spcPts val="300"/>
              </a:spcBef>
              <a:buClr>
                <a:srgbClr val="000000"/>
              </a:buClr>
              <a:buSzPct val="85000"/>
              <a:buFont typeface="Merriweather"/>
              <a:buChar char="●"/>
            </a:pPr>
            <a:endParaRPr lang="en-US" sz="2400" b="0" i="0" u="none" strike="noStrike" cap="none" baseline="0" dirty="0">
              <a:solidFill>
                <a:srgbClr val="000000"/>
              </a:solidFill>
              <a:latin typeface="Merriweather"/>
              <a:ea typeface="Merriweather"/>
              <a:cs typeface="Merriweather"/>
              <a:sym typeface="Merriweather"/>
            </a:endParaRPr>
          </a:p>
        </p:txBody>
      </p:sp>
      <p:sp>
        <p:nvSpPr>
          <p:cNvPr id="111" name="Shape 11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Important literature vocabulary</a:t>
            </a:r>
          </a:p>
        </p:txBody>
      </p:sp>
    </p:spTree>
    <p:extLst>
      <p:ext uri="{BB962C8B-B14F-4D97-AF65-F5344CB8AC3E}">
        <p14:creationId xmlns:p14="http://schemas.microsoft.com/office/powerpoint/2010/main" val="393778585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Shape 116"/>
          <p:cNvGrpSpPr/>
          <p:nvPr/>
        </p:nvGrpSpPr>
        <p:grpSpPr>
          <a:xfrm>
            <a:off x="1062662" y="1729824"/>
            <a:ext cx="7045904" cy="4137576"/>
            <a:chOff x="605462" y="205824"/>
            <a:chExt cx="7045904" cy="4137576"/>
          </a:xfrm>
        </p:grpSpPr>
        <p:sp>
          <p:nvSpPr>
            <p:cNvPr id="117" name="Shape 117"/>
            <p:cNvSpPr/>
            <p:nvPr/>
          </p:nvSpPr>
          <p:spPr>
            <a:xfrm>
              <a:off x="2874199" y="1678450"/>
              <a:ext cx="2210699" cy="12191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73650" tIns="73650" rIns="73650" bIns="73650" anchor="ctr" anchorCtr="0">
              <a:noAutofit/>
            </a:bodyPr>
            <a:lstStyle/>
            <a:p>
              <a:pPr algn="ctr">
                <a:lnSpc>
                  <a:spcPct val="90000"/>
                </a:lnSpc>
                <a:spcAft>
                  <a:spcPts val="1015"/>
                </a:spcAft>
                <a:buSzPct val="25000"/>
              </a:pPr>
              <a:r>
                <a:rPr lang="en-US" sz="2900" kern="0">
                  <a:solidFill>
                    <a:srgbClr val="000000"/>
                  </a:solidFill>
                  <a:latin typeface="Merriweather"/>
                  <a:ea typeface="Merriweather"/>
                  <a:cs typeface="Merriweather"/>
                  <a:sym typeface="Merriweather"/>
                  <a:rtl val="0"/>
                </a:rPr>
                <a:t>Narrative Essay</a:t>
              </a:r>
            </a:p>
          </p:txBody>
        </p:sp>
        <p:sp>
          <p:nvSpPr>
            <p:cNvPr id="118" name="Shape 118"/>
            <p:cNvSpPr/>
            <p:nvPr/>
          </p:nvSpPr>
          <p:spPr>
            <a:xfrm>
              <a:off x="2874199" y="205824"/>
              <a:ext cx="2309747" cy="1320600"/>
            </a:xfrm>
            <a:prstGeom prst="roundRect">
              <a:avLst>
                <a:gd name="adj" fmla="val 16667"/>
              </a:avLst>
            </a:prstGeom>
            <a:solidFill>
              <a:srgbClr val="A5B492">
                <a:alpha val="81960"/>
              </a:srgbClr>
            </a:solidFill>
            <a:ln w="38100" cap="flat">
              <a:solidFill>
                <a:schemeClr val="lt1"/>
              </a:solidFill>
              <a:prstDash val="solid"/>
              <a:round/>
              <a:headEnd type="none" w="med" len="med"/>
              <a:tailEnd type="none" w="med" len="med"/>
            </a:ln>
          </p:spPr>
          <p:txBody>
            <a:bodyPr lIns="35550" tIns="35550" rIns="35550" bIns="35550" anchor="ctr" anchorCtr="0">
              <a:noAutofit/>
            </a:bodyPr>
            <a:lstStyle/>
            <a:p>
              <a:pPr algn="ctr">
                <a:lnSpc>
                  <a:spcPct val="90000"/>
                </a:lnSpc>
                <a:spcAft>
                  <a:spcPts val="490"/>
                </a:spcAft>
                <a:buSzPct val="25000"/>
              </a:pPr>
              <a:r>
                <a:rPr lang="en-US" sz="2000" kern="0" dirty="0">
                  <a:solidFill>
                    <a:srgbClr val="000000"/>
                  </a:solidFill>
                  <a:latin typeface="Merriweather"/>
                  <a:ea typeface="Merriweather"/>
                  <a:cs typeface="Merriweather"/>
                  <a:sym typeface="Merriweather"/>
                  <a:rtl val="0"/>
                </a:rPr>
                <a:t>A piece of writing that explore a persons thoughts on a subject</a:t>
              </a:r>
            </a:p>
          </p:txBody>
        </p:sp>
        <p:sp>
          <p:nvSpPr>
            <p:cNvPr id="119" name="Shape 119"/>
            <p:cNvSpPr/>
            <p:nvPr/>
          </p:nvSpPr>
          <p:spPr>
            <a:xfrm>
              <a:off x="5183946" y="1203775"/>
              <a:ext cx="2467420" cy="694894"/>
            </a:xfrm>
            <a:prstGeom prst="roundRect">
              <a:avLst>
                <a:gd name="adj" fmla="val 16667"/>
              </a:avLst>
            </a:prstGeom>
            <a:solidFill>
              <a:srgbClr val="A5B492">
                <a:alpha val="74117"/>
              </a:srgbClr>
            </a:solidFill>
            <a:ln w="38100" cap="flat">
              <a:solidFill>
                <a:schemeClr val="lt1"/>
              </a:solidFill>
              <a:prstDash val="solid"/>
              <a:round/>
              <a:headEnd type="none" w="med" len="med"/>
              <a:tailEnd type="none" w="med" len="med"/>
            </a:ln>
          </p:spPr>
          <p:txBody>
            <a:bodyPr lIns="45700" tIns="45700" rIns="45700" bIns="45700" anchor="ctr" anchorCtr="0">
              <a:noAutofit/>
            </a:bodyPr>
            <a:lstStyle/>
            <a:p>
              <a:pPr algn="ctr">
                <a:lnSpc>
                  <a:spcPct val="90000"/>
                </a:lnSpc>
                <a:spcAft>
                  <a:spcPts val="630"/>
                </a:spcAft>
                <a:buSzPct val="25000"/>
              </a:pPr>
              <a:r>
                <a:rPr lang="en-US" kern="0" dirty="0">
                  <a:solidFill>
                    <a:srgbClr val="FF0000"/>
                  </a:solidFill>
                  <a:latin typeface="Merriweather"/>
                  <a:ea typeface="Merriweather"/>
                  <a:cs typeface="Merriweather"/>
                  <a:sym typeface="Merriweather"/>
                  <a:rtl val="0"/>
                </a:rPr>
                <a:t>It is NOT: </a:t>
              </a:r>
            </a:p>
            <a:p>
              <a:pPr algn="ctr">
                <a:lnSpc>
                  <a:spcPct val="90000"/>
                </a:lnSpc>
                <a:spcAft>
                  <a:spcPts val="630"/>
                </a:spcAft>
                <a:buSzPct val="25000"/>
              </a:pPr>
              <a:r>
                <a:rPr lang="en-US" kern="0" dirty="0">
                  <a:solidFill>
                    <a:srgbClr val="FF0000"/>
                  </a:solidFill>
                  <a:latin typeface="Merriweather"/>
                  <a:ea typeface="Merriweather"/>
                  <a:cs typeface="Merriweather"/>
                  <a:sym typeface="Merriweather"/>
                  <a:rtl val="0"/>
                </a:rPr>
                <a:t>A fictional short story</a:t>
              </a:r>
            </a:p>
          </p:txBody>
        </p:sp>
        <p:sp>
          <p:nvSpPr>
            <p:cNvPr id="120" name="Shape 120"/>
            <p:cNvSpPr/>
            <p:nvPr/>
          </p:nvSpPr>
          <p:spPr>
            <a:xfrm>
              <a:off x="605462" y="685789"/>
              <a:ext cx="1918959" cy="902951"/>
            </a:xfrm>
            <a:prstGeom prst="roundRect">
              <a:avLst>
                <a:gd name="adj" fmla="val 16667"/>
              </a:avLst>
            </a:prstGeom>
            <a:solidFill>
              <a:srgbClr val="A5B492">
                <a:alpha val="65882"/>
              </a:srgbClr>
            </a:solidFill>
            <a:ln w="38100" cap="flat">
              <a:solidFill>
                <a:schemeClr val="lt1"/>
              </a:solidFill>
              <a:prstDash val="solid"/>
              <a:round/>
              <a:headEnd type="none" w="med" len="med"/>
              <a:tailEnd type="none" w="med" len="med"/>
            </a:ln>
          </p:spPr>
          <p:txBody>
            <a:bodyPr lIns="33000" tIns="33000" rIns="33000" bIns="33000" anchor="ctr" anchorCtr="0">
              <a:noAutofit/>
            </a:bodyPr>
            <a:lstStyle/>
            <a:p>
              <a:pPr algn="ctr">
                <a:lnSpc>
                  <a:spcPct val="90000"/>
                </a:lnSpc>
                <a:spcAft>
                  <a:spcPts val="455"/>
                </a:spcAft>
                <a:buSzPct val="25000"/>
              </a:pPr>
              <a:r>
                <a:rPr lang="en-US" sz="2000" kern="0" dirty="0">
                  <a:solidFill>
                    <a:srgbClr val="000000"/>
                  </a:solidFill>
                  <a:latin typeface="Merriweather"/>
                  <a:ea typeface="Merriweather"/>
                  <a:cs typeface="Merriweather"/>
                  <a:sym typeface="Merriweather"/>
                  <a:rtl val="0"/>
                </a:rPr>
                <a:t>Attempts to adopt a unique voice</a:t>
              </a:r>
            </a:p>
          </p:txBody>
        </p:sp>
        <p:sp>
          <p:nvSpPr>
            <p:cNvPr id="121" name="Shape 121"/>
            <p:cNvSpPr/>
            <p:nvPr/>
          </p:nvSpPr>
          <p:spPr>
            <a:xfrm>
              <a:off x="605462" y="1828801"/>
              <a:ext cx="1915872" cy="1034100"/>
            </a:xfrm>
            <a:prstGeom prst="roundRect">
              <a:avLst>
                <a:gd name="adj" fmla="val 16667"/>
              </a:avLst>
            </a:prstGeom>
            <a:solidFill>
              <a:srgbClr val="A5B492">
                <a:alpha val="58040"/>
              </a:srgbClr>
            </a:solidFill>
            <a:ln w="38100" cap="flat">
              <a:solidFill>
                <a:schemeClr val="lt1"/>
              </a:solidFill>
              <a:prstDash val="solid"/>
              <a:round/>
              <a:headEnd type="none" w="med" len="med"/>
              <a:tailEnd type="none" w="med" len="med"/>
            </a:ln>
          </p:spPr>
          <p:txBody>
            <a:bodyPr lIns="33000" tIns="33000" rIns="33000" bIns="33000" anchor="ctr" anchorCtr="0">
              <a:noAutofit/>
            </a:bodyPr>
            <a:lstStyle/>
            <a:p>
              <a:pPr algn="ctr">
                <a:lnSpc>
                  <a:spcPct val="90000"/>
                </a:lnSpc>
                <a:spcAft>
                  <a:spcPts val="455"/>
                </a:spcAft>
                <a:buSzPct val="25000"/>
              </a:pPr>
              <a:r>
                <a:rPr lang="en-US" sz="2000" kern="0" dirty="0">
                  <a:solidFill>
                    <a:srgbClr val="000000"/>
                  </a:solidFill>
                  <a:latin typeface="Merriweather"/>
                  <a:ea typeface="Merriweather"/>
                  <a:cs typeface="Merriweather"/>
                  <a:sym typeface="Merriweather"/>
                  <a:rtl val="0"/>
                </a:rPr>
                <a:t>Focuses on the meaning of events from own life</a:t>
              </a:r>
            </a:p>
          </p:txBody>
        </p:sp>
        <p:sp>
          <p:nvSpPr>
            <p:cNvPr id="122" name="Shape 122"/>
            <p:cNvSpPr/>
            <p:nvPr/>
          </p:nvSpPr>
          <p:spPr>
            <a:xfrm>
              <a:off x="613737" y="3111650"/>
              <a:ext cx="1896733" cy="1231750"/>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30475" tIns="30475" rIns="30475" bIns="30475" anchor="ctr" anchorCtr="0">
              <a:noAutofit/>
            </a:bodyPr>
            <a:lstStyle/>
            <a:p>
              <a:pPr algn="ctr">
                <a:lnSpc>
                  <a:spcPct val="90000"/>
                </a:lnSpc>
                <a:spcAft>
                  <a:spcPts val="420"/>
                </a:spcAft>
                <a:buSzPct val="25000"/>
              </a:pPr>
              <a:r>
                <a:rPr lang="en-US" sz="2000" kern="0" dirty="0">
                  <a:solidFill>
                    <a:srgbClr val="000000"/>
                  </a:solidFill>
                  <a:latin typeface="Merriweather"/>
                  <a:ea typeface="Merriweather"/>
                  <a:cs typeface="Merriweather"/>
                  <a:sym typeface="Merriweather"/>
                  <a:rtl val="0"/>
                </a:rPr>
                <a:t>Carries a </a:t>
              </a:r>
              <a:r>
                <a:rPr lang="en-US" sz="2000" kern="0" dirty="0" smtClean="0">
                  <a:solidFill>
                    <a:srgbClr val="000000"/>
                  </a:solidFill>
                  <a:latin typeface="Merriweather"/>
                  <a:ea typeface="Merriweather"/>
                  <a:cs typeface="Merriweather"/>
                  <a:sym typeface="Merriweather"/>
                  <a:rtl val="0"/>
                </a:rPr>
                <a:t>central idea which is like a theme</a:t>
              </a:r>
              <a:endParaRPr lang="en-US" sz="2000" kern="0" dirty="0">
                <a:solidFill>
                  <a:srgbClr val="000000"/>
                </a:solidFill>
                <a:latin typeface="Merriweather"/>
                <a:ea typeface="Merriweather"/>
                <a:cs typeface="Merriweather"/>
                <a:sym typeface="Merriweather"/>
                <a:rtl val="0"/>
              </a:endParaRPr>
            </a:p>
          </p:txBody>
        </p:sp>
      </p:grpSp>
      <p:sp>
        <p:nvSpPr>
          <p:cNvPr id="123" name="Shape 123"/>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rgbClr val="FF0000"/>
                </a:solidFill>
                <a:latin typeface="Merriweather"/>
                <a:ea typeface="Merriweather"/>
                <a:cs typeface="Merriweather"/>
                <a:sym typeface="Merriweather"/>
              </a:rPr>
              <a:t>Personal Essay</a:t>
            </a:r>
          </a:p>
        </p:txBody>
      </p:sp>
      <p:sp>
        <p:nvSpPr>
          <p:cNvPr id="3" name="SMARTInkShape-7"/>
          <p:cNvSpPr/>
          <p:nvPr/>
        </p:nvSpPr>
        <p:spPr>
          <a:xfrm>
            <a:off x="2628900" y="5086350"/>
            <a:ext cx="21985" cy="2260"/>
          </a:xfrm>
          <a:custGeom>
            <a:avLst/>
            <a:gdLst/>
            <a:ahLst/>
            <a:cxnLst/>
            <a:rect l="0" t="0" r="0" b="0"/>
            <a:pathLst>
              <a:path w="21985" h="2260">
                <a:moveTo>
                  <a:pt x="0" y="0"/>
                </a:moveTo>
                <a:lnTo>
                  <a:pt x="20824" y="2117"/>
                </a:lnTo>
                <a:lnTo>
                  <a:pt x="21984" y="22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8"/>
          <p:cNvSpPr/>
          <p:nvPr/>
        </p:nvSpPr>
        <p:spPr>
          <a:xfrm>
            <a:off x="5009665" y="2303859"/>
            <a:ext cx="71328" cy="89298"/>
          </a:xfrm>
          <a:custGeom>
            <a:avLst/>
            <a:gdLst/>
            <a:ahLst/>
            <a:cxnLst/>
            <a:rect l="0" t="0" r="0" b="0"/>
            <a:pathLst>
              <a:path w="71328" h="89298">
                <a:moveTo>
                  <a:pt x="53468" y="0"/>
                </a:moveTo>
                <a:lnTo>
                  <a:pt x="9198" y="0"/>
                </a:lnTo>
                <a:lnTo>
                  <a:pt x="8932" y="4741"/>
                </a:lnTo>
                <a:lnTo>
                  <a:pt x="7902" y="6137"/>
                </a:lnTo>
                <a:lnTo>
                  <a:pt x="0" y="8898"/>
                </a:lnTo>
                <a:lnTo>
                  <a:pt x="17372" y="26412"/>
                </a:lnTo>
                <a:lnTo>
                  <a:pt x="31041" y="26780"/>
                </a:lnTo>
                <a:lnTo>
                  <a:pt x="36225" y="29431"/>
                </a:lnTo>
                <a:lnTo>
                  <a:pt x="42896" y="34477"/>
                </a:lnTo>
                <a:lnTo>
                  <a:pt x="52083" y="35610"/>
                </a:lnTo>
                <a:lnTo>
                  <a:pt x="61035" y="35709"/>
                </a:lnTo>
                <a:lnTo>
                  <a:pt x="61489" y="36705"/>
                </a:lnTo>
                <a:lnTo>
                  <a:pt x="61994" y="40457"/>
                </a:lnTo>
                <a:lnTo>
                  <a:pt x="63121" y="41854"/>
                </a:lnTo>
                <a:lnTo>
                  <a:pt x="71215" y="44617"/>
                </a:lnTo>
                <a:lnTo>
                  <a:pt x="71327" y="76060"/>
                </a:lnTo>
                <a:lnTo>
                  <a:pt x="70335" y="77496"/>
                </a:lnTo>
                <a:lnTo>
                  <a:pt x="68682" y="78453"/>
                </a:lnTo>
                <a:lnTo>
                  <a:pt x="62233" y="80115"/>
                </a:lnTo>
                <a:lnTo>
                  <a:pt x="58025" y="80256"/>
                </a:lnTo>
                <a:lnTo>
                  <a:pt x="56506" y="81285"/>
                </a:lnTo>
                <a:lnTo>
                  <a:pt x="55492" y="82964"/>
                </a:lnTo>
                <a:lnTo>
                  <a:pt x="54818" y="85075"/>
                </a:lnTo>
                <a:lnTo>
                  <a:pt x="53376" y="86482"/>
                </a:lnTo>
                <a:lnTo>
                  <a:pt x="45898" y="88927"/>
                </a:lnTo>
                <a:lnTo>
                  <a:pt x="19026" y="89297"/>
                </a:lnTo>
                <a:lnTo>
                  <a:pt x="18600" y="88305"/>
                </a:lnTo>
                <a:lnTo>
                  <a:pt x="18127" y="84557"/>
                </a:lnTo>
                <a:lnTo>
                  <a:pt x="17009" y="83160"/>
                </a:lnTo>
                <a:lnTo>
                  <a:pt x="8834" y="80372"/>
                </a:lnTo>
                <a:lnTo>
                  <a:pt x="8819" y="80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9"/>
          <p:cNvSpPr/>
          <p:nvPr/>
        </p:nvSpPr>
        <p:spPr>
          <a:xfrm>
            <a:off x="3482578" y="2134195"/>
            <a:ext cx="848321" cy="35720"/>
          </a:xfrm>
          <a:custGeom>
            <a:avLst/>
            <a:gdLst/>
            <a:ahLst/>
            <a:cxnLst/>
            <a:rect l="0" t="0" r="0" b="0"/>
            <a:pathLst>
              <a:path w="848321" h="35720">
                <a:moveTo>
                  <a:pt x="0" y="26789"/>
                </a:moveTo>
                <a:lnTo>
                  <a:pt x="41696" y="26789"/>
                </a:lnTo>
                <a:lnTo>
                  <a:pt x="86320" y="26789"/>
                </a:lnTo>
                <a:lnTo>
                  <a:pt x="110133" y="26789"/>
                </a:lnTo>
                <a:lnTo>
                  <a:pt x="116086" y="29435"/>
                </a:lnTo>
                <a:lnTo>
                  <a:pt x="119063" y="31530"/>
                </a:lnTo>
                <a:lnTo>
                  <a:pt x="132733" y="34478"/>
                </a:lnTo>
                <a:lnTo>
                  <a:pt x="175710" y="35698"/>
                </a:lnTo>
                <a:lnTo>
                  <a:pt x="214492" y="35718"/>
                </a:lnTo>
                <a:lnTo>
                  <a:pt x="255995" y="35719"/>
                </a:lnTo>
                <a:lnTo>
                  <a:pt x="296444" y="35719"/>
                </a:lnTo>
                <a:lnTo>
                  <a:pt x="335984" y="35719"/>
                </a:lnTo>
                <a:lnTo>
                  <a:pt x="379727" y="28031"/>
                </a:lnTo>
                <a:lnTo>
                  <a:pt x="410598" y="24307"/>
                </a:lnTo>
                <a:lnTo>
                  <a:pt x="428576" y="19770"/>
                </a:lnTo>
                <a:lnTo>
                  <a:pt x="470294" y="17972"/>
                </a:lnTo>
                <a:lnTo>
                  <a:pt x="502708" y="15229"/>
                </a:lnTo>
                <a:lnTo>
                  <a:pt x="544159" y="9483"/>
                </a:lnTo>
                <a:lnTo>
                  <a:pt x="586351" y="8962"/>
                </a:lnTo>
                <a:lnTo>
                  <a:pt x="628053" y="8932"/>
                </a:lnTo>
                <a:lnTo>
                  <a:pt x="669727" y="8930"/>
                </a:lnTo>
                <a:lnTo>
                  <a:pt x="711399" y="8930"/>
                </a:lnTo>
                <a:lnTo>
                  <a:pt x="752078" y="828"/>
                </a:lnTo>
                <a:lnTo>
                  <a:pt x="794122" y="15"/>
                </a:lnTo>
                <a:lnTo>
                  <a:pt x="837702" y="0"/>
                </a:lnTo>
                <a:lnTo>
                  <a:pt x="848320" y="0"/>
                </a:lnTo>
                <a:lnTo>
                  <a:pt x="84832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0"/>
          <p:cNvSpPr/>
          <p:nvPr/>
        </p:nvSpPr>
        <p:spPr>
          <a:xfrm>
            <a:off x="4911328" y="2482453"/>
            <a:ext cx="187525" cy="44649"/>
          </a:xfrm>
          <a:custGeom>
            <a:avLst/>
            <a:gdLst/>
            <a:ahLst/>
            <a:cxnLst/>
            <a:rect l="0" t="0" r="0" b="0"/>
            <a:pathLst>
              <a:path w="187525" h="44649">
                <a:moveTo>
                  <a:pt x="0" y="0"/>
                </a:moveTo>
                <a:lnTo>
                  <a:pt x="0" y="4741"/>
                </a:lnTo>
                <a:lnTo>
                  <a:pt x="992" y="6137"/>
                </a:lnTo>
                <a:lnTo>
                  <a:pt x="2646" y="7068"/>
                </a:lnTo>
                <a:lnTo>
                  <a:pt x="12429" y="8562"/>
                </a:lnTo>
                <a:lnTo>
                  <a:pt x="29811" y="8898"/>
                </a:lnTo>
                <a:lnTo>
                  <a:pt x="35739" y="11561"/>
                </a:lnTo>
                <a:lnTo>
                  <a:pt x="41681" y="15060"/>
                </a:lnTo>
                <a:lnTo>
                  <a:pt x="53580" y="17307"/>
                </a:lnTo>
                <a:lnTo>
                  <a:pt x="56556" y="17491"/>
                </a:lnTo>
                <a:lnTo>
                  <a:pt x="62509" y="20341"/>
                </a:lnTo>
                <a:lnTo>
                  <a:pt x="65485" y="22491"/>
                </a:lnTo>
                <a:lnTo>
                  <a:pt x="79155" y="25515"/>
                </a:lnTo>
                <a:lnTo>
                  <a:pt x="95414" y="27530"/>
                </a:lnTo>
                <a:lnTo>
                  <a:pt x="116707" y="33807"/>
                </a:lnTo>
                <a:lnTo>
                  <a:pt x="138804" y="36459"/>
                </a:lnTo>
                <a:lnTo>
                  <a:pt x="151589" y="42737"/>
                </a:lnTo>
                <a:lnTo>
                  <a:pt x="183288" y="44648"/>
                </a:lnTo>
                <a:lnTo>
                  <a:pt x="184700" y="43656"/>
                </a:lnTo>
                <a:lnTo>
                  <a:pt x="185641" y="42003"/>
                </a:lnTo>
                <a:lnTo>
                  <a:pt x="187524"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1"/>
          <p:cNvSpPr/>
          <p:nvPr/>
        </p:nvSpPr>
        <p:spPr>
          <a:xfrm>
            <a:off x="4188023" y="2419945"/>
            <a:ext cx="62509" cy="71439"/>
          </a:xfrm>
          <a:custGeom>
            <a:avLst/>
            <a:gdLst/>
            <a:ahLst/>
            <a:cxnLst/>
            <a:rect l="0" t="0" r="0" b="0"/>
            <a:pathLst>
              <a:path w="62509" h="71439">
                <a:moveTo>
                  <a:pt x="0" y="0"/>
                </a:moveTo>
                <a:lnTo>
                  <a:pt x="0" y="8898"/>
                </a:lnTo>
                <a:lnTo>
                  <a:pt x="8822" y="8930"/>
                </a:lnTo>
                <a:lnTo>
                  <a:pt x="8898" y="13670"/>
                </a:lnTo>
                <a:lnTo>
                  <a:pt x="9901" y="15067"/>
                </a:lnTo>
                <a:lnTo>
                  <a:pt x="16616" y="17492"/>
                </a:lnTo>
                <a:lnTo>
                  <a:pt x="26389" y="17850"/>
                </a:lnTo>
                <a:lnTo>
                  <a:pt x="34443" y="25547"/>
                </a:lnTo>
                <a:lnTo>
                  <a:pt x="43295" y="26680"/>
                </a:lnTo>
                <a:lnTo>
                  <a:pt x="43747" y="27709"/>
                </a:lnTo>
                <a:lnTo>
                  <a:pt x="44530" y="34468"/>
                </a:lnTo>
                <a:lnTo>
                  <a:pt x="47242" y="35163"/>
                </a:lnTo>
                <a:lnTo>
                  <a:pt x="49354" y="35349"/>
                </a:lnTo>
                <a:lnTo>
                  <a:pt x="50762" y="36464"/>
                </a:lnTo>
                <a:lnTo>
                  <a:pt x="53569" y="44616"/>
                </a:lnTo>
                <a:lnTo>
                  <a:pt x="53575" y="49379"/>
                </a:lnTo>
                <a:lnTo>
                  <a:pt x="54569" y="50779"/>
                </a:lnTo>
                <a:lnTo>
                  <a:pt x="56223" y="51712"/>
                </a:lnTo>
                <a:lnTo>
                  <a:pt x="61267" y="53210"/>
                </a:lnTo>
                <a:lnTo>
                  <a:pt x="61956" y="56060"/>
                </a:lnTo>
                <a:lnTo>
                  <a:pt x="62508" y="71435"/>
                </a:lnTo>
                <a:lnTo>
                  <a:pt x="57364" y="71437"/>
                </a:lnTo>
                <a:lnTo>
                  <a:pt x="62508" y="71438"/>
                </a:lnTo>
                <a:lnTo>
                  <a:pt x="62508" y="31382"/>
                </a:lnTo>
                <a:lnTo>
                  <a:pt x="61516" y="29851"/>
                </a:lnTo>
                <a:lnTo>
                  <a:pt x="59863" y="28831"/>
                </a:lnTo>
                <a:lnTo>
                  <a:pt x="57768" y="28150"/>
                </a:lnTo>
                <a:lnTo>
                  <a:pt x="56371" y="26704"/>
                </a:lnTo>
                <a:lnTo>
                  <a:pt x="54820" y="22452"/>
                </a:lnTo>
                <a:lnTo>
                  <a:pt x="53414" y="20922"/>
                </a:lnTo>
                <a:lnTo>
                  <a:pt x="44557" y="17136"/>
                </a:lnTo>
                <a:lnTo>
                  <a:pt x="37079" y="10206"/>
                </a:lnTo>
                <a:lnTo>
                  <a:pt x="28150" y="9042"/>
                </a:lnTo>
                <a:lnTo>
                  <a:pt x="27697" y="8012"/>
                </a:lnTo>
                <a:lnTo>
                  <a:pt x="27193" y="4223"/>
                </a:lnTo>
                <a:lnTo>
                  <a:pt x="26066" y="2815"/>
                </a:lnTo>
                <a:lnTo>
                  <a:pt x="19136" y="371"/>
                </a:lnTo>
                <a:lnTo>
                  <a:pt x="18711" y="1240"/>
                </a:lnTo>
                <a:lnTo>
                  <a:pt x="17860"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789064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Shape 128"/>
          <p:cNvGrpSpPr/>
          <p:nvPr/>
        </p:nvGrpSpPr>
        <p:grpSpPr>
          <a:xfrm>
            <a:off x="457200" y="1522839"/>
            <a:ext cx="6526988" cy="4585655"/>
            <a:chOff x="0" y="-61750"/>
            <a:chExt cx="6649518" cy="4585655"/>
          </a:xfrm>
        </p:grpSpPr>
        <p:sp>
          <p:nvSpPr>
            <p:cNvPr id="129" name="Shape 129"/>
            <p:cNvSpPr/>
            <p:nvPr/>
          </p:nvSpPr>
          <p:spPr>
            <a:xfrm>
              <a:off x="2908288" y="1447805"/>
              <a:ext cx="2387100" cy="1371599"/>
            </a:xfrm>
            <a:prstGeom prst="roundRect">
              <a:avLst>
                <a:gd name="adj" fmla="val 16667"/>
              </a:avLst>
            </a:prstGeom>
            <a:solidFill>
              <a:srgbClr val="A5B492">
                <a:alpha val="89803"/>
              </a:srgbClr>
            </a:solidFill>
            <a:ln w="38100" cap="flat">
              <a:solidFill>
                <a:schemeClr val="lt1"/>
              </a:solidFill>
              <a:prstDash val="solid"/>
              <a:round/>
              <a:headEnd type="none" w="med" len="med"/>
              <a:tailEnd type="none" w="med" len="med"/>
            </a:ln>
          </p:spPr>
          <p:txBody>
            <a:bodyPr lIns="58400" tIns="58400" rIns="58400" bIns="58400" anchor="ctr" anchorCtr="0">
              <a:noAutofit/>
            </a:bodyPr>
            <a:lstStyle/>
            <a:p>
              <a:pPr algn="ctr">
                <a:lnSpc>
                  <a:spcPct val="90000"/>
                </a:lnSpc>
                <a:spcAft>
                  <a:spcPts val="805"/>
                </a:spcAft>
                <a:buSzPct val="25000"/>
              </a:pPr>
              <a:r>
                <a:rPr lang="en-US" sz="2300" kern="0" dirty="0">
                  <a:solidFill>
                    <a:srgbClr val="000000"/>
                  </a:solidFill>
                  <a:latin typeface="Merriweather"/>
                  <a:ea typeface="Merriweather"/>
                  <a:cs typeface="Merriweather"/>
                  <a:sym typeface="Merriweather"/>
                  <a:rtl val="0"/>
                </a:rPr>
                <a:t>Organization</a:t>
              </a:r>
            </a:p>
          </p:txBody>
        </p:sp>
        <p:sp>
          <p:nvSpPr>
            <p:cNvPr id="130" name="Shape 130"/>
            <p:cNvSpPr/>
            <p:nvPr/>
          </p:nvSpPr>
          <p:spPr>
            <a:xfrm>
              <a:off x="2743200" y="-61750"/>
              <a:ext cx="2626799" cy="1219199"/>
            </a:xfrm>
            <a:prstGeom prst="roundRect">
              <a:avLst>
                <a:gd name="adj" fmla="val 16667"/>
              </a:avLst>
            </a:prstGeom>
            <a:solidFill>
              <a:srgbClr val="A5B492">
                <a:alpha val="84313"/>
              </a:srgbClr>
            </a:solidFill>
            <a:ln w="38100" cap="flat">
              <a:solidFill>
                <a:schemeClr val="lt1"/>
              </a:solidFill>
              <a:prstDash val="solid"/>
              <a:round/>
              <a:headEnd type="none" w="med" len="med"/>
              <a:tailEnd type="none" w="med" len="med"/>
            </a:ln>
          </p:spPr>
          <p:txBody>
            <a:bodyPr lIns="50800" tIns="50800" rIns="50800" bIns="50800" anchor="ctr" anchorCtr="0">
              <a:noAutofit/>
            </a:bodyPr>
            <a:lstStyle/>
            <a:p>
              <a:pPr algn="ctr">
                <a:lnSpc>
                  <a:spcPct val="90000"/>
                </a:lnSpc>
                <a:spcAft>
                  <a:spcPts val="700"/>
                </a:spcAft>
                <a:buSzPct val="25000"/>
              </a:pPr>
              <a:r>
                <a:rPr lang="en-US" kern="0">
                  <a:solidFill>
                    <a:srgbClr val="000000"/>
                  </a:solidFill>
                  <a:latin typeface="Merriweather"/>
                  <a:ea typeface="Merriweather"/>
                  <a:cs typeface="Merriweather"/>
                  <a:sym typeface="Merriweather"/>
                  <a:rtl val="0"/>
                </a:rPr>
                <a:t>the way details and ideas are sequenced and grouped</a:t>
              </a:r>
            </a:p>
          </p:txBody>
        </p:sp>
        <p:sp>
          <p:nvSpPr>
            <p:cNvPr id="131" name="Shape 131"/>
            <p:cNvSpPr/>
            <p:nvPr/>
          </p:nvSpPr>
          <p:spPr>
            <a:xfrm>
              <a:off x="0" y="32550"/>
              <a:ext cx="2129099" cy="918900"/>
            </a:xfrm>
            <a:prstGeom prst="roundRect">
              <a:avLst>
                <a:gd name="adj" fmla="val 16667"/>
              </a:avLst>
            </a:prstGeom>
            <a:solidFill>
              <a:srgbClr val="A5B492">
                <a:alpha val="78431"/>
              </a:srgbClr>
            </a:solidFill>
            <a:ln w="38100" cap="flat">
              <a:solidFill>
                <a:schemeClr val="lt1"/>
              </a:solidFill>
              <a:prstDash val="solid"/>
              <a:round/>
              <a:headEnd type="none" w="med" len="med"/>
              <a:tailEnd type="none" w="med" len="med"/>
            </a:ln>
          </p:spPr>
          <p:txBody>
            <a:bodyPr lIns="50800" tIns="50800" rIns="50800" bIns="50800" anchor="ctr" anchorCtr="0">
              <a:noAutofit/>
            </a:bodyPr>
            <a:lstStyle/>
            <a:p>
              <a:pPr algn="ctr">
                <a:lnSpc>
                  <a:spcPct val="90000"/>
                </a:lnSpc>
                <a:spcAft>
                  <a:spcPts val="700"/>
                </a:spcAft>
                <a:buSzPct val="25000"/>
              </a:pPr>
              <a:r>
                <a:rPr lang="en-US" sz="2000" kern="0" dirty="0">
                  <a:solidFill>
                    <a:srgbClr val="000000"/>
                  </a:solidFill>
                  <a:latin typeface="Merriweather"/>
                  <a:ea typeface="Merriweather"/>
                  <a:cs typeface="Merriweather"/>
                  <a:sym typeface="Merriweather"/>
                  <a:rtl val="0"/>
                </a:rPr>
                <a:t>affected by information to share</a:t>
              </a:r>
            </a:p>
          </p:txBody>
        </p:sp>
        <p:sp>
          <p:nvSpPr>
            <p:cNvPr id="132" name="Shape 132"/>
            <p:cNvSpPr/>
            <p:nvPr/>
          </p:nvSpPr>
          <p:spPr>
            <a:xfrm>
              <a:off x="76192" y="2667008"/>
              <a:ext cx="2138152" cy="918972"/>
            </a:xfrm>
            <a:prstGeom prst="roundRect">
              <a:avLst>
                <a:gd name="adj" fmla="val 16667"/>
              </a:avLst>
            </a:prstGeom>
            <a:solidFill>
              <a:srgbClr val="A5B492">
                <a:alpha val="72941"/>
              </a:srgbClr>
            </a:solidFill>
            <a:ln w="38100" cap="flat">
              <a:solidFill>
                <a:schemeClr val="lt1"/>
              </a:solidFill>
              <a:prstDash val="solid"/>
              <a:round/>
              <a:headEnd type="none" w="med" len="med"/>
              <a:tailEnd type="none" w="med" len="med"/>
            </a:ln>
          </p:spPr>
          <p:txBody>
            <a:bodyPr lIns="53325" tIns="53325" rIns="53325" bIns="53325" anchor="ctr" anchorCtr="0">
              <a:noAutofit/>
            </a:bodyPr>
            <a:lstStyle/>
            <a:p>
              <a:pPr algn="ctr">
                <a:lnSpc>
                  <a:spcPct val="90000"/>
                </a:lnSpc>
                <a:spcAft>
                  <a:spcPts val="735"/>
                </a:spcAft>
                <a:buSzPct val="25000"/>
              </a:pPr>
              <a:r>
                <a:rPr lang="en-US" sz="2100" kern="0">
                  <a:solidFill>
                    <a:srgbClr val="000000"/>
                  </a:solidFill>
                  <a:latin typeface="Merriweather"/>
                  <a:ea typeface="Merriweather"/>
                  <a:cs typeface="Merriweather"/>
                  <a:sym typeface="Merriweather"/>
                  <a:rtl val="0"/>
                </a:rPr>
                <a:t>May be implied or stated directly</a:t>
              </a:r>
            </a:p>
          </p:txBody>
        </p:sp>
        <p:sp>
          <p:nvSpPr>
            <p:cNvPr id="133" name="Shape 133"/>
            <p:cNvSpPr/>
            <p:nvPr/>
          </p:nvSpPr>
          <p:spPr>
            <a:xfrm>
              <a:off x="0" y="1447805"/>
              <a:ext cx="2290573" cy="918972"/>
            </a:xfrm>
            <a:prstGeom prst="roundRect">
              <a:avLst>
                <a:gd name="adj" fmla="val 16667"/>
              </a:avLst>
            </a:prstGeom>
            <a:solidFill>
              <a:srgbClr val="A5B492">
                <a:alpha val="67058"/>
              </a:srgbClr>
            </a:solidFill>
            <a:ln w="38100" cap="flat">
              <a:solidFill>
                <a:schemeClr val="lt1"/>
              </a:solidFill>
              <a:prstDash val="solid"/>
              <a:round/>
              <a:headEnd type="none" w="med" len="med"/>
              <a:tailEnd type="none" w="med" len="med"/>
            </a:ln>
          </p:spPr>
          <p:txBody>
            <a:bodyPr lIns="63500" tIns="63500" rIns="63500" bIns="63500" anchor="ctr" anchorCtr="0">
              <a:noAutofit/>
            </a:bodyPr>
            <a:lstStyle/>
            <a:p>
              <a:pPr algn="ctr">
                <a:lnSpc>
                  <a:spcPct val="90000"/>
                </a:lnSpc>
                <a:spcAft>
                  <a:spcPts val="875"/>
                </a:spcAft>
                <a:buSzPct val="25000"/>
              </a:pPr>
              <a:r>
                <a:rPr lang="en-US" sz="2000" kern="0">
                  <a:solidFill>
                    <a:srgbClr val="000000"/>
                  </a:solidFill>
                  <a:latin typeface="Merriweather"/>
                  <a:ea typeface="Merriweather"/>
                  <a:cs typeface="Merriweather"/>
                  <a:sym typeface="Merriweather"/>
                  <a:rtl val="0"/>
                </a:rPr>
                <a:t>affected by targeted audience </a:t>
              </a:r>
            </a:p>
          </p:txBody>
        </p:sp>
        <p:sp>
          <p:nvSpPr>
            <p:cNvPr id="134" name="Shape 134"/>
            <p:cNvSpPr/>
            <p:nvPr/>
          </p:nvSpPr>
          <p:spPr>
            <a:xfrm>
              <a:off x="4680394" y="3585980"/>
              <a:ext cx="1969124" cy="918972"/>
            </a:xfrm>
            <a:prstGeom prst="roundRect">
              <a:avLst>
                <a:gd name="adj" fmla="val 16667"/>
              </a:avLst>
            </a:prstGeom>
            <a:solidFill>
              <a:srgbClr val="A5B492">
                <a:alpha val="61568"/>
              </a:srgbClr>
            </a:solidFill>
            <a:ln w="38100" cap="flat">
              <a:solidFill>
                <a:schemeClr val="lt1"/>
              </a:solidFill>
              <a:prstDash val="solid"/>
              <a:round/>
              <a:headEnd type="none" w="med" len="med"/>
              <a:tailEnd type="none" w="med" len="med"/>
            </a:ln>
          </p:spPr>
          <p:txBody>
            <a:bodyPr lIns="35550" tIns="35550" rIns="35550" bIns="35550" anchor="ctr" anchorCtr="0">
              <a:noAutofit/>
            </a:bodyPr>
            <a:lstStyle/>
            <a:p>
              <a:pPr algn="ctr">
                <a:lnSpc>
                  <a:spcPct val="90000"/>
                </a:lnSpc>
                <a:spcAft>
                  <a:spcPts val="490"/>
                </a:spcAft>
                <a:buSzPct val="25000"/>
              </a:pPr>
              <a:r>
                <a:rPr lang="en-US" sz="1400" kern="0" dirty="0" smtClean="0">
                  <a:solidFill>
                    <a:srgbClr val="FF0000"/>
                  </a:solidFill>
                  <a:latin typeface="Merriweather"/>
                  <a:ea typeface="Merriweather"/>
                  <a:cs typeface="Merriweather"/>
                  <a:sym typeface="Merriweather"/>
                  <a:rtl val="0"/>
                </a:rPr>
                <a:t>Chronological</a:t>
              </a:r>
              <a:endParaRPr lang="en-US" sz="1400" kern="0" dirty="0">
                <a:solidFill>
                  <a:srgbClr val="FF0000"/>
                </a:solidFill>
                <a:latin typeface="Merriweather"/>
                <a:ea typeface="Merriweather"/>
                <a:cs typeface="Merriweather"/>
                <a:sym typeface="Merriweather"/>
                <a:rtl val="0"/>
              </a:endParaRPr>
            </a:p>
          </p:txBody>
        </p:sp>
        <p:sp>
          <p:nvSpPr>
            <p:cNvPr id="135" name="Shape 135"/>
            <p:cNvSpPr/>
            <p:nvPr/>
          </p:nvSpPr>
          <p:spPr>
            <a:xfrm>
              <a:off x="3530337" y="3605005"/>
              <a:ext cx="1143000" cy="918893"/>
            </a:xfrm>
            <a:prstGeom prst="roundRect">
              <a:avLst>
                <a:gd name="adj" fmla="val 16667"/>
              </a:avLst>
            </a:prstGeom>
            <a:solidFill>
              <a:srgbClr val="A5B492">
                <a:alpha val="55686"/>
              </a:srgbClr>
            </a:solidFill>
            <a:ln w="38100" cap="flat">
              <a:solidFill>
                <a:schemeClr val="lt1"/>
              </a:solidFill>
              <a:prstDash val="solid"/>
              <a:round/>
              <a:headEnd type="none" w="med" len="med"/>
              <a:tailEnd type="none" w="med" len="med"/>
            </a:ln>
          </p:spPr>
          <p:txBody>
            <a:bodyPr lIns="38100" tIns="38100" rIns="38100" bIns="38100" anchor="ctr" anchorCtr="0">
              <a:noAutofit/>
            </a:bodyPr>
            <a:lstStyle/>
            <a:p>
              <a:pPr algn="ctr">
                <a:lnSpc>
                  <a:spcPct val="90000"/>
                </a:lnSpc>
                <a:spcAft>
                  <a:spcPts val="525"/>
                </a:spcAft>
                <a:buSzPct val="25000"/>
              </a:pPr>
              <a:r>
                <a:rPr lang="en-US" sz="1500" kern="0" dirty="0" smtClean="0">
                  <a:solidFill>
                    <a:srgbClr val="FF0000"/>
                  </a:solidFill>
                  <a:latin typeface="Merriweather"/>
                  <a:ea typeface="Merriweather"/>
                  <a:cs typeface="Merriweather"/>
                  <a:sym typeface="Merriweather"/>
                  <a:rtl val="0"/>
                </a:rPr>
                <a:t>Compare/</a:t>
              </a:r>
            </a:p>
            <a:p>
              <a:pPr algn="ctr">
                <a:lnSpc>
                  <a:spcPct val="90000"/>
                </a:lnSpc>
                <a:spcAft>
                  <a:spcPts val="525"/>
                </a:spcAft>
                <a:buSzPct val="25000"/>
              </a:pPr>
              <a:r>
                <a:rPr lang="en-US" sz="1500" kern="0" dirty="0" smtClean="0">
                  <a:solidFill>
                    <a:srgbClr val="FF0000"/>
                  </a:solidFill>
                  <a:latin typeface="Merriweather"/>
                  <a:ea typeface="Merriweather"/>
                  <a:cs typeface="Merriweather"/>
                  <a:sym typeface="Merriweather"/>
                  <a:rtl val="0"/>
                </a:rPr>
                <a:t>Contrast</a:t>
              </a:r>
              <a:endParaRPr lang="en-US" sz="1500" kern="0" dirty="0">
                <a:solidFill>
                  <a:srgbClr val="FF0000"/>
                </a:solidFill>
                <a:latin typeface="Merriweather"/>
                <a:ea typeface="Merriweather"/>
                <a:cs typeface="Merriweather"/>
                <a:sym typeface="Merriweather"/>
                <a:rtl val="0"/>
              </a:endParaRPr>
            </a:p>
          </p:txBody>
        </p:sp>
        <p:sp>
          <p:nvSpPr>
            <p:cNvPr id="136" name="Shape 136"/>
            <p:cNvSpPr/>
            <p:nvPr/>
          </p:nvSpPr>
          <p:spPr>
            <a:xfrm>
              <a:off x="2100869" y="3605005"/>
              <a:ext cx="1357199" cy="918900"/>
            </a:xfrm>
            <a:prstGeom prst="roundRect">
              <a:avLst>
                <a:gd name="adj" fmla="val 16667"/>
              </a:avLst>
            </a:prstGeom>
            <a:solidFill>
              <a:srgbClr val="A5B492">
                <a:alpha val="49803"/>
              </a:srgbClr>
            </a:solidFill>
            <a:ln w="38100" cap="flat">
              <a:solidFill>
                <a:schemeClr val="lt1"/>
              </a:solidFill>
              <a:prstDash val="solid"/>
              <a:round/>
              <a:headEnd type="none" w="med" len="med"/>
              <a:tailEnd type="none" w="med" len="med"/>
            </a:ln>
          </p:spPr>
          <p:txBody>
            <a:bodyPr lIns="48250" tIns="48250" rIns="48250" bIns="48250" anchor="ctr" anchorCtr="0">
              <a:noAutofit/>
            </a:bodyPr>
            <a:lstStyle/>
            <a:p>
              <a:pPr algn="ctr">
                <a:lnSpc>
                  <a:spcPct val="90000"/>
                </a:lnSpc>
                <a:spcAft>
                  <a:spcPts val="665"/>
                </a:spcAft>
                <a:buSzPct val="25000"/>
              </a:pPr>
              <a:r>
                <a:rPr lang="en-US" sz="1900" kern="0" dirty="0">
                  <a:solidFill>
                    <a:srgbClr val="FF0000"/>
                  </a:solidFill>
                  <a:latin typeface="Merriweather"/>
                  <a:ea typeface="Merriweather"/>
                  <a:cs typeface="Merriweather"/>
                  <a:sym typeface="Merriweather"/>
                  <a:rtl val="0"/>
                </a:rPr>
                <a:t>Sequential</a:t>
              </a:r>
            </a:p>
          </p:txBody>
        </p:sp>
      </p:grpSp>
      <p:sp>
        <p:nvSpPr>
          <p:cNvPr id="137" name="Shape 137"/>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r>
              <a:rPr lang="en-US" dirty="0">
                <a:solidFill>
                  <a:srgbClr val="FF0000"/>
                </a:solidFill>
              </a:rPr>
              <a:t>Organization</a:t>
            </a:r>
          </a:p>
        </p:txBody>
      </p:sp>
    </p:spTree>
    <p:extLst>
      <p:ext uri="{BB962C8B-B14F-4D97-AF65-F5344CB8AC3E}">
        <p14:creationId xmlns:p14="http://schemas.microsoft.com/office/powerpoint/2010/main" val="104446991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Merriweather"/>
              <a:buChar char="●"/>
            </a:pPr>
            <a:r>
              <a:rPr lang="en-US" sz="3200" b="0" i="0" u="none" strike="noStrike" cap="none" baseline="0" dirty="0">
                <a:solidFill>
                  <a:schemeClr val="tx1"/>
                </a:solidFill>
                <a:latin typeface="Merriweather"/>
                <a:ea typeface="Merriweather"/>
                <a:cs typeface="Merriweather"/>
                <a:sym typeface="Merriweather"/>
              </a:rPr>
              <a:t>These are the pieces that lead up to the whole</a:t>
            </a:r>
          </a:p>
          <a:p>
            <a:pPr marL="274320" marR="0" lvl="0" indent="-274320" algn="l" rtl="0">
              <a:spcBef>
                <a:spcPts val="600"/>
              </a:spcBef>
              <a:buClr>
                <a:schemeClr val="accent2"/>
              </a:buClr>
              <a:buSzPct val="85000"/>
              <a:buFont typeface="Merriweather"/>
              <a:buChar char="●"/>
            </a:pPr>
            <a:r>
              <a:rPr lang="en-US" sz="3200" b="0" i="0" u="none" strike="noStrike" cap="none" baseline="0" dirty="0">
                <a:solidFill>
                  <a:schemeClr val="tx1"/>
                </a:solidFill>
                <a:latin typeface="Merriweather"/>
                <a:ea typeface="Merriweather"/>
                <a:cs typeface="Merriweather"/>
                <a:sym typeface="Merriweather"/>
              </a:rPr>
              <a:t>These are carefully selected by the author to shape the message or theme of an essay</a:t>
            </a:r>
          </a:p>
          <a:p>
            <a:pPr marL="274320" marR="0" lvl="0" indent="-133985" algn="l" rtl="0">
              <a:spcBef>
                <a:spcPts val="600"/>
              </a:spcBef>
              <a:buClr>
                <a:schemeClr val="accent2"/>
              </a:buClr>
              <a:buFont typeface="Merriweather"/>
              <a:buNone/>
            </a:pPr>
            <a:endParaRPr sz="3200" b="0" i="0" u="none" strike="noStrike" cap="none" baseline="0" dirty="0">
              <a:solidFill>
                <a:schemeClr val="tx1"/>
              </a:solidFill>
              <a:latin typeface="Merriweather"/>
              <a:ea typeface="Merriweather"/>
              <a:cs typeface="Merriweather"/>
              <a:sym typeface="Merriweather"/>
            </a:endParaRPr>
          </a:p>
        </p:txBody>
      </p:sp>
      <p:sp>
        <p:nvSpPr>
          <p:cNvPr id="143" name="Shape 143"/>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r>
              <a:rPr lang="en-US" sz="4200" b="0" i="0" u="none" strike="noStrike" cap="none" baseline="0" dirty="0">
                <a:solidFill>
                  <a:schemeClr val="tx1"/>
                </a:solidFill>
                <a:latin typeface="Merriweather"/>
                <a:ea typeface="Merriweather"/>
                <a:cs typeface="Merriweather"/>
                <a:sym typeface="Merriweather"/>
              </a:rPr>
              <a:t>Details</a:t>
            </a:r>
          </a:p>
        </p:txBody>
      </p:sp>
      <p:pic>
        <p:nvPicPr>
          <p:cNvPr id="144" name="Shape 144"/>
          <p:cNvPicPr preferRelativeResize="0"/>
          <p:nvPr/>
        </p:nvPicPr>
        <p:blipFill>
          <a:blip r:embed="rId3">
            <a:alphaModFix/>
          </a:blip>
          <a:stretch>
            <a:fillRect/>
          </a:stretch>
        </p:blipFill>
        <p:spPr>
          <a:xfrm>
            <a:off x="2743200" y="3733800"/>
            <a:ext cx="3371850" cy="2466975"/>
          </a:xfrm>
          <a:prstGeom prst="rect">
            <a:avLst/>
          </a:prstGeom>
          <a:noFill/>
          <a:ln>
            <a:noFill/>
          </a:ln>
        </p:spPr>
      </p:pic>
    </p:spTree>
    <p:extLst>
      <p:ext uri="{BB962C8B-B14F-4D97-AF65-F5344CB8AC3E}">
        <p14:creationId xmlns:p14="http://schemas.microsoft.com/office/powerpoint/2010/main" val="4093691386"/>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535</Words>
  <Application>Microsoft Office PowerPoint</Application>
  <PresentationFormat>On-screen Show (4:3)</PresentationFormat>
  <Paragraphs>79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BELLRINGER OCT 26: Write your response in your notebook. You’ll be adding to it. </vt:lpstr>
      <vt:lpstr>Finishing “Dyaspora” quiz </vt:lpstr>
      <vt:lpstr>Moving on….  LEQ 3B-Question:  How does Sandra Cisneros carefully balance and organize the words and details used to explain her family's effect on her development? (organization, tone, imagery,  point of view)  </vt:lpstr>
      <vt:lpstr>Sandra Cisneros</vt:lpstr>
      <vt:lpstr>Sandra Cisneros</vt:lpstr>
      <vt:lpstr>Important literature vocabulary</vt:lpstr>
      <vt:lpstr>Personal Essay</vt:lpstr>
      <vt:lpstr>Organization</vt:lpstr>
      <vt:lpstr>Details</vt:lpstr>
      <vt:lpstr>Word Choice</vt:lpstr>
      <vt:lpstr>SOAPSTone</vt:lpstr>
      <vt:lpstr>Previewing-What are the challenges of living in a big family?</vt:lpstr>
      <vt:lpstr>Previewing-What are the challenges where you are the only boy or girl?</vt:lpstr>
      <vt:lpstr>Previewing-How might these challenges be different in different cultures?</vt:lpstr>
      <vt:lpstr>Instructions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LEQ 3B-Question:  How does Sandra Cisneros carefully balance and organize the words and details used to explain her family's effect on her development?</dc:title>
  <dc:creator>Windows User</dc:creator>
  <cp:lastModifiedBy>Windows User</cp:lastModifiedBy>
  <cp:revision>13</cp:revision>
  <dcterms:created xsi:type="dcterms:W3CDTF">2015-10-21T14:19:08Z</dcterms:created>
  <dcterms:modified xsi:type="dcterms:W3CDTF">2015-10-26T13:09:26Z</dcterms:modified>
</cp:coreProperties>
</file>