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83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F13DE7-66A3-47FC-91D4-16BE442DA083}" type="datetimeFigureOut">
              <a:rPr lang="en-US" smtClean="0"/>
              <a:t>2/29/2016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BCEDA9-ACBC-4AE1-B7AD-4031A0792EBA}" type="slidenum">
              <a:rPr lang="en-US" smtClean="0"/>
              <a:t>‹#›</a:t>
            </a:fld>
            <a:endParaRPr lang="en-US"/>
          </a:p>
        </p:txBody>
      </p:sp>
    </p:spTree>
    <p:extLst>
      <p:ext uri="{BB962C8B-B14F-4D97-AF65-F5344CB8AC3E}">
        <p14:creationId xmlns:p14="http://schemas.microsoft.com/office/powerpoint/2010/main" val="474449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65" name="Shape 1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1" name="Shape 10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200" b="0" i="0" u="none" strike="noStrike" cap="none">
                <a:solidFill>
                  <a:schemeClr val="dk1"/>
                </a:solidFill>
                <a:latin typeface="Calibri"/>
                <a:ea typeface="Calibri"/>
                <a:cs typeface="Calibri"/>
                <a:sym typeface="Calibri"/>
              </a:rPr>
              <a:t>Stop video at 2:40</a:t>
            </a:r>
          </a:p>
        </p:txBody>
      </p:sp>
      <p:sp>
        <p:nvSpPr>
          <p:cNvPr id="102" name="Shape 10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a:buClr>
                <a:srgbClr val="000000"/>
              </a:buClr>
              <a:buSzPct val="25000"/>
              <a:buFont typeface="Calibri"/>
              <a:buNone/>
            </a:pPr>
            <a:fld id="{00000000-1234-1234-1234-123412341234}" type="slidenum">
              <a:rPr lang="en-US">
                <a:solidFill>
                  <a:srgbClr val="000000"/>
                </a:solidFill>
                <a:ea typeface="Calibri"/>
                <a:cs typeface="Calibri"/>
                <a:sym typeface="Calibri"/>
              </a:rPr>
              <a:pPr>
                <a:buClr>
                  <a:srgbClr val="000000"/>
                </a:buClr>
                <a:buSzPct val="25000"/>
                <a:buFont typeface="Calibri"/>
                <a:buNone/>
              </a:pPr>
              <a:t>4</a:t>
            </a:fld>
            <a:endParaRPr lang="en-US">
              <a:solidFill>
                <a:srgbClr val="000000"/>
              </a:solidFill>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9" name="Shape 11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US" sz="1200" b="0" i="0" u="none" strike="noStrike" cap="none">
                <a:solidFill>
                  <a:schemeClr val="dk1"/>
                </a:solidFill>
                <a:latin typeface="Arial"/>
                <a:ea typeface="Arial"/>
                <a:cs typeface="Arial"/>
                <a:sym typeface="Arial"/>
              </a:rPr>
              <a:t>Have students read “A Call For Unity” using PALS and answer the five analysis questions on the back. </a:t>
            </a:r>
          </a:p>
        </p:txBody>
      </p:sp>
      <p:sp>
        <p:nvSpPr>
          <p:cNvPr id="120" name="Shape 12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a:buClr>
                <a:prstClr val="black"/>
              </a:buClr>
              <a:buSzPct val="25000"/>
              <a:buFont typeface="Calibri"/>
              <a:buNone/>
            </a:pPr>
            <a:fld id="{00000000-1234-1234-1234-123412341234}" type="slidenum">
              <a:rPr lang="en-US">
                <a:solidFill>
                  <a:prstClr val="black"/>
                </a:solidFill>
                <a:ea typeface="Calibri"/>
                <a:cs typeface="Calibri"/>
                <a:sym typeface="Calibri"/>
              </a:rPr>
              <a:pPr>
                <a:buClr>
                  <a:prstClr val="black"/>
                </a:buClr>
                <a:buSzPct val="25000"/>
                <a:buFont typeface="Calibri"/>
                <a:buNone/>
              </a:pPr>
              <a:t>7</a:t>
            </a:fld>
            <a:endParaRPr lang="en-US">
              <a:solidFill>
                <a:prstClr val="black"/>
              </a:solidFill>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1343D5-2257-47B4-BC88-00F8012EDBC3}" type="datetimeFigureOut">
              <a:rPr lang="en-US" smtClean="0"/>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9E6D1-1154-4F93-8D03-E2C4F969E8E2}" type="slidenum">
              <a:rPr lang="en-US" smtClean="0"/>
              <a:t>‹#›</a:t>
            </a:fld>
            <a:endParaRPr lang="en-US"/>
          </a:p>
        </p:txBody>
      </p:sp>
    </p:spTree>
    <p:extLst>
      <p:ext uri="{BB962C8B-B14F-4D97-AF65-F5344CB8AC3E}">
        <p14:creationId xmlns:p14="http://schemas.microsoft.com/office/powerpoint/2010/main" val="3094011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1343D5-2257-47B4-BC88-00F8012EDBC3}" type="datetimeFigureOut">
              <a:rPr lang="en-US" smtClean="0"/>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9E6D1-1154-4F93-8D03-E2C4F969E8E2}" type="slidenum">
              <a:rPr lang="en-US" smtClean="0"/>
              <a:t>‹#›</a:t>
            </a:fld>
            <a:endParaRPr lang="en-US"/>
          </a:p>
        </p:txBody>
      </p:sp>
    </p:spTree>
    <p:extLst>
      <p:ext uri="{BB962C8B-B14F-4D97-AF65-F5344CB8AC3E}">
        <p14:creationId xmlns:p14="http://schemas.microsoft.com/office/powerpoint/2010/main" val="2168905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1343D5-2257-47B4-BC88-00F8012EDBC3}" type="datetimeFigureOut">
              <a:rPr lang="en-US" smtClean="0"/>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9E6D1-1154-4F93-8D03-E2C4F969E8E2}" type="slidenum">
              <a:rPr lang="en-US" smtClean="0"/>
              <a:t>‹#›</a:t>
            </a:fld>
            <a:endParaRPr lang="en-US"/>
          </a:p>
        </p:txBody>
      </p:sp>
    </p:spTree>
    <p:extLst>
      <p:ext uri="{BB962C8B-B14F-4D97-AF65-F5344CB8AC3E}">
        <p14:creationId xmlns:p14="http://schemas.microsoft.com/office/powerpoint/2010/main" val="4039276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1343D5-2257-47B4-BC88-00F8012EDBC3}" type="datetimeFigureOut">
              <a:rPr lang="en-US" smtClean="0"/>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9E6D1-1154-4F93-8D03-E2C4F969E8E2}" type="slidenum">
              <a:rPr lang="en-US" smtClean="0"/>
              <a:t>‹#›</a:t>
            </a:fld>
            <a:endParaRPr lang="en-US"/>
          </a:p>
        </p:txBody>
      </p:sp>
    </p:spTree>
    <p:extLst>
      <p:ext uri="{BB962C8B-B14F-4D97-AF65-F5344CB8AC3E}">
        <p14:creationId xmlns:p14="http://schemas.microsoft.com/office/powerpoint/2010/main" val="1358413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1343D5-2257-47B4-BC88-00F8012EDBC3}" type="datetimeFigureOut">
              <a:rPr lang="en-US" smtClean="0"/>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9E6D1-1154-4F93-8D03-E2C4F969E8E2}" type="slidenum">
              <a:rPr lang="en-US" smtClean="0"/>
              <a:t>‹#›</a:t>
            </a:fld>
            <a:endParaRPr lang="en-US"/>
          </a:p>
        </p:txBody>
      </p:sp>
    </p:spTree>
    <p:extLst>
      <p:ext uri="{BB962C8B-B14F-4D97-AF65-F5344CB8AC3E}">
        <p14:creationId xmlns:p14="http://schemas.microsoft.com/office/powerpoint/2010/main" val="2705201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1343D5-2257-47B4-BC88-00F8012EDBC3}" type="datetimeFigureOut">
              <a:rPr lang="en-US" smtClean="0"/>
              <a:t>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09E6D1-1154-4F93-8D03-E2C4F969E8E2}" type="slidenum">
              <a:rPr lang="en-US" smtClean="0"/>
              <a:t>‹#›</a:t>
            </a:fld>
            <a:endParaRPr lang="en-US"/>
          </a:p>
        </p:txBody>
      </p:sp>
    </p:spTree>
    <p:extLst>
      <p:ext uri="{BB962C8B-B14F-4D97-AF65-F5344CB8AC3E}">
        <p14:creationId xmlns:p14="http://schemas.microsoft.com/office/powerpoint/2010/main" val="2445787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1343D5-2257-47B4-BC88-00F8012EDBC3}" type="datetimeFigureOut">
              <a:rPr lang="en-US" smtClean="0"/>
              <a:t>2/29/2016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09E6D1-1154-4F93-8D03-E2C4F969E8E2}" type="slidenum">
              <a:rPr lang="en-US" smtClean="0"/>
              <a:t>‹#›</a:t>
            </a:fld>
            <a:endParaRPr lang="en-US"/>
          </a:p>
        </p:txBody>
      </p:sp>
    </p:spTree>
    <p:extLst>
      <p:ext uri="{BB962C8B-B14F-4D97-AF65-F5344CB8AC3E}">
        <p14:creationId xmlns:p14="http://schemas.microsoft.com/office/powerpoint/2010/main" val="1991747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1343D5-2257-47B4-BC88-00F8012EDBC3}" type="datetimeFigureOut">
              <a:rPr lang="en-US" smtClean="0"/>
              <a:t>2/29/2016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09E6D1-1154-4F93-8D03-E2C4F969E8E2}" type="slidenum">
              <a:rPr lang="en-US" smtClean="0"/>
              <a:t>‹#›</a:t>
            </a:fld>
            <a:endParaRPr lang="en-US"/>
          </a:p>
        </p:txBody>
      </p:sp>
    </p:spTree>
    <p:extLst>
      <p:ext uri="{BB962C8B-B14F-4D97-AF65-F5344CB8AC3E}">
        <p14:creationId xmlns:p14="http://schemas.microsoft.com/office/powerpoint/2010/main" val="1732066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1343D5-2257-47B4-BC88-00F8012EDBC3}" type="datetimeFigureOut">
              <a:rPr lang="en-US" smtClean="0"/>
              <a:t>2/29/2016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09E6D1-1154-4F93-8D03-E2C4F969E8E2}" type="slidenum">
              <a:rPr lang="en-US" smtClean="0"/>
              <a:t>‹#›</a:t>
            </a:fld>
            <a:endParaRPr lang="en-US"/>
          </a:p>
        </p:txBody>
      </p:sp>
    </p:spTree>
    <p:extLst>
      <p:ext uri="{BB962C8B-B14F-4D97-AF65-F5344CB8AC3E}">
        <p14:creationId xmlns:p14="http://schemas.microsoft.com/office/powerpoint/2010/main" val="3571208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1343D5-2257-47B4-BC88-00F8012EDBC3}" type="datetimeFigureOut">
              <a:rPr lang="en-US" smtClean="0"/>
              <a:t>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09E6D1-1154-4F93-8D03-E2C4F969E8E2}" type="slidenum">
              <a:rPr lang="en-US" smtClean="0"/>
              <a:t>‹#›</a:t>
            </a:fld>
            <a:endParaRPr lang="en-US"/>
          </a:p>
        </p:txBody>
      </p:sp>
    </p:spTree>
    <p:extLst>
      <p:ext uri="{BB962C8B-B14F-4D97-AF65-F5344CB8AC3E}">
        <p14:creationId xmlns:p14="http://schemas.microsoft.com/office/powerpoint/2010/main" val="3328240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1343D5-2257-47B4-BC88-00F8012EDBC3}" type="datetimeFigureOut">
              <a:rPr lang="en-US" smtClean="0"/>
              <a:t>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09E6D1-1154-4F93-8D03-E2C4F969E8E2}" type="slidenum">
              <a:rPr lang="en-US" smtClean="0"/>
              <a:t>‹#›</a:t>
            </a:fld>
            <a:endParaRPr lang="en-US"/>
          </a:p>
        </p:txBody>
      </p:sp>
    </p:spTree>
    <p:extLst>
      <p:ext uri="{BB962C8B-B14F-4D97-AF65-F5344CB8AC3E}">
        <p14:creationId xmlns:p14="http://schemas.microsoft.com/office/powerpoint/2010/main" val="1989764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1343D5-2257-47B4-BC88-00F8012EDBC3}" type="datetimeFigureOut">
              <a:rPr lang="en-US" smtClean="0"/>
              <a:t>2/29/2016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09E6D1-1154-4F93-8D03-E2C4F969E8E2}" type="slidenum">
              <a:rPr lang="en-US" smtClean="0"/>
              <a:t>‹#›</a:t>
            </a:fld>
            <a:endParaRPr lang="en-US"/>
          </a:p>
        </p:txBody>
      </p:sp>
    </p:spTree>
    <p:extLst>
      <p:ext uri="{BB962C8B-B14F-4D97-AF65-F5344CB8AC3E}">
        <p14:creationId xmlns:p14="http://schemas.microsoft.com/office/powerpoint/2010/main" val="2709396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youtu.be/-0lD37bq8YI"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leq%201%20faubus%20and%20king/Letter%20from%20Birmingham%20Jail/Statement%20by%20Alabama%20Clergymen.docx"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studentactivism.net/2013/04/13/the-letter-that-prompted-letter-from-birmingham-jail/"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Bellringer Period </a:t>
            </a:r>
            <a:r>
              <a:rPr lang="en-US" dirty="0" smtClean="0"/>
              <a:t>2 </a:t>
            </a:r>
            <a:r>
              <a:rPr lang="en-US" dirty="0" smtClean="0"/>
              <a:t>Feb </a:t>
            </a:r>
            <a:r>
              <a:rPr lang="en-US" dirty="0" smtClean="0"/>
              <a:t>29 </a:t>
            </a:r>
            <a:endParaRPr lang="en-US" dirty="0"/>
          </a:p>
        </p:txBody>
      </p:sp>
      <p:sp>
        <p:nvSpPr>
          <p:cNvPr id="3" name="Content Placeholder 2"/>
          <p:cNvSpPr>
            <a:spLocks noGrp="1"/>
          </p:cNvSpPr>
          <p:nvPr>
            <p:ph idx="1"/>
          </p:nvPr>
        </p:nvSpPr>
        <p:spPr/>
        <p:txBody>
          <a:bodyPr/>
          <a:lstStyle/>
          <a:p>
            <a:pPr marL="0" indent="0">
              <a:buNone/>
            </a:pPr>
            <a:r>
              <a:rPr lang="en-US" dirty="0" smtClean="0"/>
              <a:t>On the back of your graphic organizer, explain why you think Faubus is OR is not credible in his reasons for calling out the National Guard. </a:t>
            </a:r>
            <a:endParaRPr lang="en-US" dirty="0"/>
          </a:p>
        </p:txBody>
      </p:sp>
    </p:spTree>
    <p:extLst>
      <p:ext uri="{BB962C8B-B14F-4D97-AF65-F5344CB8AC3E}">
        <p14:creationId xmlns:p14="http://schemas.microsoft.com/office/powerpoint/2010/main" val="1682817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381000" y="381000"/>
            <a:ext cx="8305800" cy="1600199"/>
          </a:xfrm>
          <a:prstGeom prst="rect">
            <a:avLst/>
          </a:prstGeom>
          <a:noFill/>
          <a:ln>
            <a:noFill/>
          </a:ln>
        </p:spPr>
        <p:txBody>
          <a:bodyPr lIns="91425" tIns="45700" rIns="91425" bIns="45700" anchor="t" anchorCtr="0">
            <a:noAutofit/>
          </a:bodyPr>
          <a:lstStyle/>
          <a:p>
            <a:pPr marL="0" marR="0" lvl="0" indent="0" algn="l" rtl="0">
              <a:spcBef>
                <a:spcPts val="0"/>
              </a:spcBef>
              <a:buClr>
                <a:srgbClr val="FFFFFF"/>
              </a:buClr>
              <a:buSzPct val="25000"/>
              <a:buFont typeface="Arial"/>
              <a:buNone/>
            </a:pPr>
            <a:r>
              <a:rPr lang="en-US" sz="3000" b="1" i="0" u="none" strike="noStrike" cap="none" baseline="0" dirty="0" smtClean="0">
                <a:latin typeface="Arial"/>
                <a:ea typeface="Arial"/>
                <a:cs typeface="Arial"/>
                <a:sym typeface="Arial"/>
              </a:rPr>
              <a:t>Instructions: You have </a:t>
            </a:r>
            <a:r>
              <a:rPr lang="en-US" sz="3000" b="1" dirty="0" smtClean="0">
                <a:latin typeface="Arial"/>
                <a:ea typeface="Arial"/>
                <a:cs typeface="Arial"/>
                <a:sym typeface="Arial"/>
              </a:rPr>
              <a:t>30</a:t>
            </a:r>
            <a:r>
              <a:rPr lang="en-US" sz="3000" b="1" i="0" u="none" strike="noStrike" cap="none" baseline="0" dirty="0" smtClean="0">
                <a:latin typeface="Arial"/>
                <a:ea typeface="Arial"/>
                <a:cs typeface="Arial"/>
                <a:sym typeface="Arial"/>
              </a:rPr>
              <a:t> minutes</a:t>
            </a:r>
            <a:r>
              <a:rPr lang="en-US" sz="3000" b="1" i="0" u="none" strike="noStrike" cap="none" dirty="0" smtClean="0">
                <a:latin typeface="Arial"/>
                <a:ea typeface="Arial"/>
                <a:cs typeface="Arial"/>
                <a:sym typeface="Arial"/>
              </a:rPr>
              <a:t> to write. This assignment is similar to </a:t>
            </a:r>
            <a:r>
              <a:rPr lang="en-US" sz="3000" b="1" i="1" u="none" strike="noStrike" cap="none" dirty="0" smtClean="0">
                <a:latin typeface="Arial"/>
                <a:ea typeface="Arial"/>
                <a:cs typeface="Arial"/>
                <a:sym typeface="Arial"/>
              </a:rPr>
              <a:t>Blackfish, </a:t>
            </a:r>
            <a:r>
              <a:rPr lang="en-US" sz="3000" b="1" u="none" strike="noStrike" cap="none" dirty="0" smtClean="0">
                <a:latin typeface="Arial"/>
                <a:ea typeface="Arial"/>
                <a:cs typeface="Arial"/>
                <a:sym typeface="Arial"/>
              </a:rPr>
              <a:t>except shorter. </a:t>
            </a:r>
            <a:r>
              <a:rPr lang="en-US" sz="3600" b="1" i="0" u="none" strike="noStrike" cap="none" dirty="0" smtClean="0">
                <a:latin typeface="Arial"/>
                <a:ea typeface="Arial"/>
                <a:cs typeface="Arial"/>
                <a:sym typeface="Arial"/>
              </a:rPr>
              <a:t/>
            </a:r>
            <a:br>
              <a:rPr lang="en-US" sz="3600" b="1" i="0" u="none" strike="noStrike" cap="none" dirty="0" smtClean="0">
                <a:latin typeface="Arial"/>
                <a:ea typeface="Arial"/>
                <a:cs typeface="Arial"/>
                <a:sym typeface="Arial"/>
              </a:rPr>
            </a:br>
            <a:endParaRPr lang="en-US" sz="3600" b="1" i="0" u="none" strike="noStrike" cap="none" baseline="0" dirty="0">
              <a:latin typeface="Arial"/>
              <a:ea typeface="Arial"/>
              <a:cs typeface="Arial"/>
              <a:sym typeface="Arial"/>
            </a:endParaRPr>
          </a:p>
        </p:txBody>
      </p:sp>
      <p:sp>
        <p:nvSpPr>
          <p:cNvPr id="162" name="Shape 162"/>
          <p:cNvSpPr txBox="1">
            <a:spLocks noGrp="1"/>
          </p:cNvSpPr>
          <p:nvPr>
            <p:ph type="body" idx="1"/>
          </p:nvPr>
        </p:nvSpPr>
        <p:spPr>
          <a:xfrm>
            <a:off x="228600" y="1905000"/>
            <a:ext cx="8686800" cy="4724400"/>
          </a:xfrm>
          <a:prstGeom prst="rect">
            <a:avLst/>
          </a:prstGeom>
          <a:noFill/>
          <a:ln>
            <a:noFill/>
          </a:ln>
        </p:spPr>
        <p:txBody>
          <a:bodyPr lIns="91425" tIns="45700" rIns="91425" bIns="45700" anchor="t" anchorCtr="0">
            <a:noAutofit/>
          </a:bodyPr>
          <a:lstStyle/>
          <a:p>
            <a:pPr marL="0" marR="0" lvl="0" indent="0" algn="l" rtl="0">
              <a:spcBef>
                <a:spcPts val="480"/>
              </a:spcBef>
              <a:buClr>
                <a:srgbClr val="000000"/>
              </a:buClr>
              <a:buSzPct val="100000"/>
              <a:buNone/>
            </a:pPr>
            <a:r>
              <a:rPr lang="en-US" sz="2500" b="0" i="0" u="none" strike="noStrike" cap="none" baseline="0" dirty="0" smtClean="0">
                <a:latin typeface="Arial"/>
                <a:ea typeface="Arial"/>
                <a:cs typeface="Arial"/>
                <a:sym typeface="Arial"/>
              </a:rPr>
              <a:t>Answer </a:t>
            </a:r>
            <a:r>
              <a:rPr lang="en-US" sz="2500" dirty="0" smtClean="0">
                <a:latin typeface="Arial"/>
                <a:ea typeface="Arial"/>
                <a:cs typeface="Arial"/>
                <a:sym typeface="Arial"/>
              </a:rPr>
              <a:t>this prompt </a:t>
            </a:r>
            <a:r>
              <a:rPr lang="en-US" sz="2500" b="0" i="0" u="none" strike="noStrike" cap="none" baseline="0" dirty="0" smtClean="0">
                <a:latin typeface="Arial"/>
                <a:ea typeface="Arial"/>
                <a:cs typeface="Arial"/>
                <a:sym typeface="Arial"/>
              </a:rPr>
              <a:t>using the </a:t>
            </a:r>
            <a:r>
              <a:rPr lang="en-US" sz="2500" b="0" i="0" u="none" strike="noStrike" cap="none" baseline="0" dirty="0">
                <a:latin typeface="Arial"/>
                <a:ea typeface="Arial"/>
                <a:cs typeface="Arial"/>
                <a:sym typeface="Arial"/>
              </a:rPr>
              <a:t>graphic </a:t>
            </a:r>
            <a:r>
              <a:rPr lang="en-US" sz="2500" b="0" i="0" u="none" strike="noStrike" cap="none" baseline="0" dirty="0" smtClean="0">
                <a:latin typeface="Arial"/>
                <a:ea typeface="Arial"/>
                <a:cs typeface="Arial"/>
                <a:sym typeface="Arial"/>
              </a:rPr>
              <a:t>organizer</a:t>
            </a:r>
            <a:r>
              <a:rPr lang="en-US" sz="2500" b="0" i="0" u="none" strike="noStrike" cap="none" dirty="0" smtClean="0">
                <a:latin typeface="Arial"/>
                <a:ea typeface="Arial"/>
                <a:cs typeface="Arial"/>
                <a:sym typeface="Arial"/>
              </a:rPr>
              <a:t> to help you.</a:t>
            </a:r>
            <a:endParaRPr lang="en-US" sz="2500" b="0" i="0" u="none" strike="noStrike" cap="none" baseline="0" dirty="0">
              <a:latin typeface="Arial"/>
              <a:ea typeface="Arial"/>
              <a:cs typeface="Arial"/>
              <a:sym typeface="Arial"/>
            </a:endParaRPr>
          </a:p>
          <a:p>
            <a:pPr marL="355600" marR="0" lvl="1" indent="0" algn="l" rtl="0">
              <a:spcBef>
                <a:spcPts val="400"/>
              </a:spcBef>
              <a:buClr>
                <a:srgbClr val="000000"/>
              </a:buClr>
              <a:buSzPct val="100000"/>
              <a:buNone/>
            </a:pPr>
            <a:r>
              <a:rPr lang="en-US" sz="2500" b="0" i="1" u="none" strike="noStrike" cap="none" baseline="0" dirty="0">
                <a:latin typeface="+mj-lt"/>
                <a:ea typeface="Arial"/>
                <a:cs typeface="Arial"/>
                <a:sym typeface="Arial"/>
              </a:rPr>
              <a:t>How does Faubus employ ethos, logos, and pathos to </a:t>
            </a:r>
            <a:r>
              <a:rPr lang="en-US" sz="2500" i="1" dirty="0" smtClean="0">
                <a:latin typeface="+mj-lt"/>
              </a:rPr>
              <a:t>build his message?  First determine if the speech is persuasion or argumentation. </a:t>
            </a:r>
            <a:endParaRPr lang="en-US" sz="2500" i="1" dirty="0" smtClean="0"/>
          </a:p>
          <a:p>
            <a:pPr marL="355600" marR="0" lvl="1" indent="0" algn="l" rtl="0">
              <a:spcBef>
                <a:spcPts val="400"/>
              </a:spcBef>
              <a:buClr>
                <a:srgbClr val="000000"/>
              </a:buClr>
              <a:buSzPct val="100000"/>
              <a:buNone/>
            </a:pPr>
            <a:r>
              <a:rPr lang="en-US" sz="2500" dirty="0" smtClean="0"/>
              <a:t>His </a:t>
            </a:r>
            <a:r>
              <a:rPr lang="en-US" sz="2500" dirty="0"/>
              <a:t>message (more or less) is that integration cannot be forced onto the people </a:t>
            </a:r>
            <a:r>
              <a:rPr lang="en-US" sz="2500" dirty="0" smtClean="0"/>
              <a:t> by </a:t>
            </a:r>
            <a:r>
              <a:rPr lang="en-US" sz="2500" dirty="0"/>
              <a:t>the federal government. It is a state and local issue and there must be time given to see which law will be upheld by the courts – the State or the Federal government</a:t>
            </a:r>
            <a:r>
              <a:rPr lang="en-US" sz="2500" dirty="0" smtClean="0"/>
              <a:t>. Because the law is being questioned, unrest and disorder are imminent; therefore peace and order must be kept by any means necessary to prevent even worse disaster. </a:t>
            </a:r>
            <a:endParaRPr lang="en-US" sz="2500" dirty="0"/>
          </a:p>
          <a:p>
            <a:pPr marL="548640" marR="0" lvl="1" indent="-193040" algn="l" rtl="0">
              <a:spcBef>
                <a:spcPts val="400"/>
              </a:spcBef>
              <a:buClr>
                <a:srgbClr val="000000"/>
              </a:buClr>
              <a:buSzPct val="100000"/>
              <a:buFont typeface="Arial"/>
              <a:buChar char="•"/>
            </a:pPr>
            <a:endParaRPr lang="en-US" sz="1800" b="0" i="0" u="none" strike="noStrike" cap="none" baseline="0" dirty="0">
              <a:latin typeface="Arial"/>
              <a:ea typeface="Arial"/>
              <a:cs typeface="Arial"/>
              <a:sym typeface="Arial"/>
            </a:endParaRPr>
          </a:p>
        </p:txBody>
      </p:sp>
    </p:spTree>
    <p:extLst>
      <p:ext uri="{BB962C8B-B14F-4D97-AF65-F5344CB8AC3E}">
        <p14:creationId xmlns:p14="http://schemas.microsoft.com/office/powerpoint/2010/main" val="4265057046"/>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620000" cy="1600199"/>
          </a:xfrm>
        </p:spPr>
        <p:txBody>
          <a:bodyPr anchor="t"/>
          <a:lstStyle/>
          <a:p>
            <a:r>
              <a:rPr lang="en-US" sz="5000" dirty="0" smtClean="0"/>
              <a:t>Did you….</a:t>
            </a:r>
            <a:endParaRPr lang="en-US" sz="5000" dirty="0"/>
          </a:p>
        </p:txBody>
      </p:sp>
      <p:sp>
        <p:nvSpPr>
          <p:cNvPr id="3" name="Text Placeholder 2"/>
          <p:cNvSpPr>
            <a:spLocks noGrp="1"/>
          </p:cNvSpPr>
          <p:nvPr>
            <p:ph type="body" idx="1"/>
          </p:nvPr>
        </p:nvSpPr>
        <p:spPr>
          <a:xfrm>
            <a:off x="457200" y="1295400"/>
            <a:ext cx="8534400" cy="4876800"/>
          </a:xfrm>
        </p:spPr>
        <p:txBody>
          <a:bodyPr anchor="t">
            <a:normAutofit lnSpcReduction="10000"/>
          </a:bodyPr>
          <a:lstStyle/>
          <a:p>
            <a:pPr marL="609600" indent="-457200">
              <a:buFont typeface="+mj-lt"/>
              <a:buAutoNum type="arabicPeriod"/>
            </a:pPr>
            <a:r>
              <a:rPr lang="en-US" sz="2500" dirty="0" smtClean="0"/>
              <a:t>State your opinion on the effectiveness of Faubus’s speech? That is part of how he uses ethos, logos, pathos. </a:t>
            </a:r>
          </a:p>
          <a:p>
            <a:pPr marL="609600" indent="-457200">
              <a:buFont typeface="+mj-lt"/>
              <a:buAutoNum type="arabicPeriod"/>
            </a:pPr>
            <a:endParaRPr lang="en-US" sz="2500" dirty="0" smtClean="0"/>
          </a:p>
          <a:p>
            <a:pPr marL="609600" indent="-457200">
              <a:buFont typeface="+mj-lt"/>
              <a:buAutoNum type="arabicPeriod"/>
            </a:pPr>
            <a:r>
              <a:rPr lang="en-US" sz="2500" dirty="0" smtClean="0"/>
              <a:t>Examine his use of logos in the speech?</a:t>
            </a:r>
          </a:p>
          <a:p>
            <a:pPr marL="609600" indent="-457200">
              <a:buFont typeface="+mj-lt"/>
              <a:buAutoNum type="arabicPeriod"/>
            </a:pPr>
            <a:endParaRPr lang="en-US" sz="2500" dirty="0" smtClean="0"/>
          </a:p>
          <a:p>
            <a:pPr marL="609600" indent="-457200">
              <a:buFont typeface="+mj-lt"/>
              <a:buAutoNum type="arabicPeriod"/>
            </a:pPr>
            <a:r>
              <a:rPr lang="en-US" sz="2500" dirty="0" smtClean="0"/>
              <a:t>Examine his use of pathos in the speech?</a:t>
            </a:r>
          </a:p>
          <a:p>
            <a:pPr marL="609600" indent="-457200">
              <a:buFont typeface="+mj-lt"/>
              <a:buAutoNum type="arabicPeriod"/>
            </a:pPr>
            <a:endParaRPr lang="en-US" sz="2500" dirty="0"/>
          </a:p>
          <a:p>
            <a:pPr marL="609600" indent="-457200">
              <a:buFont typeface="+mj-lt"/>
              <a:buAutoNum type="arabicPeriod"/>
            </a:pPr>
            <a:r>
              <a:rPr lang="en-US" sz="2500" dirty="0" smtClean="0"/>
              <a:t>Both #2 and #3 include explaining how the overall logos and pathos works with your conclusion on his effectiveness.</a:t>
            </a:r>
          </a:p>
          <a:p>
            <a:pPr marL="609600" indent="-457200">
              <a:buFont typeface="+mj-lt"/>
              <a:buAutoNum type="arabicPeriod"/>
            </a:pPr>
            <a:endParaRPr lang="en-US" sz="2500" dirty="0" smtClean="0"/>
          </a:p>
          <a:p>
            <a:pPr marL="609600" indent="-457200">
              <a:buFont typeface="+mj-lt"/>
              <a:buAutoNum type="arabicPeriod"/>
            </a:pPr>
            <a:r>
              <a:rPr lang="en-US" sz="2500" dirty="0" smtClean="0"/>
              <a:t>Did you address his credibility? </a:t>
            </a:r>
            <a:endParaRPr lang="en-US" sz="2500" dirty="0"/>
          </a:p>
        </p:txBody>
      </p:sp>
    </p:spTree>
    <p:extLst>
      <p:ext uri="{BB962C8B-B14F-4D97-AF65-F5344CB8AC3E}">
        <p14:creationId xmlns:p14="http://schemas.microsoft.com/office/powerpoint/2010/main" val="20360855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04800" y="457200"/>
            <a:ext cx="8077199" cy="16001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3500" b="0" i="0" u="sng" strike="noStrike" cap="none">
                <a:solidFill>
                  <a:schemeClr val="hlink"/>
                </a:solidFill>
                <a:latin typeface="Arial"/>
                <a:ea typeface="Arial"/>
                <a:cs typeface="Arial"/>
                <a:sym typeface="Arial"/>
                <a:hlinkClick r:id="rId3"/>
              </a:rPr>
              <a:t>What you need to know: PBS video link </a:t>
            </a:r>
          </a:p>
        </p:txBody>
      </p:sp>
      <p:sp>
        <p:nvSpPr>
          <p:cNvPr id="105" name="Shape 105"/>
          <p:cNvSpPr txBox="1">
            <a:spLocks noGrp="1"/>
          </p:cNvSpPr>
          <p:nvPr>
            <p:ph type="body" idx="1"/>
          </p:nvPr>
        </p:nvSpPr>
        <p:spPr>
          <a:xfrm>
            <a:off x="685800" y="1905000"/>
            <a:ext cx="7543800" cy="3886200"/>
          </a:xfrm>
          <a:prstGeom prst="rect">
            <a:avLst/>
          </a:prstGeom>
          <a:noFill/>
          <a:ln>
            <a:noFill/>
          </a:ln>
        </p:spPr>
        <p:txBody>
          <a:bodyPr lIns="91425" tIns="91425" rIns="91425" bIns="91425" anchor="ctr" anchorCtr="0">
            <a:noAutofit/>
          </a:bodyPr>
          <a:lstStyle/>
          <a:p>
            <a:pPr marL="274320" marR="0" lvl="0" indent="-33020" algn="l" rtl="0">
              <a:lnSpc>
                <a:spcPct val="100000"/>
              </a:lnSpc>
              <a:spcBef>
                <a:spcPts val="0"/>
              </a:spcBef>
              <a:spcAft>
                <a:spcPts val="0"/>
              </a:spcAft>
              <a:buClr>
                <a:schemeClr val="accent1"/>
              </a:buClr>
              <a:buSzPct val="100000"/>
              <a:buFont typeface="Times New Roman"/>
              <a:buChar char="•"/>
            </a:pPr>
            <a:r>
              <a:rPr lang="en-US" sz="3000" b="0" i="0" u="none" strike="noStrike" cap="none">
                <a:solidFill>
                  <a:srgbClr val="000000"/>
                </a:solidFill>
                <a:latin typeface="Arial"/>
                <a:ea typeface="Arial"/>
                <a:cs typeface="Arial"/>
                <a:sym typeface="Arial"/>
              </a:rPr>
              <a:t>What is the Birmingham Campaign?</a:t>
            </a:r>
          </a:p>
          <a:p>
            <a:pPr marL="274320" marR="0" lvl="0" indent="-33020" algn="l" rtl="0">
              <a:lnSpc>
                <a:spcPct val="100000"/>
              </a:lnSpc>
              <a:spcBef>
                <a:spcPts val="480"/>
              </a:spcBef>
              <a:spcAft>
                <a:spcPts val="0"/>
              </a:spcAft>
              <a:buClr>
                <a:schemeClr val="accent1"/>
              </a:buClr>
              <a:buSzPct val="100000"/>
              <a:buFont typeface="Times New Roman"/>
              <a:buNone/>
            </a:pPr>
            <a:endParaRPr sz="3000" b="0" i="0" u="none" strike="noStrike" cap="none">
              <a:solidFill>
                <a:srgbClr val="000000"/>
              </a:solidFill>
              <a:latin typeface="Arial"/>
              <a:ea typeface="Arial"/>
              <a:cs typeface="Arial"/>
              <a:sym typeface="Arial"/>
            </a:endParaRPr>
          </a:p>
          <a:p>
            <a:pPr marL="274320" marR="0" lvl="0" indent="-33020" algn="l" rtl="0">
              <a:lnSpc>
                <a:spcPct val="100000"/>
              </a:lnSpc>
              <a:spcBef>
                <a:spcPts val="480"/>
              </a:spcBef>
              <a:spcAft>
                <a:spcPts val="0"/>
              </a:spcAft>
              <a:buClr>
                <a:schemeClr val="accent1"/>
              </a:buClr>
              <a:buSzPct val="100000"/>
              <a:buFont typeface="Times New Roman"/>
              <a:buChar char="•"/>
            </a:pPr>
            <a:r>
              <a:rPr lang="en-US" sz="3000" b="0" i="0" u="none" strike="noStrike" cap="none">
                <a:solidFill>
                  <a:srgbClr val="000000"/>
                </a:solidFill>
                <a:latin typeface="Arial"/>
                <a:ea typeface="Arial"/>
                <a:cs typeface="Arial"/>
                <a:sym typeface="Arial"/>
              </a:rPr>
              <a:t>When did it take place?</a:t>
            </a:r>
          </a:p>
          <a:p>
            <a:pPr marL="274320" marR="0" lvl="0" indent="-33020" algn="l" rtl="0">
              <a:lnSpc>
                <a:spcPct val="100000"/>
              </a:lnSpc>
              <a:spcBef>
                <a:spcPts val="480"/>
              </a:spcBef>
              <a:spcAft>
                <a:spcPts val="0"/>
              </a:spcAft>
              <a:buClr>
                <a:schemeClr val="accent1"/>
              </a:buClr>
              <a:buSzPct val="100000"/>
              <a:buFont typeface="Times New Roman"/>
              <a:buNone/>
            </a:pPr>
            <a:endParaRPr sz="3000" b="0" i="0" u="none" strike="noStrike" cap="none">
              <a:solidFill>
                <a:srgbClr val="000000"/>
              </a:solidFill>
              <a:latin typeface="Arial"/>
              <a:ea typeface="Arial"/>
              <a:cs typeface="Arial"/>
              <a:sym typeface="Arial"/>
            </a:endParaRPr>
          </a:p>
          <a:p>
            <a:pPr marL="274320" marR="0" lvl="0" indent="-33020" algn="l" rtl="0">
              <a:lnSpc>
                <a:spcPct val="100000"/>
              </a:lnSpc>
              <a:spcBef>
                <a:spcPts val="480"/>
              </a:spcBef>
              <a:spcAft>
                <a:spcPts val="0"/>
              </a:spcAft>
              <a:buClr>
                <a:schemeClr val="accent1"/>
              </a:buClr>
              <a:buSzPct val="100000"/>
              <a:buFont typeface="Times New Roman"/>
              <a:buChar char="•"/>
            </a:pPr>
            <a:r>
              <a:rPr lang="en-US" sz="3000" b="0" i="0" u="none" strike="noStrike" cap="none">
                <a:solidFill>
                  <a:srgbClr val="000000"/>
                </a:solidFill>
                <a:latin typeface="Arial"/>
                <a:ea typeface="Arial"/>
                <a:cs typeface="Arial"/>
                <a:sym typeface="Arial"/>
              </a:rPr>
              <a:t>How was King involved IF he lived in Atlanta, Georgia?</a:t>
            </a:r>
          </a:p>
          <a:p>
            <a:pPr marL="241300" marR="0" lvl="0" indent="0" algn="l" rtl="0">
              <a:lnSpc>
                <a:spcPct val="100000"/>
              </a:lnSpc>
              <a:spcBef>
                <a:spcPts val="480"/>
              </a:spcBef>
              <a:spcAft>
                <a:spcPts val="0"/>
              </a:spcAft>
              <a:buClr>
                <a:schemeClr val="accent1"/>
              </a:buClr>
              <a:buSzPct val="25000"/>
              <a:buFont typeface="Times New Roman"/>
              <a:buNone/>
            </a:pPr>
            <a:endParaRPr sz="30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969887292"/>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p:nvPr/>
        </p:nvSpPr>
        <p:spPr>
          <a:xfrm>
            <a:off x="656490" y="1143000"/>
            <a:ext cx="8258909" cy="5004061"/>
          </a:xfrm>
          <a:prstGeom prst="rect">
            <a:avLst/>
          </a:prstGeom>
          <a:noFill/>
          <a:ln>
            <a:noFill/>
          </a:ln>
        </p:spPr>
        <p:txBody>
          <a:bodyPr lIns="91425" tIns="45700" rIns="91425" bIns="45700" anchor="t" anchorCtr="0">
            <a:noAutofit/>
          </a:bodyPr>
          <a:lstStyle/>
          <a:p>
            <a:pPr marL="274320" indent="-121920">
              <a:buClr>
                <a:srgbClr val="4F81BD"/>
              </a:buClr>
              <a:buSzPct val="100000"/>
              <a:buFont typeface="Times New Roman"/>
              <a:buChar char="•"/>
            </a:pPr>
            <a:r>
              <a:rPr lang="en-US" sz="2500" dirty="0">
                <a:solidFill>
                  <a:srgbClr val="000000"/>
                </a:solidFill>
                <a:latin typeface="Arial"/>
                <a:ea typeface="Arial"/>
                <a:cs typeface="Arial"/>
                <a:sym typeface="Arial"/>
              </a:rPr>
              <a:t>The Birmingham Campaign began on April 3, 1963, with coordinated marches and sit-ins against racism and racial segregation in Birmingham, Alabama.</a:t>
            </a:r>
          </a:p>
          <a:p>
            <a:pPr marL="152400">
              <a:buClr>
                <a:srgbClr val="4F81BD"/>
              </a:buClr>
              <a:buSzPct val="100000"/>
            </a:pPr>
            <a:r>
              <a:rPr lang="en-US" sz="2500" dirty="0">
                <a:solidFill>
                  <a:srgbClr val="000000"/>
                </a:solidFill>
                <a:latin typeface="Arial"/>
                <a:ea typeface="Arial"/>
                <a:cs typeface="Arial"/>
                <a:sym typeface="Arial"/>
              </a:rPr>
              <a:t> </a:t>
            </a:r>
          </a:p>
          <a:p>
            <a:pPr marL="274320" indent="-121920">
              <a:spcBef>
                <a:spcPts val="480"/>
              </a:spcBef>
              <a:buClr>
                <a:srgbClr val="4F81BD"/>
              </a:buClr>
              <a:buSzPct val="100000"/>
              <a:buFont typeface="Times New Roman"/>
              <a:buChar char="•"/>
            </a:pPr>
            <a:r>
              <a:rPr lang="en-US" sz="2500" dirty="0">
                <a:solidFill>
                  <a:srgbClr val="000000"/>
                </a:solidFill>
                <a:latin typeface="Arial"/>
                <a:ea typeface="Arial"/>
                <a:cs typeface="Arial"/>
                <a:sym typeface="Arial"/>
              </a:rPr>
              <a:t>The non-violent campaign was coordinated by Alabama Christian Movement for Human Rights and King's Southern Christian Leadership Conference. </a:t>
            </a:r>
          </a:p>
          <a:p>
            <a:pPr marL="274320" indent="-121920">
              <a:spcBef>
                <a:spcPts val="480"/>
              </a:spcBef>
              <a:buClr>
                <a:srgbClr val="4F81BD"/>
              </a:buClr>
              <a:buSzPct val="100000"/>
              <a:buFont typeface="Times New Roman"/>
              <a:buChar char="•"/>
            </a:pPr>
            <a:endParaRPr lang="en-US" sz="2500" dirty="0">
              <a:solidFill>
                <a:srgbClr val="000000"/>
              </a:solidFill>
              <a:latin typeface="Arial"/>
              <a:ea typeface="Arial"/>
              <a:cs typeface="Arial"/>
              <a:sym typeface="Arial"/>
            </a:endParaRPr>
          </a:p>
          <a:p>
            <a:pPr marL="274320" indent="-121920">
              <a:spcBef>
                <a:spcPts val="480"/>
              </a:spcBef>
              <a:buClr>
                <a:srgbClr val="4F81BD"/>
              </a:buClr>
              <a:buSzPct val="100000"/>
              <a:buFont typeface="Times New Roman"/>
              <a:buChar char="•"/>
            </a:pPr>
            <a:r>
              <a:rPr lang="en-US" sz="2500" dirty="0">
                <a:solidFill>
                  <a:srgbClr val="000000"/>
                </a:solidFill>
                <a:latin typeface="Arial"/>
                <a:ea typeface="Arial"/>
                <a:cs typeface="Arial"/>
                <a:sym typeface="Arial"/>
              </a:rPr>
              <a:t>On April 10, Circuit Judge W. A. Jenkins issued a blanket injunction against "parading, demonstrating, boycotting, trespassing and picketing". </a:t>
            </a:r>
          </a:p>
        </p:txBody>
      </p:sp>
      <p:sp>
        <p:nvSpPr>
          <p:cNvPr id="111" name="Shape 111"/>
          <p:cNvSpPr txBox="1"/>
          <p:nvPr/>
        </p:nvSpPr>
        <p:spPr>
          <a:xfrm>
            <a:off x="656491" y="422031"/>
            <a:ext cx="7713784" cy="553997"/>
          </a:xfrm>
          <a:prstGeom prst="rect">
            <a:avLst/>
          </a:prstGeom>
          <a:noFill/>
          <a:ln>
            <a:noFill/>
          </a:ln>
        </p:spPr>
        <p:txBody>
          <a:bodyPr lIns="91425" tIns="45700" rIns="91425" bIns="45700" anchor="t" anchorCtr="0">
            <a:noAutofit/>
          </a:bodyPr>
          <a:lstStyle/>
          <a:p>
            <a:pPr>
              <a:buClr>
                <a:srgbClr val="000000"/>
              </a:buClr>
              <a:buSzPct val="25000"/>
              <a:buFont typeface="Arial"/>
              <a:buNone/>
            </a:pPr>
            <a:r>
              <a:rPr lang="en-US" sz="3000">
                <a:solidFill>
                  <a:srgbClr val="000000"/>
                </a:solidFill>
                <a:latin typeface="Arial"/>
                <a:ea typeface="Arial"/>
                <a:cs typeface="Arial"/>
                <a:sym typeface="Arial"/>
              </a:rPr>
              <a:t>Background notes you need. </a:t>
            </a:r>
          </a:p>
        </p:txBody>
      </p:sp>
    </p:spTree>
    <p:extLst>
      <p:ext uri="{BB962C8B-B14F-4D97-AF65-F5344CB8AC3E}">
        <p14:creationId xmlns:p14="http://schemas.microsoft.com/office/powerpoint/2010/main" val="315273840"/>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p:nvPr/>
        </p:nvSpPr>
        <p:spPr>
          <a:xfrm>
            <a:off x="281352" y="381000"/>
            <a:ext cx="8481647" cy="6477000"/>
          </a:xfrm>
          <a:prstGeom prst="rect">
            <a:avLst/>
          </a:prstGeom>
          <a:noFill/>
          <a:ln>
            <a:noFill/>
          </a:ln>
        </p:spPr>
        <p:txBody>
          <a:bodyPr lIns="91425" tIns="45700" rIns="91425" bIns="45700" anchor="t" anchorCtr="0">
            <a:noAutofit/>
          </a:bodyPr>
          <a:lstStyle/>
          <a:p>
            <a:pPr marL="274320" indent="-121920">
              <a:buClr>
                <a:srgbClr val="4F81BD"/>
              </a:buClr>
              <a:buSzPct val="100000"/>
              <a:buFont typeface="Times New Roman"/>
              <a:buChar char="•"/>
            </a:pPr>
            <a:r>
              <a:rPr lang="en-US" sz="2200" dirty="0">
                <a:solidFill>
                  <a:srgbClr val="000000"/>
                </a:solidFill>
                <a:latin typeface="Arial"/>
                <a:ea typeface="Arial"/>
                <a:cs typeface="Arial"/>
                <a:sym typeface="Arial"/>
              </a:rPr>
              <a:t>Leaders of the campaign announced they would disobey the ruling.</a:t>
            </a:r>
          </a:p>
          <a:p>
            <a:pPr marL="152400">
              <a:buClr>
                <a:srgbClr val="4F81BD"/>
              </a:buClr>
              <a:buSzPct val="100000"/>
            </a:pPr>
            <a:r>
              <a:rPr lang="en-US" sz="2200" dirty="0">
                <a:solidFill>
                  <a:srgbClr val="000000"/>
                </a:solidFill>
                <a:latin typeface="Arial"/>
                <a:ea typeface="Arial"/>
                <a:cs typeface="Arial"/>
                <a:sym typeface="Arial"/>
              </a:rPr>
              <a:t> </a:t>
            </a:r>
          </a:p>
          <a:p>
            <a:pPr marL="274320" indent="-121920">
              <a:spcBef>
                <a:spcPts val="480"/>
              </a:spcBef>
              <a:buClr>
                <a:srgbClr val="4F81BD"/>
              </a:buClr>
              <a:buSzPct val="100000"/>
              <a:buFont typeface="Times New Roman"/>
              <a:buChar char="•"/>
            </a:pPr>
            <a:r>
              <a:rPr lang="en-US" sz="2200" dirty="0">
                <a:solidFill>
                  <a:srgbClr val="000000"/>
                </a:solidFill>
                <a:latin typeface="Arial"/>
                <a:ea typeface="Arial"/>
                <a:cs typeface="Arial"/>
                <a:sym typeface="Arial"/>
              </a:rPr>
              <a:t>On April 12, King was roughly arrested with Ralph Abernathy, Fred </a:t>
            </a:r>
            <a:r>
              <a:rPr lang="en-US" sz="2200" dirty="0" err="1">
                <a:solidFill>
                  <a:srgbClr val="000000"/>
                </a:solidFill>
                <a:latin typeface="Arial"/>
                <a:ea typeface="Arial"/>
                <a:cs typeface="Arial"/>
                <a:sym typeface="Arial"/>
              </a:rPr>
              <a:t>Shuttlesworth</a:t>
            </a:r>
            <a:r>
              <a:rPr lang="en-US" sz="2200" dirty="0">
                <a:solidFill>
                  <a:srgbClr val="000000"/>
                </a:solidFill>
                <a:latin typeface="Arial"/>
                <a:ea typeface="Arial"/>
                <a:cs typeface="Arial"/>
                <a:sym typeface="Arial"/>
              </a:rPr>
              <a:t> and other marchers—while thousands of African Americans dressed for Good Friday looked on. </a:t>
            </a:r>
          </a:p>
          <a:p>
            <a:pPr marL="274320" indent="-121920">
              <a:spcBef>
                <a:spcPts val="480"/>
              </a:spcBef>
              <a:buClr>
                <a:srgbClr val="4F81BD"/>
              </a:buClr>
              <a:buFont typeface="Times New Roman"/>
              <a:buNone/>
            </a:pPr>
            <a:endParaRPr sz="2200" dirty="0">
              <a:solidFill>
                <a:srgbClr val="000000"/>
              </a:solidFill>
              <a:latin typeface="Arial"/>
              <a:ea typeface="Arial"/>
              <a:cs typeface="Arial"/>
              <a:sym typeface="Arial"/>
            </a:endParaRPr>
          </a:p>
          <a:p>
            <a:pPr marL="274320" indent="-121920">
              <a:spcBef>
                <a:spcPts val="480"/>
              </a:spcBef>
              <a:buClr>
                <a:srgbClr val="4F81BD"/>
              </a:buClr>
              <a:buSzPct val="100000"/>
              <a:buFont typeface="Times New Roman"/>
              <a:buChar char="•"/>
            </a:pPr>
            <a:r>
              <a:rPr lang="en-US" sz="2200" dirty="0">
                <a:solidFill>
                  <a:srgbClr val="000000"/>
                </a:solidFill>
                <a:latin typeface="Arial"/>
                <a:ea typeface="Arial"/>
                <a:cs typeface="Arial"/>
                <a:sym typeface="Arial"/>
              </a:rPr>
              <a:t>King met with unusually harsh conditions in the Birmingham jail. An ally smuggled in a newspaper from April 12, which contained "</a:t>
            </a:r>
            <a:r>
              <a:rPr lang="en-US" sz="2200" u="sng" dirty="0">
                <a:solidFill>
                  <a:srgbClr val="0000FF"/>
                </a:solidFill>
                <a:latin typeface="Arial"/>
                <a:ea typeface="Arial"/>
                <a:cs typeface="Arial"/>
                <a:sym typeface="Arial"/>
                <a:hlinkClick r:id="rId3"/>
              </a:rPr>
              <a:t>A </a:t>
            </a:r>
            <a:r>
              <a:rPr lang="en-US" sz="2200" u="sng" dirty="0">
                <a:solidFill>
                  <a:srgbClr val="0000FF"/>
                </a:solidFill>
                <a:latin typeface="Arial"/>
                <a:ea typeface="Arial"/>
                <a:cs typeface="Arial"/>
                <a:sym typeface="Arial"/>
                <a:hlinkClick r:id="rId4"/>
              </a:rPr>
              <a:t>Call for Unity" </a:t>
            </a:r>
            <a:r>
              <a:rPr lang="en-US" sz="2200" dirty="0">
                <a:solidFill>
                  <a:srgbClr val="000000"/>
                </a:solidFill>
                <a:latin typeface="Arial"/>
                <a:ea typeface="Arial"/>
                <a:cs typeface="Arial"/>
                <a:sym typeface="Arial"/>
              </a:rPr>
              <a:t>a statement made by eight white Alabama clergymen against King and his methods. </a:t>
            </a:r>
          </a:p>
          <a:p>
            <a:pPr marL="274320" indent="-121920">
              <a:spcBef>
                <a:spcPts val="480"/>
              </a:spcBef>
              <a:buClr>
                <a:srgbClr val="4F81BD"/>
              </a:buClr>
              <a:buFont typeface="Times New Roman"/>
              <a:buNone/>
            </a:pPr>
            <a:endParaRPr sz="2200" dirty="0">
              <a:solidFill>
                <a:srgbClr val="000000"/>
              </a:solidFill>
              <a:latin typeface="Arial"/>
              <a:ea typeface="Arial"/>
              <a:cs typeface="Arial"/>
              <a:sym typeface="Arial"/>
            </a:endParaRPr>
          </a:p>
          <a:p>
            <a:pPr marL="274320" indent="-121920">
              <a:spcBef>
                <a:spcPts val="480"/>
              </a:spcBef>
              <a:buClr>
                <a:srgbClr val="4F81BD"/>
              </a:buClr>
              <a:buSzPct val="100000"/>
              <a:buFont typeface="Times New Roman"/>
              <a:buChar char="•"/>
            </a:pPr>
            <a:r>
              <a:rPr lang="en-US" sz="2200" dirty="0">
                <a:solidFill>
                  <a:srgbClr val="000000"/>
                </a:solidFill>
                <a:latin typeface="Arial"/>
                <a:ea typeface="Arial"/>
                <a:cs typeface="Arial"/>
                <a:sym typeface="Arial"/>
              </a:rPr>
              <a:t>The “A Call to Unity" clergymen agreed that social injustices existed but argued that the battle against racial segregation should be fought solely in the courts, not in the streets. They criticized Martin Luther King, calling him an “outsider” who causes trouble in the streets of Birmingham</a:t>
            </a:r>
          </a:p>
        </p:txBody>
      </p:sp>
    </p:spTree>
    <p:extLst>
      <p:ext uri="{BB962C8B-B14F-4D97-AF65-F5344CB8AC3E}">
        <p14:creationId xmlns:p14="http://schemas.microsoft.com/office/powerpoint/2010/main" val="2212693455"/>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p:nvPr/>
        </p:nvSpPr>
        <p:spPr>
          <a:xfrm>
            <a:off x="281355" y="457200"/>
            <a:ext cx="8159259" cy="6095999"/>
          </a:xfrm>
          <a:prstGeom prst="rect">
            <a:avLst/>
          </a:prstGeom>
          <a:noFill/>
          <a:ln>
            <a:noFill/>
          </a:ln>
        </p:spPr>
        <p:txBody>
          <a:bodyPr lIns="91425" tIns="45700" rIns="91425" bIns="45700" anchor="t" anchorCtr="0">
            <a:noAutofit/>
          </a:bodyPr>
          <a:lstStyle/>
          <a:p>
            <a:pPr marL="274320" indent="-121920">
              <a:buClr>
                <a:srgbClr val="4F81BD"/>
              </a:buClr>
              <a:buSzPct val="100000"/>
              <a:buFont typeface="Times New Roman"/>
              <a:buChar char="•"/>
            </a:pPr>
            <a:r>
              <a:rPr lang="en-US" sz="3000" dirty="0">
                <a:solidFill>
                  <a:srgbClr val="000000"/>
                </a:solidFill>
                <a:latin typeface="Arial"/>
                <a:ea typeface="Arial"/>
                <a:cs typeface="Arial"/>
                <a:sym typeface="Arial"/>
              </a:rPr>
              <a:t>“A Call for Unity” provoked King and he began to write a response on the newspaper itself. </a:t>
            </a:r>
          </a:p>
          <a:p>
            <a:pPr marL="274320" indent="-121920">
              <a:buClr>
                <a:srgbClr val="4F81BD"/>
              </a:buClr>
              <a:buSzPct val="100000"/>
              <a:buFont typeface="Times New Roman"/>
              <a:buChar char="•"/>
            </a:pPr>
            <a:endParaRPr lang="en-US" sz="3000" dirty="0">
              <a:solidFill>
                <a:srgbClr val="000000"/>
              </a:solidFill>
              <a:latin typeface="Arial"/>
              <a:ea typeface="Arial"/>
              <a:cs typeface="Arial"/>
              <a:sym typeface="Arial"/>
            </a:endParaRPr>
          </a:p>
          <a:p>
            <a:pPr marL="274320" indent="-121920">
              <a:spcBef>
                <a:spcPts val="480"/>
              </a:spcBef>
              <a:buClr>
                <a:srgbClr val="4F81BD"/>
              </a:buClr>
              <a:buSzPct val="100000"/>
              <a:buFont typeface="Times New Roman"/>
              <a:buChar char="•"/>
            </a:pPr>
            <a:r>
              <a:rPr lang="en-US" sz="3000" dirty="0">
                <a:solidFill>
                  <a:srgbClr val="000000"/>
                </a:solidFill>
                <a:latin typeface="Arial"/>
                <a:ea typeface="Arial"/>
                <a:cs typeface="Arial"/>
                <a:sym typeface="Arial"/>
              </a:rPr>
              <a:t>King writes in </a:t>
            </a:r>
            <a:r>
              <a:rPr lang="en-US" sz="3000" i="1" dirty="0">
                <a:solidFill>
                  <a:srgbClr val="000000"/>
                </a:solidFill>
                <a:latin typeface="Arial"/>
                <a:ea typeface="Arial"/>
                <a:cs typeface="Arial"/>
                <a:sym typeface="Arial"/>
              </a:rPr>
              <a:t>Why We Can't Wait</a:t>
            </a:r>
            <a:r>
              <a:rPr lang="en-US" sz="3000" dirty="0">
                <a:solidFill>
                  <a:srgbClr val="000000"/>
                </a:solidFill>
                <a:latin typeface="Arial"/>
                <a:ea typeface="Arial"/>
                <a:cs typeface="Arial"/>
                <a:sym typeface="Arial"/>
              </a:rPr>
              <a:t>: “Begun on the margins of the newspaper in which the statement appeared while I was in jail, the letter was continued on scraps of writing paper supplied by a friendly black trustee, and concluded on a pad my attorneys were eventually permitted to leave me.”</a:t>
            </a:r>
          </a:p>
        </p:txBody>
      </p:sp>
    </p:spTree>
    <p:extLst>
      <p:ext uri="{BB962C8B-B14F-4D97-AF65-F5344CB8AC3E}">
        <p14:creationId xmlns:p14="http://schemas.microsoft.com/office/powerpoint/2010/main" val="2633672176"/>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838200"/>
            <a:ext cx="7848600" cy="5170646"/>
          </a:xfrm>
          <a:prstGeom prst="rect">
            <a:avLst/>
          </a:prstGeom>
          <a:noFill/>
        </p:spPr>
        <p:txBody>
          <a:bodyPr wrap="square" rtlCol="0">
            <a:spAutoFit/>
          </a:bodyPr>
          <a:lstStyle/>
          <a:p>
            <a:pPr algn="ctr"/>
            <a:r>
              <a:rPr lang="en-US" sz="3000" dirty="0">
                <a:solidFill>
                  <a:prstClr val="black"/>
                </a:solidFill>
              </a:rPr>
              <a:t>Reading “A Call For Unity”</a:t>
            </a:r>
          </a:p>
          <a:p>
            <a:endParaRPr lang="en-US" sz="3000" dirty="0">
              <a:solidFill>
                <a:prstClr val="black"/>
              </a:solidFill>
            </a:endParaRPr>
          </a:p>
          <a:p>
            <a:endParaRPr lang="en-US" sz="3000" dirty="0">
              <a:solidFill>
                <a:prstClr val="black"/>
              </a:solidFill>
            </a:endParaRPr>
          </a:p>
          <a:p>
            <a:r>
              <a:rPr lang="en-US" sz="3000" dirty="0">
                <a:solidFill>
                  <a:prstClr val="black"/>
                </a:solidFill>
              </a:rPr>
              <a:t>The nine criticisms which King will address are labeled in your copy of the newspaper letter. </a:t>
            </a:r>
          </a:p>
          <a:p>
            <a:endParaRPr lang="en-US" sz="3000" dirty="0">
              <a:solidFill>
                <a:prstClr val="black"/>
              </a:solidFill>
            </a:endParaRPr>
          </a:p>
          <a:p>
            <a:r>
              <a:rPr lang="en-US" sz="3000" dirty="0">
                <a:solidFill>
                  <a:prstClr val="black"/>
                </a:solidFill>
              </a:rPr>
              <a:t>Read carefully and then answer the five questions which follow the text.</a:t>
            </a:r>
          </a:p>
          <a:p>
            <a:endParaRPr lang="en-US" sz="3000" dirty="0">
              <a:solidFill>
                <a:prstClr val="black"/>
              </a:solidFill>
            </a:endParaRPr>
          </a:p>
          <a:p>
            <a:r>
              <a:rPr lang="en-US" sz="3000" dirty="0">
                <a:solidFill>
                  <a:prstClr val="black"/>
                </a:solidFill>
              </a:rPr>
              <a:t>Turn those questions in. You should answer them on a separate piece of paper. They will be graded. </a:t>
            </a:r>
          </a:p>
        </p:txBody>
      </p:sp>
    </p:spTree>
    <p:extLst>
      <p:ext uri="{BB962C8B-B14F-4D97-AF65-F5344CB8AC3E}">
        <p14:creationId xmlns:p14="http://schemas.microsoft.com/office/powerpoint/2010/main" val="2078932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990600"/>
            <a:ext cx="7924800" cy="4708981"/>
          </a:xfrm>
          <a:prstGeom prst="rect">
            <a:avLst/>
          </a:prstGeom>
          <a:noFill/>
        </p:spPr>
        <p:txBody>
          <a:bodyPr wrap="square" rtlCol="0">
            <a:spAutoFit/>
          </a:bodyPr>
          <a:lstStyle/>
          <a:p>
            <a:r>
              <a:rPr lang="en-US" sz="5000" dirty="0">
                <a:solidFill>
                  <a:prstClr val="black"/>
                </a:solidFill>
              </a:rPr>
              <a:t>Exit Ticket:</a:t>
            </a:r>
          </a:p>
          <a:p>
            <a:endParaRPr lang="en-US" sz="5000" dirty="0">
              <a:solidFill>
                <a:prstClr val="black"/>
              </a:solidFill>
            </a:endParaRPr>
          </a:p>
          <a:p>
            <a:r>
              <a:rPr lang="en-US" sz="5000" dirty="0">
                <a:solidFill>
                  <a:prstClr val="black"/>
                </a:solidFill>
              </a:rPr>
              <a:t>Why does social change need to have both the support of the people and the support from the legal system? </a:t>
            </a:r>
          </a:p>
        </p:txBody>
      </p:sp>
    </p:spTree>
    <p:extLst>
      <p:ext uri="{BB962C8B-B14F-4D97-AF65-F5344CB8AC3E}">
        <p14:creationId xmlns:p14="http://schemas.microsoft.com/office/powerpoint/2010/main" val="15515548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675</Words>
  <Application>Microsoft Office PowerPoint</Application>
  <PresentationFormat>On-screen Show (4:3)</PresentationFormat>
  <Paragraphs>53</Paragraphs>
  <Slides>9</Slides>
  <Notes>5</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Bellringer Period 2 Feb 29 </vt:lpstr>
      <vt:lpstr>Instructions: You have 30 minutes to write. This assignment is similar to Blackfish, except shorter.  </vt:lpstr>
      <vt:lpstr>Did you….</vt:lpstr>
      <vt:lpstr>What you need to know: PBS video link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Period 5 Feb 26</dc:title>
  <dc:creator>Windows User</dc:creator>
  <cp:lastModifiedBy>Windows User</cp:lastModifiedBy>
  <cp:revision>3</cp:revision>
  <dcterms:created xsi:type="dcterms:W3CDTF">2016-02-25T19:40:28Z</dcterms:created>
  <dcterms:modified xsi:type="dcterms:W3CDTF">2016-02-29T11:54:18Z</dcterms:modified>
</cp:coreProperties>
</file>