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1AC72CA-7AA0-4D23-9E3A-D46D336F0428}" type="datetimeFigureOut">
              <a:rPr lang="en-US" smtClean="0"/>
              <a:t>12/15/2014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1BEB8F00-8B5D-4175-8D60-0A6C97489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C72CA-7AA0-4D23-9E3A-D46D336F042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8F00-8B5D-4175-8D60-0A6C97489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AC72CA-7AA0-4D23-9E3A-D46D336F042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8F00-8B5D-4175-8D60-0A6C97489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AC72CA-7AA0-4D23-9E3A-D46D336F042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8F00-8B5D-4175-8D60-0A6C97489D5C}"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AC72CA-7AA0-4D23-9E3A-D46D336F042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B8F00-8B5D-4175-8D60-0A6C97489D5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1AC72CA-7AA0-4D23-9E3A-D46D336F0428}"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B8F00-8B5D-4175-8D60-0A6C97489D5C}"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1AC72CA-7AA0-4D23-9E3A-D46D336F0428}" type="datetimeFigureOut">
              <a:rPr lang="en-US" smtClean="0"/>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EB8F00-8B5D-4175-8D60-0A6C97489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C72CA-7AA0-4D23-9E3A-D46D336F0428}" type="datetimeFigureOut">
              <a:rPr lang="en-US" smtClean="0"/>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B8F00-8B5D-4175-8D60-0A6C97489D5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AC72CA-7AA0-4D23-9E3A-D46D336F0428}"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B8F00-8B5D-4175-8D60-0A6C97489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C72CA-7AA0-4D23-9E3A-D46D336F0428}"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B8F00-8B5D-4175-8D60-0A6C97489D5C}"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C72CA-7AA0-4D23-9E3A-D46D336F0428}"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B8F00-8B5D-4175-8D60-0A6C97489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1AC72CA-7AA0-4D23-9E3A-D46D336F0428}" type="datetimeFigureOut">
              <a:rPr lang="en-US" smtClean="0"/>
              <a:t>12/15/2014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BEB8F00-8B5D-4175-8D60-0A6C97489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lstStyle/>
          <a:p>
            <a:r>
              <a:rPr lang="en-US" dirty="0" smtClean="0"/>
              <a:t>BELLRINGER: Dec. </a:t>
            </a:r>
            <a:r>
              <a:rPr lang="en-US" dirty="0" smtClean="0"/>
              <a:t>15</a:t>
            </a:r>
            <a:endParaRPr lang="en-US" dirty="0"/>
          </a:p>
        </p:txBody>
      </p:sp>
      <p:sp>
        <p:nvSpPr>
          <p:cNvPr id="3" name="Subtitle 2"/>
          <p:cNvSpPr>
            <a:spLocks noGrp="1"/>
          </p:cNvSpPr>
          <p:nvPr>
            <p:ph type="subTitle" idx="1"/>
          </p:nvPr>
        </p:nvSpPr>
        <p:spPr>
          <a:xfrm>
            <a:off x="1066800" y="2362200"/>
            <a:ext cx="7162800" cy="3505200"/>
          </a:xfrm>
        </p:spPr>
        <p:txBody>
          <a:bodyPr>
            <a:normAutofit fontScale="92500" lnSpcReduction="20000"/>
          </a:bodyPr>
          <a:lstStyle/>
          <a:p>
            <a:r>
              <a:rPr lang="en-US" sz="2500" dirty="0" smtClean="0">
                <a:solidFill>
                  <a:srgbClr val="FF0000"/>
                </a:solidFill>
              </a:rPr>
              <a:t>Write in your notebook with your notes from last class. </a:t>
            </a:r>
          </a:p>
          <a:p>
            <a:endParaRPr lang="en-US" sz="2500" dirty="0">
              <a:solidFill>
                <a:srgbClr val="FF0000"/>
              </a:solidFill>
            </a:endParaRPr>
          </a:p>
          <a:p>
            <a:r>
              <a:rPr lang="en-US" sz="2500" i="0" dirty="0" smtClean="0">
                <a:solidFill>
                  <a:srgbClr val="FF0000"/>
                </a:solidFill>
              </a:rPr>
              <a:t>The footage we saw last class was not all in sequential order, but Sara Polley asked her family to tell the story from the beginning. Why might she juxtapose non-sequential film footage with sequential storytelling? Think about what effect she might want to create. </a:t>
            </a:r>
          </a:p>
          <a:p>
            <a:endParaRPr lang="en-US" dirty="0"/>
          </a:p>
          <a:p>
            <a:endParaRPr lang="en-US" dirty="0"/>
          </a:p>
        </p:txBody>
      </p:sp>
    </p:spTree>
    <p:extLst>
      <p:ext uri="{BB962C8B-B14F-4D97-AF65-F5344CB8AC3E}">
        <p14:creationId xmlns:p14="http://schemas.microsoft.com/office/powerpoint/2010/main" val="221912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Submitting Your Essay</a:t>
            </a:r>
            <a:endParaRPr lang="en-US" dirty="0"/>
          </a:p>
        </p:txBody>
      </p:sp>
      <p:sp>
        <p:nvSpPr>
          <p:cNvPr id="3" name="Content Placeholder 2"/>
          <p:cNvSpPr>
            <a:spLocks noGrp="1"/>
          </p:cNvSpPr>
          <p:nvPr>
            <p:ph idx="1"/>
          </p:nvPr>
        </p:nvSpPr>
        <p:spPr>
          <a:xfrm>
            <a:off x="914400" y="2438400"/>
            <a:ext cx="7315200" cy="3276600"/>
          </a:xfrm>
        </p:spPr>
        <p:txBody>
          <a:bodyPr>
            <a:normAutofit fontScale="85000" lnSpcReduction="10000"/>
          </a:bodyPr>
          <a:lstStyle/>
          <a:p>
            <a:pPr marL="68580" indent="-342900">
              <a:buFont typeface="+mj-lt"/>
              <a:buAutoNum type="arabicPeriod"/>
            </a:pPr>
            <a:r>
              <a:rPr lang="en-US" dirty="0" smtClean="0"/>
              <a:t>Final copy on top.</a:t>
            </a:r>
          </a:p>
          <a:p>
            <a:pPr marL="68580" indent="-342900">
              <a:buFont typeface="+mj-lt"/>
              <a:buAutoNum type="arabicPeriod"/>
            </a:pPr>
            <a:r>
              <a:rPr lang="en-US" dirty="0" smtClean="0"/>
              <a:t>Rough drafts and revision copies next.</a:t>
            </a:r>
          </a:p>
          <a:p>
            <a:pPr marL="68580" indent="-342900">
              <a:buFont typeface="+mj-lt"/>
              <a:buAutoNum type="arabicPeriod"/>
            </a:pPr>
            <a:r>
              <a:rPr lang="en-US" dirty="0" smtClean="0"/>
              <a:t>Essay directions LAST. The scoring guide should be facing out. </a:t>
            </a:r>
          </a:p>
          <a:p>
            <a:pPr marL="68580" indent="-342900">
              <a:buFont typeface="+mj-lt"/>
              <a:buAutoNum type="arabicPeriod"/>
            </a:pPr>
            <a:endParaRPr lang="en-US" dirty="0"/>
          </a:p>
          <a:p>
            <a:pPr marL="68580" indent="-342900">
              <a:buFont typeface="+mj-lt"/>
              <a:buAutoNum type="arabicPeriod"/>
            </a:pPr>
            <a:endParaRPr lang="en-US" dirty="0" smtClean="0"/>
          </a:p>
          <a:p>
            <a:pPr marL="68580" indent="-342900">
              <a:buFont typeface="+mj-lt"/>
              <a:buAutoNum type="arabicPeriod"/>
            </a:pPr>
            <a:r>
              <a:rPr lang="en-US" dirty="0" smtClean="0"/>
              <a:t>If you don’t have your essay to hand in at this moment, you must fill out a pink slip explaining why. Do not write that you didn’t understand the directions or that you left your even day materials at home or that you left the paper sitting at home or that you sent it, honestly!  </a:t>
            </a:r>
            <a:endParaRPr lang="en-US" dirty="0"/>
          </a:p>
        </p:txBody>
      </p:sp>
    </p:spTree>
    <p:extLst>
      <p:ext uri="{BB962C8B-B14F-4D97-AF65-F5344CB8AC3E}">
        <p14:creationId xmlns:p14="http://schemas.microsoft.com/office/powerpoint/2010/main" val="161567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 </a:t>
            </a:r>
            <a:endParaRPr lang="en-US" dirty="0"/>
          </a:p>
        </p:txBody>
      </p:sp>
      <p:sp>
        <p:nvSpPr>
          <p:cNvPr id="3" name="Content Placeholder 2"/>
          <p:cNvSpPr>
            <a:spLocks noGrp="1"/>
          </p:cNvSpPr>
          <p:nvPr>
            <p:ph idx="1"/>
          </p:nvPr>
        </p:nvSpPr>
        <p:spPr>
          <a:xfrm>
            <a:off x="914400" y="2438400"/>
            <a:ext cx="7391400" cy="4191000"/>
          </a:xfrm>
        </p:spPr>
        <p:txBody>
          <a:bodyPr>
            <a:normAutofit/>
          </a:bodyPr>
          <a:lstStyle/>
          <a:p>
            <a:pPr indent="0" algn="ctr">
              <a:lnSpc>
                <a:spcPct val="100000"/>
              </a:lnSpc>
              <a:buNone/>
            </a:pPr>
            <a:r>
              <a:rPr lang="en-US" sz="2000" b="1" dirty="0"/>
              <a:t>How can we determine the truth when storytellers </a:t>
            </a:r>
            <a:endParaRPr lang="en-US" sz="2000" b="1" dirty="0" smtClean="0"/>
          </a:p>
          <a:p>
            <a:pPr indent="0" algn="ctr">
              <a:lnSpc>
                <a:spcPct val="100000"/>
              </a:lnSpc>
              <a:buNone/>
            </a:pPr>
            <a:r>
              <a:rPr lang="en-US" sz="2000" b="1" dirty="0" smtClean="0"/>
              <a:t>manipulate </a:t>
            </a:r>
            <a:r>
              <a:rPr lang="en-US" sz="2000" b="1" dirty="0"/>
              <a:t>the way the story is told?</a:t>
            </a:r>
            <a:endParaRPr lang="en-US" sz="2000" dirty="0" smtClean="0"/>
          </a:p>
          <a:p>
            <a:pPr indent="0">
              <a:buNone/>
            </a:pPr>
            <a:r>
              <a:rPr lang="en-US" sz="2000" dirty="0" smtClean="0"/>
              <a:t>We </a:t>
            </a:r>
            <a:r>
              <a:rPr lang="en-US" sz="2000" dirty="0"/>
              <a:t>can determine the truth of a story when we evaluate:</a:t>
            </a:r>
          </a:p>
          <a:p>
            <a:pPr marL="1085850" lvl="1" indent="-342900">
              <a:buFont typeface="+mj-lt"/>
              <a:buAutoNum type="alphaUcPeriod"/>
            </a:pPr>
            <a:r>
              <a:rPr lang="en-US" sz="2000" dirty="0" smtClean="0"/>
              <a:t>the </a:t>
            </a:r>
            <a:r>
              <a:rPr lang="en-US" sz="2000" dirty="0"/>
              <a:t>background information provided </a:t>
            </a:r>
            <a:r>
              <a:rPr lang="en-US" sz="2000" dirty="0" smtClean="0"/>
              <a:t>(</a:t>
            </a:r>
            <a:r>
              <a:rPr lang="en-US" sz="2000" dirty="0"/>
              <a:t>and omitted) </a:t>
            </a:r>
          </a:p>
          <a:p>
            <a:pPr marL="1485900" lvl="2" indent="-342900"/>
            <a:r>
              <a:rPr lang="en-US" sz="1800" dirty="0" smtClean="0"/>
              <a:t>this includes evaluating the background of the storyteller too. </a:t>
            </a:r>
            <a:endParaRPr lang="en-US" sz="1800" dirty="0"/>
          </a:p>
          <a:p>
            <a:pPr marL="1085850" lvl="1" indent="-342900">
              <a:buFont typeface="+mj-lt"/>
              <a:buAutoNum type="alphaUcPeriod"/>
            </a:pPr>
            <a:r>
              <a:rPr lang="en-US" sz="2000" dirty="0" smtClean="0"/>
              <a:t>the </a:t>
            </a:r>
            <a:r>
              <a:rPr lang="en-US" sz="2000" dirty="0"/>
              <a:t>sequence the storyteller reveals the </a:t>
            </a:r>
            <a:r>
              <a:rPr lang="en-US" sz="2000" dirty="0" smtClean="0"/>
              <a:t>details </a:t>
            </a:r>
            <a:r>
              <a:rPr lang="en-US" sz="2000" dirty="0"/>
              <a:t>of the story</a:t>
            </a:r>
          </a:p>
          <a:p>
            <a:pPr marL="1085850" lvl="1" indent="-342900">
              <a:buFont typeface="+mj-lt"/>
              <a:buAutoNum type="alphaUcPeriod"/>
            </a:pPr>
            <a:r>
              <a:rPr lang="en-US" sz="2000" dirty="0" smtClean="0"/>
              <a:t>the </a:t>
            </a:r>
            <a:r>
              <a:rPr lang="en-US" sz="2000" dirty="0"/>
              <a:t>mode in which the story is </a:t>
            </a:r>
            <a:r>
              <a:rPr lang="en-US" sz="2000" dirty="0" smtClean="0"/>
              <a:t>presented</a:t>
            </a:r>
            <a:r>
              <a:rPr lang="en-US" sz="2000" dirty="0"/>
              <a:t>, including the </a:t>
            </a:r>
            <a:r>
              <a:rPr lang="en-US" sz="2000" dirty="0" smtClean="0"/>
              <a:t>specific </a:t>
            </a:r>
            <a:r>
              <a:rPr lang="en-US" sz="2000" dirty="0"/>
              <a:t>editing </a:t>
            </a:r>
            <a:r>
              <a:rPr lang="en-US" sz="2000" dirty="0" smtClean="0"/>
              <a:t>choices</a:t>
            </a:r>
            <a:r>
              <a:rPr lang="en-US" sz="2000" dirty="0"/>
              <a:t>. </a:t>
            </a:r>
          </a:p>
        </p:txBody>
      </p:sp>
    </p:spTree>
    <p:extLst>
      <p:ext uri="{BB962C8B-B14F-4D97-AF65-F5344CB8AC3E}">
        <p14:creationId xmlns:p14="http://schemas.microsoft.com/office/powerpoint/2010/main" val="226741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will continue to READ the film.</a:t>
            </a:r>
          </a:p>
          <a:p>
            <a:r>
              <a:rPr lang="en-US" dirty="0" smtClean="0"/>
              <a:t>If you zone out, you will have a difficult time completing the assignment with any kind of depth. You’ll probably answer very superficially. Don’t wonder why you score low on the assignment with a superficial answer. </a:t>
            </a:r>
          </a:p>
          <a:p>
            <a:r>
              <a:rPr lang="en-US" dirty="0" smtClean="0"/>
              <a:t>Phones out will result in your removal from class. I don’t care that you’re texting your mom. Tell your mom you can’t have your phone out in class and to save the texts for lunch. </a:t>
            </a:r>
            <a:endParaRPr lang="en-US" dirty="0"/>
          </a:p>
        </p:txBody>
      </p:sp>
    </p:spTree>
    <p:extLst>
      <p:ext uri="{BB962C8B-B14F-4D97-AF65-F5344CB8AC3E}">
        <p14:creationId xmlns:p14="http://schemas.microsoft.com/office/powerpoint/2010/main" val="43015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 OUT</a:t>
            </a:r>
            <a:endParaRPr lang="en-US" dirty="0"/>
          </a:p>
        </p:txBody>
      </p:sp>
      <p:sp>
        <p:nvSpPr>
          <p:cNvPr id="3" name="Content Placeholder 2"/>
          <p:cNvSpPr>
            <a:spLocks noGrp="1"/>
          </p:cNvSpPr>
          <p:nvPr>
            <p:ph idx="1"/>
          </p:nvPr>
        </p:nvSpPr>
        <p:spPr/>
        <p:txBody>
          <a:bodyPr/>
          <a:lstStyle/>
          <a:p>
            <a:r>
              <a:rPr lang="en-US" dirty="0" smtClean="0"/>
              <a:t>Pick </a:t>
            </a:r>
            <a:r>
              <a:rPr lang="en-US" dirty="0"/>
              <a:t>one of the people and evaluate him or her as a source – truthful? Not truthful? </a:t>
            </a:r>
            <a:r>
              <a:rPr lang="en-US" dirty="0" smtClean="0"/>
              <a:t>Omitting information? Biased? Motivating? EXPLAIN – give an example and connect it to whether or not you see this person as a truthful source</a:t>
            </a:r>
            <a:r>
              <a:rPr lang="en-US" smtClean="0"/>
              <a:t>. </a:t>
            </a:r>
            <a:endParaRPr lang="en-US" dirty="0"/>
          </a:p>
        </p:txBody>
      </p:sp>
    </p:spTree>
    <p:extLst>
      <p:ext uri="{BB962C8B-B14F-4D97-AF65-F5344CB8AC3E}">
        <p14:creationId xmlns:p14="http://schemas.microsoft.com/office/powerpoint/2010/main" val="4149932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19</TotalTime>
  <Words>359</Words>
  <Application>Microsoft Office PowerPoint</Application>
  <PresentationFormat>On-screen Show (4:3)</PresentationFormat>
  <Paragraphs>25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Couture</vt:lpstr>
      <vt:lpstr>BELLRINGER: Dec. 15</vt:lpstr>
      <vt:lpstr>Submitting Your Essay</vt:lpstr>
      <vt:lpstr>Previously… </vt:lpstr>
      <vt:lpstr>Today</vt:lpstr>
      <vt:lpstr>Ticket 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BELLRINGER: Dec. 12</dc:title>
  <dc:creator>Windows User</dc:creator>
  <cp:lastModifiedBy>Windows User</cp:lastModifiedBy>
  <cp:revision>3</cp:revision>
  <dcterms:created xsi:type="dcterms:W3CDTF">2014-12-12T12:57:28Z</dcterms:created>
  <dcterms:modified xsi:type="dcterms:W3CDTF">2014-12-15T11:49:56Z</dcterms:modified>
</cp:coreProperties>
</file>