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3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D4B00-CDEA-47E1-B10A-A6F5D0149E2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C32A-DF78-434A-8489-35B036C47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5" y="3699803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buClr>
                <a:schemeClr val="accent2"/>
              </a:buClr>
              <a:buFont typeface="Merriweather"/>
              <a:buNone/>
              <a:defRPr sz="2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300"/>
              </a:spcBef>
              <a:buClr>
                <a:srgbClr val="B27834"/>
              </a:buClr>
              <a:buFont typeface="Merriweather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5" y="1433735"/>
            <a:ext cx="8305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463628" y="3550128"/>
            <a:ext cx="2971799" cy="1586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708578" y="3550128"/>
            <a:ext cx="2971799" cy="1586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540353" y="3526304"/>
            <a:ext cx="45719" cy="45719"/>
          </a:xfrm>
          <a:prstGeom prst="ellipse">
            <a:avLst/>
          </a:prstGeom>
          <a:solidFill>
            <a:schemeClr val="accent2"/>
          </a:solidFill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3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9" y="-327818"/>
            <a:ext cx="46783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0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40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40" y="190503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9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5" y="3505204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5" y="4958865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5" y="4916993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083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97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5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1" y="2201900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92" y="2201900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5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20"/>
            <a:ext cx="3749040" cy="1586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20"/>
            <a:ext cx="3749040" cy="1586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72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1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5" y="457204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5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5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5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4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7265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Respond to both questions on the paper.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(have your notes out so that I can check them.)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Bellringer </a:t>
            </a:r>
            <a:r>
              <a:rPr lang="en-US" dirty="0" smtClean="0">
                <a:solidFill>
                  <a:schemeClr val="tx1"/>
                </a:solidFill>
              </a:rPr>
              <a:t>Dec 2 and 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7709" y="914400"/>
            <a:ext cx="8991600" cy="5791200"/>
          </a:xfrm>
        </p:spPr>
        <p:txBody>
          <a:bodyPr/>
          <a:lstStyle/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Student participates in seminar by doing </a:t>
            </a:r>
            <a:r>
              <a:rPr lang="en-US" b="1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of the following: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Student </a:t>
            </a:r>
            <a:r>
              <a:rPr lang="en-US" sz="2000" dirty="0">
                <a:solidFill>
                  <a:schemeClr val="tx1"/>
                </a:solidFill>
              </a:rPr>
              <a:t>follows norms for discussion both as listener and speaker.  This includes making eye contact, sitting up straight, and maintaining focus and energy throughout the discussion.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Uses academic transitions and phrases to build on the thoughts of others every time he/she speaks.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Makes a </a:t>
            </a:r>
            <a:r>
              <a:rPr lang="en-US" sz="2000" i="1" dirty="0">
                <a:solidFill>
                  <a:schemeClr val="tx1"/>
                </a:solidFill>
              </a:rPr>
              <a:t>relevant</a:t>
            </a:r>
            <a:r>
              <a:rPr lang="en-US" sz="2000" dirty="0">
                <a:solidFill>
                  <a:schemeClr val="tx1"/>
                </a:solidFill>
              </a:rPr>
              <a:t> comment, question, or clarifying question that is on-topic and builds the discussion.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Provides relevant quotes from the focus texts to support point.  Offers page number/title, directs everyone to the text, and waits for most of the group to find the quote and reads it out loud.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Explains how the quote supports point in own words.</a:t>
            </a:r>
          </a:p>
          <a:p>
            <a:pPr marL="597535" lvl="0" indent="-457200" fontAlgn="base">
              <a:buClrTx/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Does not dominate or withdraw; does not need to be invited to join discussion or asked to hold back until others have spoken.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838200"/>
          </a:xfrm>
        </p:spPr>
        <p:txBody>
          <a:bodyPr/>
          <a:lstStyle/>
          <a:p>
            <a:r>
              <a:rPr lang="en-US" sz="3500" dirty="0" smtClean="0">
                <a:solidFill>
                  <a:schemeClr val="tx1"/>
                </a:solidFill>
              </a:rPr>
              <a:t>Listening and Speaking Criteria. 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are in a circle for a reason.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inner circle discusses.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outer circle coaches.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We will switch roles.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Outer circle takes notes on what their inner circle partner says.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Today’s discussion -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How are stories and books symbolic both in this section of the novel and throughout the entire novel? Think particularly about U Ba’s vocation and Tin Win’s voracious appetite for reading.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U May stated “There is only one power [love] that mitigates fear.” How do we see this idea working through the novel, particularly in this section? </a:t>
            </a:r>
          </a:p>
          <a:p>
            <a:pPr marL="140335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 Point 2 –switch roles!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Complete the reflection paper.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Reflection: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Continue to work on “The Possibility of Evil”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(period 1 information) 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Your final section of the book </a:t>
            </a:r>
            <a:r>
              <a:rPr lang="en-US" sz="2500" i="1" dirty="0" smtClean="0">
                <a:solidFill>
                  <a:schemeClr val="tx1"/>
                </a:solidFill>
              </a:rPr>
              <a:t>AHH</a:t>
            </a:r>
            <a:r>
              <a:rPr lang="en-US" sz="2500" dirty="0" smtClean="0">
                <a:solidFill>
                  <a:schemeClr val="tx1"/>
                </a:solidFill>
              </a:rPr>
              <a:t> is due Dec. 9 (Wednesday).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The test will be in class on Dec. 15 (Tuesday) 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We will be finishing “Possibility of Evil” on Dec. 7. – no you don’t have all class period. You’ll have a quiz. 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5"/>
            <a:ext cx="8229600" cy="7619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After discussion – period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Continue to work on “The Possibility of Evil”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(period 7 information) 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Your final section of the book </a:t>
            </a:r>
            <a:r>
              <a:rPr lang="en-US" sz="2500" i="1" dirty="0" smtClean="0">
                <a:solidFill>
                  <a:schemeClr val="tx1"/>
                </a:solidFill>
              </a:rPr>
              <a:t>AHH</a:t>
            </a:r>
            <a:r>
              <a:rPr lang="en-US" sz="2500" dirty="0" smtClean="0">
                <a:solidFill>
                  <a:schemeClr val="tx1"/>
                </a:solidFill>
              </a:rPr>
              <a:t> is due Dec. 8 (Tuesday).</a:t>
            </a: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The test will be in class on Dec. 14 (Monday) </a:t>
            </a:r>
          </a:p>
          <a:p>
            <a:pPr marL="140335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We will be finishing “Possibility of Evil” on Dec. 10. – no you don’t have all class period. You’ll have a quiz. 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5"/>
            <a:ext cx="8229600" cy="7619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After discussion – period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326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Bellringer Dec 2 and 3</vt:lpstr>
      <vt:lpstr>Listening and Speaking Criteria. </vt:lpstr>
      <vt:lpstr>Today’s discussion -</vt:lpstr>
      <vt:lpstr>Discussion Point 1</vt:lpstr>
      <vt:lpstr>Discussion Point 2 –switch roles! </vt:lpstr>
      <vt:lpstr>Reflection: </vt:lpstr>
      <vt:lpstr>After discussion – period 1</vt:lpstr>
      <vt:lpstr>After discussion – period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Nov. 3 – in your notes</dc:title>
  <dc:creator>Windows User</dc:creator>
  <cp:lastModifiedBy>Windows User</cp:lastModifiedBy>
  <cp:revision>19</cp:revision>
  <dcterms:created xsi:type="dcterms:W3CDTF">2015-11-09T14:57:03Z</dcterms:created>
  <dcterms:modified xsi:type="dcterms:W3CDTF">2015-12-02T15:56:25Z</dcterms:modified>
</cp:coreProperties>
</file>