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3"/>
  </p:notesMasterIdLst>
  <p:sldIdLst>
    <p:sldId id="256" r:id="rId3"/>
    <p:sldId id="257" r:id="rId4"/>
    <p:sldId id="258" r:id="rId5"/>
    <p:sldId id="261" r:id="rId6"/>
    <p:sldId id="262" r:id="rId7"/>
    <p:sldId id="263" r:id="rId8"/>
    <p:sldId id="264" r:id="rId9"/>
    <p:sldId id="265" r:id="rId10"/>
    <p:sldId id="259" r:id="rId11"/>
    <p:sldId id="26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123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A14926-4615-4B8A-BCB8-595CBC6D2152}" type="datetimeFigureOut">
              <a:rPr lang="en-US" smtClean="0"/>
              <a:t>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98DA90-B23B-4A2F-9B88-E08A0DA96C35}" type="slidenum">
              <a:rPr lang="en-US" smtClean="0"/>
              <a:t>‹#›</a:t>
            </a:fld>
            <a:endParaRPr lang="en-US"/>
          </a:p>
        </p:txBody>
      </p:sp>
    </p:spTree>
    <p:extLst>
      <p:ext uri="{BB962C8B-B14F-4D97-AF65-F5344CB8AC3E}">
        <p14:creationId xmlns:p14="http://schemas.microsoft.com/office/powerpoint/2010/main" val="2658699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200" b="0" i="0" u="none" strike="noStrike" cap="none">
                <a:solidFill>
                  <a:schemeClr val="dk1"/>
                </a:solidFill>
                <a:latin typeface="Calibri"/>
                <a:ea typeface="Calibri"/>
                <a:cs typeface="Calibri"/>
                <a:sym typeface="Calibri"/>
              </a:rPr>
              <a:t>Stop video at 2:40</a:t>
            </a:r>
          </a:p>
        </p:txBody>
      </p:sp>
      <p:sp>
        <p:nvSpPr>
          <p:cNvPr id="102" name="Shape 10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a:buClr>
                <a:srgbClr val="000000"/>
              </a:buClr>
              <a:buSzPct val="25000"/>
              <a:buFont typeface="Calibri"/>
              <a:buNone/>
            </a:pPr>
            <a:fld id="{00000000-1234-1234-1234-123412341234}" type="slidenum">
              <a:rPr lang="en-US">
                <a:solidFill>
                  <a:srgbClr val="000000"/>
                </a:solidFill>
                <a:ea typeface="Calibri"/>
                <a:cs typeface="Calibri"/>
                <a:sym typeface="Calibri"/>
              </a:rPr>
              <a:pPr>
                <a:buClr>
                  <a:srgbClr val="000000"/>
                </a:buClr>
                <a:buSzPct val="25000"/>
                <a:buFont typeface="Calibri"/>
                <a:buNone/>
              </a:pPr>
              <a:t>4</a:t>
            </a:fld>
            <a:endParaRPr lang="en-US">
              <a:solidFill>
                <a:srgbClr val="000000"/>
              </a:solidFill>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200" b="0" i="0" u="none" strike="noStrike" cap="none">
                <a:solidFill>
                  <a:schemeClr val="dk1"/>
                </a:solidFill>
                <a:latin typeface="Arial"/>
                <a:ea typeface="Arial"/>
                <a:cs typeface="Arial"/>
                <a:sym typeface="Arial"/>
              </a:rPr>
              <a:t>Have students read “A Call For Unity” using PALS and answer the five analysis questions on the back. </a:t>
            </a:r>
          </a:p>
        </p:txBody>
      </p:sp>
      <p:sp>
        <p:nvSpPr>
          <p:cNvPr id="120" name="Shape 1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a:buClr>
                <a:prstClr val="black"/>
              </a:buClr>
              <a:buSzPct val="25000"/>
              <a:buFont typeface="Calibri"/>
              <a:buNone/>
            </a:pPr>
            <a:fld id="{00000000-1234-1234-1234-123412341234}" type="slidenum">
              <a:rPr lang="en-US">
                <a:solidFill>
                  <a:prstClr val="black"/>
                </a:solidFill>
                <a:ea typeface="Calibri"/>
                <a:cs typeface="Calibri"/>
                <a:sym typeface="Calibri"/>
              </a:rPr>
              <a:pPr>
                <a:buClr>
                  <a:prstClr val="black"/>
                </a:buClr>
                <a:buSzPct val="25000"/>
                <a:buFont typeface="Calibri"/>
                <a:buNone/>
              </a:pPr>
              <a:t>7</a:t>
            </a:fld>
            <a:endParaRPr lang="en-US">
              <a:solidFill>
                <a:prstClr val="black"/>
              </a:solidFill>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FC517B-F6ED-3041-AB26-7E3391343A98}"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245AD-5632-9943-B173-F5B53274CB11}" type="slidenum">
              <a:rPr lang="en-US" smtClean="0"/>
              <a:t>‹#›</a:t>
            </a:fld>
            <a:endParaRPr lang="en-US"/>
          </a:p>
        </p:txBody>
      </p:sp>
    </p:spTree>
    <p:extLst>
      <p:ext uri="{BB962C8B-B14F-4D97-AF65-F5344CB8AC3E}">
        <p14:creationId xmlns:p14="http://schemas.microsoft.com/office/powerpoint/2010/main" val="217302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C517B-F6ED-3041-AB26-7E3391343A98}"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245AD-5632-9943-B173-F5B53274CB11}" type="slidenum">
              <a:rPr lang="en-US" smtClean="0"/>
              <a:t>‹#›</a:t>
            </a:fld>
            <a:endParaRPr lang="en-US"/>
          </a:p>
        </p:txBody>
      </p:sp>
    </p:spTree>
    <p:extLst>
      <p:ext uri="{BB962C8B-B14F-4D97-AF65-F5344CB8AC3E}">
        <p14:creationId xmlns:p14="http://schemas.microsoft.com/office/powerpoint/2010/main" val="423957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C517B-F6ED-3041-AB26-7E3391343A98}"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245AD-5632-9943-B173-F5B53274CB11}" type="slidenum">
              <a:rPr lang="en-US" smtClean="0"/>
              <a:t>‹#›</a:t>
            </a:fld>
            <a:endParaRPr lang="en-US"/>
          </a:p>
        </p:txBody>
      </p:sp>
    </p:spTree>
    <p:extLst>
      <p:ext uri="{BB962C8B-B14F-4D97-AF65-F5344CB8AC3E}">
        <p14:creationId xmlns:p14="http://schemas.microsoft.com/office/powerpoint/2010/main" val="3031254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343D5-2257-47B4-BC88-00F8012EDBC3}" type="datetimeFigureOut">
              <a:rPr lang="en-US" smtClean="0">
                <a:solidFill>
                  <a:prstClr val="black">
                    <a:tint val="75000"/>
                  </a:prstClr>
                </a:solidFill>
              </a:rPr>
              <a:pPr/>
              <a:t>3/1/2016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09E6D1-1154-4F93-8D03-E2C4F969E8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7922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43D5-2257-47B4-BC88-00F8012EDBC3}" type="datetimeFigureOut">
              <a:rPr lang="en-US" smtClean="0">
                <a:solidFill>
                  <a:prstClr val="black">
                    <a:tint val="75000"/>
                  </a:prstClr>
                </a:solidFill>
              </a:rPr>
              <a:pPr/>
              <a:t>3/1/2016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09E6D1-1154-4F93-8D03-E2C4F969E8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3933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1343D5-2257-47B4-BC88-00F8012EDBC3}" type="datetimeFigureOut">
              <a:rPr lang="en-US" smtClean="0">
                <a:solidFill>
                  <a:prstClr val="black">
                    <a:tint val="75000"/>
                  </a:prstClr>
                </a:solidFill>
              </a:rPr>
              <a:pPr/>
              <a:t>3/1/2016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09E6D1-1154-4F93-8D03-E2C4F969E8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923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1343D5-2257-47B4-BC88-00F8012EDBC3}" type="datetimeFigureOut">
              <a:rPr lang="en-US" smtClean="0">
                <a:solidFill>
                  <a:prstClr val="black">
                    <a:tint val="75000"/>
                  </a:prstClr>
                </a:solidFill>
              </a:rPr>
              <a:pPr/>
              <a:t>3/1/2016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009E6D1-1154-4F93-8D03-E2C4F969E8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6893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1343D5-2257-47B4-BC88-00F8012EDBC3}" type="datetimeFigureOut">
              <a:rPr lang="en-US" smtClean="0">
                <a:solidFill>
                  <a:prstClr val="black">
                    <a:tint val="75000"/>
                  </a:prstClr>
                </a:solidFill>
              </a:rPr>
              <a:pPr/>
              <a:t>3/1/2016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009E6D1-1154-4F93-8D03-E2C4F969E8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0243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1343D5-2257-47B4-BC88-00F8012EDBC3}" type="datetimeFigureOut">
              <a:rPr lang="en-US" smtClean="0">
                <a:solidFill>
                  <a:prstClr val="black">
                    <a:tint val="75000"/>
                  </a:prstClr>
                </a:solidFill>
              </a:rPr>
              <a:pPr/>
              <a:t>3/1/2016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009E6D1-1154-4F93-8D03-E2C4F969E8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94943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343D5-2257-47B4-BC88-00F8012EDBC3}" type="datetimeFigureOut">
              <a:rPr lang="en-US" smtClean="0">
                <a:solidFill>
                  <a:prstClr val="black">
                    <a:tint val="75000"/>
                  </a:prstClr>
                </a:solidFill>
              </a:rPr>
              <a:pPr/>
              <a:t>3/1/2016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009E6D1-1154-4F93-8D03-E2C4F969E8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12729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343D5-2257-47B4-BC88-00F8012EDBC3}" type="datetimeFigureOut">
              <a:rPr lang="en-US" smtClean="0">
                <a:solidFill>
                  <a:prstClr val="black">
                    <a:tint val="75000"/>
                  </a:prstClr>
                </a:solidFill>
              </a:rPr>
              <a:pPr/>
              <a:t>3/1/2016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009E6D1-1154-4F93-8D03-E2C4F969E8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49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C517B-F6ED-3041-AB26-7E3391343A98}"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245AD-5632-9943-B173-F5B53274CB11}" type="slidenum">
              <a:rPr lang="en-US" smtClean="0"/>
              <a:t>‹#›</a:t>
            </a:fld>
            <a:endParaRPr lang="en-US"/>
          </a:p>
        </p:txBody>
      </p:sp>
    </p:spTree>
    <p:extLst>
      <p:ext uri="{BB962C8B-B14F-4D97-AF65-F5344CB8AC3E}">
        <p14:creationId xmlns:p14="http://schemas.microsoft.com/office/powerpoint/2010/main" val="20187412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343D5-2257-47B4-BC88-00F8012EDBC3}" type="datetimeFigureOut">
              <a:rPr lang="en-US" smtClean="0">
                <a:solidFill>
                  <a:prstClr val="black">
                    <a:tint val="75000"/>
                  </a:prstClr>
                </a:solidFill>
              </a:rPr>
              <a:pPr/>
              <a:t>3/1/2016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009E6D1-1154-4F93-8D03-E2C4F969E8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4638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43D5-2257-47B4-BC88-00F8012EDBC3}" type="datetimeFigureOut">
              <a:rPr lang="en-US" smtClean="0">
                <a:solidFill>
                  <a:prstClr val="black">
                    <a:tint val="75000"/>
                  </a:prstClr>
                </a:solidFill>
              </a:rPr>
              <a:pPr/>
              <a:t>3/1/2016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09E6D1-1154-4F93-8D03-E2C4F969E8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5669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43D5-2257-47B4-BC88-00F8012EDBC3}" type="datetimeFigureOut">
              <a:rPr lang="en-US" smtClean="0">
                <a:solidFill>
                  <a:prstClr val="black">
                    <a:tint val="75000"/>
                  </a:prstClr>
                </a:solidFill>
              </a:rPr>
              <a:pPr/>
              <a:t>3/1/2016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09E6D1-1154-4F93-8D03-E2C4F969E8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287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C517B-F6ED-3041-AB26-7E3391343A98}"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245AD-5632-9943-B173-F5B53274CB11}" type="slidenum">
              <a:rPr lang="en-US" smtClean="0"/>
              <a:t>‹#›</a:t>
            </a:fld>
            <a:endParaRPr lang="en-US"/>
          </a:p>
        </p:txBody>
      </p:sp>
    </p:spTree>
    <p:extLst>
      <p:ext uri="{BB962C8B-B14F-4D97-AF65-F5344CB8AC3E}">
        <p14:creationId xmlns:p14="http://schemas.microsoft.com/office/powerpoint/2010/main" val="4178451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FC517B-F6ED-3041-AB26-7E3391343A98}"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245AD-5632-9943-B173-F5B53274CB11}" type="slidenum">
              <a:rPr lang="en-US" smtClean="0"/>
              <a:t>‹#›</a:t>
            </a:fld>
            <a:endParaRPr lang="en-US"/>
          </a:p>
        </p:txBody>
      </p:sp>
    </p:spTree>
    <p:extLst>
      <p:ext uri="{BB962C8B-B14F-4D97-AF65-F5344CB8AC3E}">
        <p14:creationId xmlns:p14="http://schemas.microsoft.com/office/powerpoint/2010/main" val="132649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FC517B-F6ED-3041-AB26-7E3391343A98}" type="datetimeFigureOut">
              <a:rPr lang="en-US" smtClean="0"/>
              <a:t>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3245AD-5632-9943-B173-F5B53274CB11}" type="slidenum">
              <a:rPr lang="en-US" smtClean="0"/>
              <a:t>‹#›</a:t>
            </a:fld>
            <a:endParaRPr lang="en-US"/>
          </a:p>
        </p:txBody>
      </p:sp>
    </p:spTree>
    <p:extLst>
      <p:ext uri="{BB962C8B-B14F-4D97-AF65-F5344CB8AC3E}">
        <p14:creationId xmlns:p14="http://schemas.microsoft.com/office/powerpoint/2010/main" val="1313144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FC517B-F6ED-3041-AB26-7E3391343A98}" type="datetimeFigureOut">
              <a:rPr lang="en-US" smtClean="0"/>
              <a:t>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3245AD-5632-9943-B173-F5B53274CB11}" type="slidenum">
              <a:rPr lang="en-US" smtClean="0"/>
              <a:t>‹#›</a:t>
            </a:fld>
            <a:endParaRPr lang="en-US"/>
          </a:p>
        </p:txBody>
      </p:sp>
    </p:spTree>
    <p:extLst>
      <p:ext uri="{BB962C8B-B14F-4D97-AF65-F5344CB8AC3E}">
        <p14:creationId xmlns:p14="http://schemas.microsoft.com/office/powerpoint/2010/main" val="249871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C517B-F6ED-3041-AB26-7E3391343A98}" type="datetimeFigureOut">
              <a:rPr lang="en-US" smtClean="0"/>
              <a:t>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3245AD-5632-9943-B173-F5B53274CB11}" type="slidenum">
              <a:rPr lang="en-US" smtClean="0"/>
              <a:t>‹#›</a:t>
            </a:fld>
            <a:endParaRPr lang="en-US"/>
          </a:p>
        </p:txBody>
      </p:sp>
    </p:spTree>
    <p:extLst>
      <p:ext uri="{BB962C8B-B14F-4D97-AF65-F5344CB8AC3E}">
        <p14:creationId xmlns:p14="http://schemas.microsoft.com/office/powerpoint/2010/main" val="425727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C517B-F6ED-3041-AB26-7E3391343A98}"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245AD-5632-9943-B173-F5B53274CB11}" type="slidenum">
              <a:rPr lang="en-US" smtClean="0"/>
              <a:t>‹#›</a:t>
            </a:fld>
            <a:endParaRPr lang="en-US"/>
          </a:p>
        </p:txBody>
      </p:sp>
    </p:spTree>
    <p:extLst>
      <p:ext uri="{BB962C8B-B14F-4D97-AF65-F5344CB8AC3E}">
        <p14:creationId xmlns:p14="http://schemas.microsoft.com/office/powerpoint/2010/main" val="2967147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C517B-F6ED-3041-AB26-7E3391343A98}"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245AD-5632-9943-B173-F5B53274CB11}" type="slidenum">
              <a:rPr lang="en-US" smtClean="0"/>
              <a:t>‹#›</a:t>
            </a:fld>
            <a:endParaRPr lang="en-US"/>
          </a:p>
        </p:txBody>
      </p:sp>
    </p:spTree>
    <p:extLst>
      <p:ext uri="{BB962C8B-B14F-4D97-AF65-F5344CB8AC3E}">
        <p14:creationId xmlns:p14="http://schemas.microsoft.com/office/powerpoint/2010/main" val="277173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C517B-F6ED-3041-AB26-7E3391343A98}" type="datetimeFigureOut">
              <a:rPr lang="en-US" smtClean="0"/>
              <a:t>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245AD-5632-9943-B173-F5B53274CB11}" type="slidenum">
              <a:rPr lang="en-US" smtClean="0"/>
              <a:t>‹#›</a:t>
            </a:fld>
            <a:endParaRPr lang="en-US"/>
          </a:p>
        </p:txBody>
      </p:sp>
    </p:spTree>
    <p:extLst>
      <p:ext uri="{BB962C8B-B14F-4D97-AF65-F5344CB8AC3E}">
        <p14:creationId xmlns:p14="http://schemas.microsoft.com/office/powerpoint/2010/main" val="1973356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F81343D5-2257-47B4-BC88-00F8012EDBC3}" type="datetimeFigureOut">
              <a:rPr lang="en-US" smtClean="0">
                <a:solidFill>
                  <a:prstClr val="black">
                    <a:tint val="75000"/>
                  </a:prstClr>
                </a:solidFill>
              </a:rPr>
              <a:pPr defTabSz="914400"/>
              <a:t>3/1/2016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F009E6D1-1154-4F93-8D03-E2C4F969E8E2}"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2182551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youtu.be/-0lD37bq8YI"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leq%201%20faubus%20and%20king/Letter%20from%20Birmingham%20Jail/Statement%20by%20Alabama%20Clergymen.docx"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hyperlink" Target="http://studentactivism.net/2013/04/13/the-letter-that-prompted-letter-from-birmingham-jai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000" b="1" dirty="0" smtClean="0">
                <a:latin typeface="Garamond"/>
                <a:cs typeface="Garamond"/>
              </a:rPr>
              <a:t>Bellringer – </a:t>
            </a:r>
            <a:r>
              <a:rPr lang="en-US" sz="5000" b="1" dirty="0" smtClean="0">
                <a:latin typeface="Garamond"/>
                <a:cs typeface="Garamond"/>
              </a:rPr>
              <a:t>March 1</a:t>
            </a:r>
            <a:r>
              <a:rPr lang="en-US" sz="5000" b="1" dirty="0" smtClean="0">
                <a:latin typeface="Garamond"/>
                <a:cs typeface="Garamond"/>
              </a:rPr>
              <a:t>, </a:t>
            </a:r>
            <a:r>
              <a:rPr lang="en-US" sz="5000" b="1" dirty="0" smtClean="0">
                <a:latin typeface="Garamond"/>
                <a:cs typeface="Garamond"/>
              </a:rPr>
              <a:t>2016</a:t>
            </a:r>
            <a:endParaRPr lang="en-US" sz="5000" b="1" dirty="0">
              <a:latin typeface="Garamond"/>
              <a:cs typeface="Garamond"/>
            </a:endParaRPr>
          </a:p>
        </p:txBody>
      </p:sp>
      <p:sp>
        <p:nvSpPr>
          <p:cNvPr id="5" name="Content Placeholder 4"/>
          <p:cNvSpPr>
            <a:spLocks noGrp="1"/>
          </p:cNvSpPr>
          <p:nvPr>
            <p:ph idx="1"/>
          </p:nvPr>
        </p:nvSpPr>
        <p:spPr/>
        <p:txBody>
          <a:bodyPr>
            <a:normAutofit fontScale="77500" lnSpcReduction="20000"/>
          </a:bodyPr>
          <a:lstStyle/>
          <a:p>
            <a:pPr marL="0" indent="0" algn="ctr">
              <a:buNone/>
            </a:pPr>
            <a:r>
              <a:rPr lang="en-US" b="1" dirty="0" smtClean="0">
                <a:latin typeface="Garamond"/>
                <a:cs typeface="Garamond"/>
              </a:rPr>
              <a:t>Go to your assigned seat for our Socratic Seminar. </a:t>
            </a:r>
          </a:p>
          <a:p>
            <a:pPr marL="0" indent="0" algn="ctr">
              <a:buNone/>
            </a:pPr>
            <a:endParaRPr lang="en-US" b="1" dirty="0">
              <a:latin typeface="Garamond"/>
              <a:cs typeface="Garamond"/>
            </a:endParaRPr>
          </a:p>
          <a:p>
            <a:pPr marL="0" indent="0" algn="ctr">
              <a:buNone/>
            </a:pPr>
            <a:r>
              <a:rPr lang="en-US" b="1" dirty="0" smtClean="0">
                <a:latin typeface="Garamond"/>
                <a:cs typeface="Garamond"/>
              </a:rPr>
              <a:t>The inner circle will be addressing this prompt:</a:t>
            </a:r>
          </a:p>
          <a:p>
            <a:pPr marL="0" indent="0" algn="ctr">
              <a:buNone/>
            </a:pPr>
            <a:r>
              <a:rPr lang="en-US" b="1" i="1" dirty="0" smtClean="0">
                <a:latin typeface="Garamond"/>
                <a:cs typeface="Garamond"/>
              </a:rPr>
              <a:t>Discuss </a:t>
            </a:r>
            <a:r>
              <a:rPr lang="en-US" b="1" i="1" dirty="0">
                <a:latin typeface="Garamond"/>
                <a:cs typeface="Garamond"/>
              </a:rPr>
              <a:t>the three main plot lines in the novel. What are they and why does the author use </a:t>
            </a:r>
            <a:r>
              <a:rPr lang="en-US" b="1" i="1" dirty="0" smtClean="0">
                <a:latin typeface="Garamond"/>
                <a:cs typeface="Garamond"/>
              </a:rPr>
              <a:t>them.</a:t>
            </a:r>
            <a:endParaRPr lang="en-US" b="1" dirty="0" smtClean="0">
              <a:effectLst/>
              <a:latin typeface="Garamond"/>
              <a:cs typeface="Garamond"/>
            </a:endParaRPr>
          </a:p>
          <a:p>
            <a:pPr marL="0" indent="0" algn="ctr">
              <a:buNone/>
            </a:pPr>
            <a:endParaRPr lang="en-US" b="1" dirty="0">
              <a:latin typeface="Garamond"/>
              <a:cs typeface="Garamond"/>
            </a:endParaRPr>
          </a:p>
          <a:p>
            <a:pPr marL="0" indent="0" algn="ctr">
              <a:buNone/>
            </a:pPr>
            <a:r>
              <a:rPr lang="en-US" b="1" dirty="0" smtClean="0">
                <a:latin typeface="Garamond"/>
                <a:cs typeface="Garamond"/>
              </a:rPr>
              <a:t>The outer circle will be addressing this prompt:</a:t>
            </a:r>
          </a:p>
          <a:p>
            <a:pPr marL="0" indent="0" algn="ctr">
              <a:buNone/>
            </a:pPr>
            <a:r>
              <a:rPr lang="en-US" b="1" i="1" dirty="0">
                <a:latin typeface="Garamond"/>
                <a:cs typeface="Garamond"/>
              </a:rPr>
              <a:t>What is an overarching theme of this novel? Why do you think the author exploited this theme in a World War II setting?</a:t>
            </a:r>
            <a:r>
              <a:rPr lang="en-US" b="1" dirty="0" smtClean="0">
                <a:effectLst/>
                <a:latin typeface="Garamond"/>
                <a:cs typeface="Garamond"/>
              </a:rPr>
              <a:t> </a:t>
            </a:r>
          </a:p>
          <a:p>
            <a:pPr marL="0" indent="0" algn="ctr">
              <a:buNone/>
            </a:pPr>
            <a:endParaRPr lang="en-US" b="1" dirty="0">
              <a:latin typeface="Garamond"/>
              <a:cs typeface="Garamond"/>
            </a:endParaRPr>
          </a:p>
          <a:p>
            <a:pPr marL="0" indent="0" algn="ctr">
              <a:buNone/>
            </a:pPr>
            <a:r>
              <a:rPr lang="en-US" b="1" dirty="0" smtClean="0">
                <a:latin typeface="Garamond"/>
                <a:cs typeface="Garamond"/>
              </a:rPr>
              <a:t>Take ten minutes to come up with your discussion points.</a:t>
            </a:r>
          </a:p>
          <a:p>
            <a:pPr marL="0" indent="0" algn="ctr">
              <a:buNone/>
            </a:pPr>
            <a:endParaRPr lang="en-US" b="1" dirty="0">
              <a:latin typeface="Garamond"/>
              <a:cs typeface="Garamond"/>
            </a:endParaRPr>
          </a:p>
        </p:txBody>
      </p:sp>
    </p:spTree>
    <p:extLst>
      <p:ext uri="{BB962C8B-B14F-4D97-AF65-F5344CB8AC3E}">
        <p14:creationId xmlns:p14="http://schemas.microsoft.com/office/powerpoint/2010/main" val="2163455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latin typeface="Garamond"/>
                <a:cs typeface="Garamond"/>
              </a:rPr>
              <a:t>Exit Ticket:</a:t>
            </a:r>
            <a:endParaRPr lang="en-US" sz="5000" b="1" dirty="0">
              <a:latin typeface="Garamond"/>
              <a:cs typeface="Garamond"/>
            </a:endParaRPr>
          </a:p>
        </p:txBody>
      </p:sp>
      <p:sp>
        <p:nvSpPr>
          <p:cNvPr id="3" name="Content Placeholder 2"/>
          <p:cNvSpPr>
            <a:spLocks noGrp="1"/>
          </p:cNvSpPr>
          <p:nvPr>
            <p:ph idx="1"/>
          </p:nvPr>
        </p:nvSpPr>
        <p:spPr/>
        <p:txBody>
          <a:bodyPr>
            <a:normAutofit lnSpcReduction="10000"/>
          </a:bodyPr>
          <a:lstStyle/>
          <a:p>
            <a:pPr marL="0" indent="0" algn="ctr">
              <a:buNone/>
            </a:pPr>
            <a:r>
              <a:rPr lang="en-US" b="1" dirty="0" smtClean="0">
                <a:latin typeface="Garamond"/>
                <a:cs typeface="Garamond"/>
              </a:rPr>
              <a:t>Write down something that you found interesting during your Socratic Seminar.</a:t>
            </a:r>
          </a:p>
          <a:p>
            <a:pPr marL="0" indent="0" algn="ctr">
              <a:buNone/>
            </a:pPr>
            <a:endParaRPr lang="en-US" b="1" dirty="0">
              <a:latin typeface="Garamond"/>
              <a:cs typeface="Garamond"/>
            </a:endParaRPr>
          </a:p>
          <a:p>
            <a:pPr marL="0" indent="0" algn="ctr">
              <a:buNone/>
            </a:pPr>
            <a:r>
              <a:rPr lang="en-US" b="1" dirty="0" smtClean="0">
                <a:latin typeface="Garamond"/>
                <a:cs typeface="Garamond"/>
              </a:rPr>
              <a:t>For Next Class: Bring your novel and be prepared to write another journal.</a:t>
            </a:r>
          </a:p>
          <a:p>
            <a:pPr marL="0" indent="0" algn="ctr">
              <a:buNone/>
            </a:pPr>
            <a:endParaRPr lang="en-US" b="1" dirty="0">
              <a:latin typeface="Garamond"/>
              <a:cs typeface="Garamond"/>
            </a:endParaRPr>
          </a:p>
          <a:p>
            <a:pPr marL="0" indent="0" algn="ctr">
              <a:buNone/>
            </a:pPr>
            <a:r>
              <a:rPr lang="en-US" b="1" dirty="0" smtClean="0">
                <a:latin typeface="Garamond"/>
                <a:cs typeface="Garamond"/>
              </a:rPr>
              <a:t>Homework: Finish up through section 2 of the letter. If you copy off a classmate, it will be evident and you both will </a:t>
            </a:r>
            <a:r>
              <a:rPr lang="en-US" b="1" smtClean="0">
                <a:latin typeface="Garamond"/>
                <a:cs typeface="Garamond"/>
              </a:rPr>
              <a:t>earn zeroes. </a:t>
            </a:r>
            <a:endParaRPr lang="en-US" b="1" dirty="0">
              <a:latin typeface="Garamond"/>
              <a:cs typeface="Garamond"/>
            </a:endParaRPr>
          </a:p>
        </p:txBody>
      </p:sp>
    </p:spTree>
    <p:extLst>
      <p:ext uri="{BB962C8B-B14F-4D97-AF65-F5344CB8AC3E}">
        <p14:creationId xmlns:p14="http://schemas.microsoft.com/office/powerpoint/2010/main" val="2411809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7130"/>
            <a:ext cx="7772400" cy="4514594"/>
          </a:xfrm>
        </p:spPr>
        <p:txBody>
          <a:bodyPr>
            <a:noAutofit/>
          </a:bodyPr>
          <a:lstStyle/>
          <a:p>
            <a:r>
              <a:rPr lang="en-US" sz="6000" dirty="0" smtClean="0">
                <a:latin typeface="Garamond"/>
                <a:cs typeface="Garamond"/>
              </a:rPr>
              <a:t>Discuss the three main plot lines in the novel. What are they and why does the author use them</a:t>
            </a:r>
            <a:r>
              <a:rPr lang="en-US" sz="6000" dirty="0">
                <a:latin typeface="Garamond"/>
                <a:cs typeface="Garamond"/>
              </a:rPr>
              <a:t>?</a:t>
            </a:r>
            <a:endParaRPr lang="en-US" sz="6000" dirty="0"/>
          </a:p>
        </p:txBody>
      </p:sp>
    </p:spTree>
    <p:extLst>
      <p:ext uri="{BB962C8B-B14F-4D97-AF65-F5344CB8AC3E}">
        <p14:creationId xmlns:p14="http://schemas.microsoft.com/office/powerpoint/2010/main" val="2712753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072"/>
            <a:ext cx="7772400" cy="5874990"/>
          </a:xfrm>
        </p:spPr>
        <p:txBody>
          <a:bodyPr>
            <a:noAutofit/>
          </a:bodyPr>
          <a:lstStyle/>
          <a:p>
            <a:r>
              <a:rPr lang="en-US" sz="6000" dirty="0" smtClean="0">
                <a:latin typeface="Garamond"/>
                <a:cs typeface="Garamond"/>
              </a:rPr>
              <a:t>What is an overarching theme of this novel? Why do you think the author exploited this theme in a World War II setting?</a:t>
            </a:r>
            <a:r>
              <a:rPr lang="en-US" sz="6000" dirty="0" smtClean="0">
                <a:effectLst/>
                <a:latin typeface="Garamond"/>
                <a:cs typeface="Garamond"/>
              </a:rPr>
              <a:t> </a:t>
            </a:r>
            <a:br>
              <a:rPr lang="en-US" sz="6000" dirty="0" smtClean="0">
                <a:effectLst/>
                <a:latin typeface="Garamond"/>
                <a:cs typeface="Garamond"/>
              </a:rPr>
            </a:br>
            <a:endParaRPr lang="en-US" sz="6000" dirty="0"/>
          </a:p>
        </p:txBody>
      </p:sp>
    </p:spTree>
    <p:extLst>
      <p:ext uri="{BB962C8B-B14F-4D97-AF65-F5344CB8AC3E}">
        <p14:creationId xmlns:p14="http://schemas.microsoft.com/office/powerpoint/2010/main" val="1620034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04800" y="457200"/>
            <a:ext cx="8077199" cy="16001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3500" b="0" i="0" u="sng" strike="noStrike" cap="none">
                <a:solidFill>
                  <a:schemeClr val="hlink"/>
                </a:solidFill>
                <a:latin typeface="Arial"/>
                <a:ea typeface="Arial"/>
                <a:cs typeface="Arial"/>
                <a:sym typeface="Arial"/>
                <a:hlinkClick r:id="rId3"/>
              </a:rPr>
              <a:t>What you need to know: PBS video link </a:t>
            </a:r>
          </a:p>
        </p:txBody>
      </p:sp>
      <p:sp>
        <p:nvSpPr>
          <p:cNvPr id="105" name="Shape 105"/>
          <p:cNvSpPr txBox="1">
            <a:spLocks noGrp="1"/>
          </p:cNvSpPr>
          <p:nvPr>
            <p:ph type="body" idx="1"/>
          </p:nvPr>
        </p:nvSpPr>
        <p:spPr>
          <a:xfrm>
            <a:off x="685800" y="1905000"/>
            <a:ext cx="7543800" cy="3886200"/>
          </a:xfrm>
          <a:prstGeom prst="rect">
            <a:avLst/>
          </a:prstGeom>
          <a:noFill/>
          <a:ln>
            <a:noFill/>
          </a:ln>
        </p:spPr>
        <p:txBody>
          <a:bodyPr lIns="91425" tIns="91425" rIns="91425" bIns="91425" anchor="ctr" anchorCtr="0">
            <a:noAutofit/>
          </a:bodyPr>
          <a:lstStyle/>
          <a:p>
            <a:pPr marL="274320" marR="0" lvl="0" indent="-33020" algn="l" rtl="0">
              <a:lnSpc>
                <a:spcPct val="100000"/>
              </a:lnSpc>
              <a:spcBef>
                <a:spcPts val="0"/>
              </a:spcBef>
              <a:spcAft>
                <a:spcPts val="0"/>
              </a:spcAft>
              <a:buClr>
                <a:schemeClr val="accent1"/>
              </a:buClr>
              <a:buSzPct val="100000"/>
              <a:buFont typeface="Times New Roman"/>
              <a:buChar char="•"/>
            </a:pPr>
            <a:r>
              <a:rPr lang="en-US" sz="3000" b="0" i="0" u="none" strike="noStrike" cap="none">
                <a:solidFill>
                  <a:srgbClr val="000000"/>
                </a:solidFill>
                <a:latin typeface="Arial"/>
                <a:ea typeface="Arial"/>
                <a:cs typeface="Arial"/>
                <a:sym typeface="Arial"/>
              </a:rPr>
              <a:t>What is the Birmingham Campaign?</a:t>
            </a:r>
          </a:p>
          <a:p>
            <a:pPr marL="274320" marR="0" lvl="0" indent="-33020" algn="l" rtl="0">
              <a:lnSpc>
                <a:spcPct val="100000"/>
              </a:lnSpc>
              <a:spcBef>
                <a:spcPts val="480"/>
              </a:spcBef>
              <a:spcAft>
                <a:spcPts val="0"/>
              </a:spcAft>
              <a:buClr>
                <a:schemeClr val="accent1"/>
              </a:buClr>
              <a:buSzPct val="100000"/>
              <a:buFont typeface="Times New Roman"/>
              <a:buNone/>
            </a:pPr>
            <a:endParaRPr sz="3000" b="0" i="0" u="none" strike="noStrike" cap="none">
              <a:solidFill>
                <a:srgbClr val="000000"/>
              </a:solidFill>
              <a:latin typeface="Arial"/>
              <a:ea typeface="Arial"/>
              <a:cs typeface="Arial"/>
              <a:sym typeface="Arial"/>
            </a:endParaRPr>
          </a:p>
          <a:p>
            <a:pPr marL="274320" marR="0" lvl="0" indent="-33020" algn="l" rtl="0">
              <a:lnSpc>
                <a:spcPct val="100000"/>
              </a:lnSpc>
              <a:spcBef>
                <a:spcPts val="480"/>
              </a:spcBef>
              <a:spcAft>
                <a:spcPts val="0"/>
              </a:spcAft>
              <a:buClr>
                <a:schemeClr val="accent1"/>
              </a:buClr>
              <a:buSzPct val="100000"/>
              <a:buFont typeface="Times New Roman"/>
              <a:buChar char="•"/>
            </a:pPr>
            <a:r>
              <a:rPr lang="en-US" sz="3000" b="0" i="0" u="none" strike="noStrike" cap="none">
                <a:solidFill>
                  <a:srgbClr val="000000"/>
                </a:solidFill>
                <a:latin typeface="Arial"/>
                <a:ea typeface="Arial"/>
                <a:cs typeface="Arial"/>
                <a:sym typeface="Arial"/>
              </a:rPr>
              <a:t>When did it take place?</a:t>
            </a:r>
          </a:p>
          <a:p>
            <a:pPr marL="274320" marR="0" lvl="0" indent="-33020" algn="l" rtl="0">
              <a:lnSpc>
                <a:spcPct val="100000"/>
              </a:lnSpc>
              <a:spcBef>
                <a:spcPts val="480"/>
              </a:spcBef>
              <a:spcAft>
                <a:spcPts val="0"/>
              </a:spcAft>
              <a:buClr>
                <a:schemeClr val="accent1"/>
              </a:buClr>
              <a:buSzPct val="100000"/>
              <a:buFont typeface="Times New Roman"/>
              <a:buNone/>
            </a:pPr>
            <a:endParaRPr sz="3000" b="0" i="0" u="none" strike="noStrike" cap="none">
              <a:solidFill>
                <a:srgbClr val="000000"/>
              </a:solidFill>
              <a:latin typeface="Arial"/>
              <a:ea typeface="Arial"/>
              <a:cs typeface="Arial"/>
              <a:sym typeface="Arial"/>
            </a:endParaRPr>
          </a:p>
          <a:p>
            <a:pPr marL="274320" marR="0" lvl="0" indent="-33020" algn="l" rtl="0">
              <a:lnSpc>
                <a:spcPct val="100000"/>
              </a:lnSpc>
              <a:spcBef>
                <a:spcPts val="480"/>
              </a:spcBef>
              <a:spcAft>
                <a:spcPts val="0"/>
              </a:spcAft>
              <a:buClr>
                <a:schemeClr val="accent1"/>
              </a:buClr>
              <a:buSzPct val="100000"/>
              <a:buFont typeface="Times New Roman"/>
              <a:buChar char="•"/>
            </a:pPr>
            <a:r>
              <a:rPr lang="en-US" sz="3000" b="0" i="0" u="none" strike="noStrike" cap="none">
                <a:solidFill>
                  <a:srgbClr val="000000"/>
                </a:solidFill>
                <a:latin typeface="Arial"/>
                <a:ea typeface="Arial"/>
                <a:cs typeface="Arial"/>
                <a:sym typeface="Arial"/>
              </a:rPr>
              <a:t>How was King involved IF he lived in Atlanta, Georgia?</a:t>
            </a:r>
          </a:p>
          <a:p>
            <a:pPr marL="241300" marR="0" lvl="0" indent="0" algn="l" rtl="0">
              <a:lnSpc>
                <a:spcPct val="100000"/>
              </a:lnSpc>
              <a:spcBef>
                <a:spcPts val="480"/>
              </a:spcBef>
              <a:spcAft>
                <a:spcPts val="0"/>
              </a:spcAft>
              <a:buClr>
                <a:schemeClr val="accent1"/>
              </a:buClr>
              <a:buSzPct val="25000"/>
              <a:buFont typeface="Times New Roman"/>
              <a:buNone/>
            </a:pPr>
            <a:endParaRPr sz="30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995581806"/>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p:nvPr/>
        </p:nvSpPr>
        <p:spPr>
          <a:xfrm>
            <a:off x="656490" y="1143000"/>
            <a:ext cx="8258909" cy="5004061"/>
          </a:xfrm>
          <a:prstGeom prst="rect">
            <a:avLst/>
          </a:prstGeom>
          <a:noFill/>
          <a:ln>
            <a:noFill/>
          </a:ln>
        </p:spPr>
        <p:txBody>
          <a:bodyPr lIns="91425" tIns="45700" rIns="91425" bIns="45700" anchor="t" anchorCtr="0">
            <a:noAutofit/>
          </a:bodyPr>
          <a:lstStyle/>
          <a:p>
            <a:pPr marL="274320" indent="-121920" defTabSz="914400">
              <a:buClr>
                <a:srgbClr val="4F81BD"/>
              </a:buClr>
              <a:buSzPct val="100000"/>
              <a:buFont typeface="Times New Roman"/>
              <a:buChar char="•"/>
            </a:pPr>
            <a:r>
              <a:rPr lang="en-US" sz="2500" dirty="0">
                <a:solidFill>
                  <a:srgbClr val="000000"/>
                </a:solidFill>
                <a:latin typeface="Arial"/>
                <a:ea typeface="Arial"/>
                <a:cs typeface="Arial"/>
                <a:sym typeface="Arial"/>
              </a:rPr>
              <a:t>The Birmingham Campaign began on April 3, 1963, with coordinated marches and sit-ins against racism and racial segregation in Birmingham, Alabama.</a:t>
            </a:r>
          </a:p>
          <a:p>
            <a:pPr marL="152400" defTabSz="914400">
              <a:buClr>
                <a:srgbClr val="4F81BD"/>
              </a:buClr>
              <a:buSzPct val="100000"/>
            </a:pPr>
            <a:r>
              <a:rPr lang="en-US" sz="2500" dirty="0">
                <a:solidFill>
                  <a:srgbClr val="000000"/>
                </a:solidFill>
                <a:latin typeface="Arial"/>
                <a:ea typeface="Arial"/>
                <a:cs typeface="Arial"/>
                <a:sym typeface="Arial"/>
              </a:rPr>
              <a:t> </a:t>
            </a:r>
          </a:p>
          <a:p>
            <a:pPr marL="274320" indent="-121920" defTabSz="914400">
              <a:spcBef>
                <a:spcPts val="480"/>
              </a:spcBef>
              <a:buClr>
                <a:srgbClr val="4F81BD"/>
              </a:buClr>
              <a:buSzPct val="100000"/>
              <a:buFont typeface="Times New Roman"/>
              <a:buChar char="•"/>
            </a:pPr>
            <a:r>
              <a:rPr lang="en-US" sz="2500" dirty="0">
                <a:solidFill>
                  <a:srgbClr val="000000"/>
                </a:solidFill>
                <a:latin typeface="Arial"/>
                <a:ea typeface="Arial"/>
                <a:cs typeface="Arial"/>
                <a:sym typeface="Arial"/>
              </a:rPr>
              <a:t>The non-violent campaign was coordinated by Alabama Christian Movement for Human Rights and King's Southern Christian Leadership Conference. </a:t>
            </a:r>
          </a:p>
          <a:p>
            <a:pPr marL="274320" indent="-121920" defTabSz="914400">
              <a:spcBef>
                <a:spcPts val="480"/>
              </a:spcBef>
              <a:buClr>
                <a:srgbClr val="4F81BD"/>
              </a:buClr>
              <a:buSzPct val="100000"/>
              <a:buFont typeface="Times New Roman"/>
              <a:buChar char="•"/>
            </a:pPr>
            <a:endParaRPr lang="en-US" sz="2500" dirty="0">
              <a:solidFill>
                <a:srgbClr val="000000"/>
              </a:solidFill>
              <a:latin typeface="Arial"/>
              <a:ea typeface="Arial"/>
              <a:cs typeface="Arial"/>
              <a:sym typeface="Arial"/>
            </a:endParaRPr>
          </a:p>
          <a:p>
            <a:pPr marL="274320" indent="-121920" defTabSz="914400">
              <a:spcBef>
                <a:spcPts val="480"/>
              </a:spcBef>
              <a:buClr>
                <a:srgbClr val="4F81BD"/>
              </a:buClr>
              <a:buSzPct val="100000"/>
              <a:buFont typeface="Times New Roman"/>
              <a:buChar char="•"/>
            </a:pPr>
            <a:r>
              <a:rPr lang="en-US" sz="2500" dirty="0">
                <a:solidFill>
                  <a:srgbClr val="000000"/>
                </a:solidFill>
                <a:latin typeface="Arial"/>
                <a:ea typeface="Arial"/>
                <a:cs typeface="Arial"/>
                <a:sym typeface="Arial"/>
              </a:rPr>
              <a:t>On April 10, Circuit Judge W. A. Jenkins issued a blanket injunction against "parading, demonstrating, boycotting, trespassing and picketing". </a:t>
            </a:r>
          </a:p>
        </p:txBody>
      </p:sp>
      <p:sp>
        <p:nvSpPr>
          <p:cNvPr id="111" name="Shape 111"/>
          <p:cNvSpPr txBox="1"/>
          <p:nvPr/>
        </p:nvSpPr>
        <p:spPr>
          <a:xfrm>
            <a:off x="656491" y="422031"/>
            <a:ext cx="7713784" cy="553997"/>
          </a:xfrm>
          <a:prstGeom prst="rect">
            <a:avLst/>
          </a:prstGeom>
          <a:noFill/>
          <a:ln>
            <a:noFill/>
          </a:ln>
        </p:spPr>
        <p:txBody>
          <a:bodyPr lIns="91425" tIns="45700" rIns="91425" bIns="45700" anchor="t" anchorCtr="0">
            <a:noAutofit/>
          </a:bodyPr>
          <a:lstStyle/>
          <a:p>
            <a:pPr defTabSz="914400">
              <a:buClr>
                <a:srgbClr val="000000"/>
              </a:buClr>
              <a:buSzPct val="25000"/>
              <a:buFont typeface="Arial"/>
              <a:buNone/>
            </a:pPr>
            <a:r>
              <a:rPr lang="en-US" sz="3000">
                <a:solidFill>
                  <a:srgbClr val="000000"/>
                </a:solidFill>
                <a:latin typeface="Arial"/>
                <a:ea typeface="Arial"/>
                <a:cs typeface="Arial"/>
                <a:sym typeface="Arial"/>
              </a:rPr>
              <a:t>Background notes you need. </a:t>
            </a:r>
          </a:p>
        </p:txBody>
      </p:sp>
    </p:spTree>
    <p:extLst>
      <p:ext uri="{BB962C8B-B14F-4D97-AF65-F5344CB8AC3E}">
        <p14:creationId xmlns:p14="http://schemas.microsoft.com/office/powerpoint/2010/main" val="1958371750"/>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p:nvPr/>
        </p:nvSpPr>
        <p:spPr>
          <a:xfrm>
            <a:off x="281352" y="381000"/>
            <a:ext cx="8481647" cy="6477000"/>
          </a:xfrm>
          <a:prstGeom prst="rect">
            <a:avLst/>
          </a:prstGeom>
          <a:noFill/>
          <a:ln>
            <a:noFill/>
          </a:ln>
        </p:spPr>
        <p:txBody>
          <a:bodyPr lIns="91425" tIns="45700" rIns="91425" bIns="45700" anchor="t" anchorCtr="0">
            <a:noAutofit/>
          </a:bodyPr>
          <a:lstStyle/>
          <a:p>
            <a:pPr marL="274320" indent="-121920" defTabSz="914400">
              <a:buClr>
                <a:srgbClr val="4F81BD"/>
              </a:buClr>
              <a:buSzPct val="100000"/>
              <a:buFont typeface="Times New Roman"/>
              <a:buChar char="•"/>
            </a:pPr>
            <a:r>
              <a:rPr lang="en-US" sz="2200" dirty="0">
                <a:solidFill>
                  <a:srgbClr val="000000"/>
                </a:solidFill>
                <a:latin typeface="Arial"/>
                <a:ea typeface="Arial"/>
                <a:cs typeface="Arial"/>
                <a:sym typeface="Arial"/>
              </a:rPr>
              <a:t>Leaders of the campaign announced they would disobey the ruling.</a:t>
            </a:r>
          </a:p>
          <a:p>
            <a:pPr marL="152400" defTabSz="914400">
              <a:buClr>
                <a:srgbClr val="4F81BD"/>
              </a:buClr>
              <a:buSzPct val="100000"/>
            </a:pPr>
            <a:r>
              <a:rPr lang="en-US" sz="2200" dirty="0">
                <a:solidFill>
                  <a:srgbClr val="000000"/>
                </a:solidFill>
                <a:latin typeface="Arial"/>
                <a:ea typeface="Arial"/>
                <a:cs typeface="Arial"/>
                <a:sym typeface="Arial"/>
              </a:rPr>
              <a:t> </a:t>
            </a:r>
          </a:p>
          <a:p>
            <a:pPr marL="274320" indent="-121920" defTabSz="914400">
              <a:spcBef>
                <a:spcPts val="480"/>
              </a:spcBef>
              <a:buClr>
                <a:srgbClr val="4F81BD"/>
              </a:buClr>
              <a:buSzPct val="100000"/>
              <a:buFont typeface="Times New Roman"/>
              <a:buChar char="•"/>
            </a:pPr>
            <a:r>
              <a:rPr lang="en-US" sz="2200" dirty="0">
                <a:solidFill>
                  <a:srgbClr val="000000"/>
                </a:solidFill>
                <a:latin typeface="Arial"/>
                <a:ea typeface="Arial"/>
                <a:cs typeface="Arial"/>
                <a:sym typeface="Arial"/>
              </a:rPr>
              <a:t>On April 12, King was roughly arrested with Ralph Abernathy, Fred </a:t>
            </a:r>
            <a:r>
              <a:rPr lang="en-US" sz="2200" dirty="0" err="1">
                <a:solidFill>
                  <a:srgbClr val="000000"/>
                </a:solidFill>
                <a:latin typeface="Arial"/>
                <a:ea typeface="Arial"/>
                <a:cs typeface="Arial"/>
                <a:sym typeface="Arial"/>
              </a:rPr>
              <a:t>Shuttlesworth</a:t>
            </a:r>
            <a:r>
              <a:rPr lang="en-US" sz="2200" dirty="0">
                <a:solidFill>
                  <a:srgbClr val="000000"/>
                </a:solidFill>
                <a:latin typeface="Arial"/>
                <a:ea typeface="Arial"/>
                <a:cs typeface="Arial"/>
                <a:sym typeface="Arial"/>
              </a:rPr>
              <a:t> and other marchers—while thousands of African Americans dressed for Good Friday looked on. </a:t>
            </a:r>
          </a:p>
          <a:p>
            <a:pPr marL="274320" indent="-121920" defTabSz="914400">
              <a:spcBef>
                <a:spcPts val="480"/>
              </a:spcBef>
              <a:buClr>
                <a:srgbClr val="4F81BD"/>
              </a:buClr>
              <a:buFont typeface="Times New Roman"/>
              <a:buNone/>
            </a:pPr>
            <a:endParaRPr sz="2200" dirty="0">
              <a:solidFill>
                <a:srgbClr val="000000"/>
              </a:solidFill>
              <a:latin typeface="Arial"/>
              <a:ea typeface="Arial"/>
              <a:cs typeface="Arial"/>
              <a:sym typeface="Arial"/>
            </a:endParaRPr>
          </a:p>
          <a:p>
            <a:pPr marL="274320" indent="-121920" defTabSz="914400">
              <a:spcBef>
                <a:spcPts val="480"/>
              </a:spcBef>
              <a:buClr>
                <a:srgbClr val="4F81BD"/>
              </a:buClr>
              <a:buSzPct val="100000"/>
              <a:buFont typeface="Times New Roman"/>
              <a:buChar char="•"/>
            </a:pPr>
            <a:r>
              <a:rPr lang="en-US" sz="2200" dirty="0">
                <a:solidFill>
                  <a:srgbClr val="000000"/>
                </a:solidFill>
                <a:latin typeface="Arial"/>
                <a:ea typeface="Arial"/>
                <a:cs typeface="Arial"/>
                <a:sym typeface="Arial"/>
              </a:rPr>
              <a:t>King met with unusually harsh conditions in the Birmingham jail. An ally smuggled in a newspaper from April 12, which contained "</a:t>
            </a:r>
            <a:r>
              <a:rPr lang="en-US" sz="2200" u="sng" dirty="0">
                <a:solidFill>
                  <a:srgbClr val="0000FF"/>
                </a:solidFill>
                <a:latin typeface="Arial"/>
                <a:ea typeface="Arial"/>
                <a:cs typeface="Arial"/>
                <a:sym typeface="Arial"/>
                <a:hlinkClick r:id="rId3"/>
              </a:rPr>
              <a:t>A </a:t>
            </a:r>
            <a:r>
              <a:rPr lang="en-US" sz="2200" u="sng" dirty="0">
                <a:solidFill>
                  <a:srgbClr val="0000FF"/>
                </a:solidFill>
                <a:latin typeface="Arial"/>
                <a:ea typeface="Arial"/>
                <a:cs typeface="Arial"/>
                <a:sym typeface="Arial"/>
                <a:hlinkClick r:id="rId4"/>
              </a:rPr>
              <a:t>Call for Unity" </a:t>
            </a:r>
            <a:r>
              <a:rPr lang="en-US" sz="2200" dirty="0">
                <a:solidFill>
                  <a:srgbClr val="000000"/>
                </a:solidFill>
                <a:latin typeface="Arial"/>
                <a:ea typeface="Arial"/>
                <a:cs typeface="Arial"/>
                <a:sym typeface="Arial"/>
              </a:rPr>
              <a:t>a statement made by eight white Alabama clergymen against King and his methods. </a:t>
            </a:r>
          </a:p>
          <a:p>
            <a:pPr marL="274320" indent="-121920" defTabSz="914400">
              <a:spcBef>
                <a:spcPts val="480"/>
              </a:spcBef>
              <a:buClr>
                <a:srgbClr val="4F81BD"/>
              </a:buClr>
              <a:buFont typeface="Times New Roman"/>
              <a:buNone/>
            </a:pPr>
            <a:endParaRPr sz="2200" dirty="0">
              <a:solidFill>
                <a:srgbClr val="000000"/>
              </a:solidFill>
              <a:latin typeface="Arial"/>
              <a:ea typeface="Arial"/>
              <a:cs typeface="Arial"/>
              <a:sym typeface="Arial"/>
            </a:endParaRPr>
          </a:p>
          <a:p>
            <a:pPr marL="274320" indent="-121920" defTabSz="914400">
              <a:spcBef>
                <a:spcPts val="480"/>
              </a:spcBef>
              <a:buClr>
                <a:srgbClr val="4F81BD"/>
              </a:buClr>
              <a:buSzPct val="100000"/>
              <a:buFont typeface="Times New Roman"/>
              <a:buChar char="•"/>
            </a:pPr>
            <a:r>
              <a:rPr lang="en-US" sz="2200" dirty="0">
                <a:solidFill>
                  <a:srgbClr val="000000"/>
                </a:solidFill>
                <a:latin typeface="Arial"/>
                <a:ea typeface="Arial"/>
                <a:cs typeface="Arial"/>
                <a:sym typeface="Arial"/>
              </a:rPr>
              <a:t>The “A Call to Unity" clergymen agreed that social injustices existed but argued that the battle against racial segregation should be fought solely in the courts, not in the streets. They criticized Martin Luther King, calling him an “outsider” who causes trouble in the streets of Birmingham</a:t>
            </a:r>
          </a:p>
        </p:txBody>
      </p:sp>
    </p:spTree>
    <p:extLst>
      <p:ext uri="{BB962C8B-B14F-4D97-AF65-F5344CB8AC3E}">
        <p14:creationId xmlns:p14="http://schemas.microsoft.com/office/powerpoint/2010/main" val="61621162"/>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p:nvPr/>
        </p:nvSpPr>
        <p:spPr>
          <a:xfrm>
            <a:off x="281355" y="457200"/>
            <a:ext cx="8159259" cy="6095999"/>
          </a:xfrm>
          <a:prstGeom prst="rect">
            <a:avLst/>
          </a:prstGeom>
          <a:noFill/>
          <a:ln>
            <a:noFill/>
          </a:ln>
        </p:spPr>
        <p:txBody>
          <a:bodyPr lIns="91425" tIns="45700" rIns="91425" bIns="45700" anchor="t" anchorCtr="0">
            <a:noAutofit/>
          </a:bodyPr>
          <a:lstStyle/>
          <a:p>
            <a:pPr marL="274320" indent="-121920" defTabSz="914400">
              <a:buClr>
                <a:srgbClr val="4F81BD"/>
              </a:buClr>
              <a:buSzPct val="100000"/>
              <a:buFont typeface="Times New Roman"/>
              <a:buChar char="•"/>
            </a:pPr>
            <a:r>
              <a:rPr lang="en-US" sz="3000" dirty="0">
                <a:solidFill>
                  <a:srgbClr val="000000"/>
                </a:solidFill>
                <a:latin typeface="Arial"/>
                <a:ea typeface="Arial"/>
                <a:cs typeface="Arial"/>
                <a:sym typeface="Arial"/>
              </a:rPr>
              <a:t>“A Call for Unity” provoked King and he began to write a response on the newspaper itself. </a:t>
            </a:r>
          </a:p>
          <a:p>
            <a:pPr marL="274320" indent="-121920" defTabSz="914400">
              <a:buClr>
                <a:srgbClr val="4F81BD"/>
              </a:buClr>
              <a:buSzPct val="100000"/>
              <a:buFont typeface="Times New Roman"/>
              <a:buChar char="•"/>
            </a:pPr>
            <a:endParaRPr lang="en-US" sz="3000" dirty="0">
              <a:solidFill>
                <a:srgbClr val="000000"/>
              </a:solidFill>
              <a:latin typeface="Arial"/>
              <a:ea typeface="Arial"/>
              <a:cs typeface="Arial"/>
              <a:sym typeface="Arial"/>
            </a:endParaRPr>
          </a:p>
          <a:p>
            <a:pPr marL="274320" indent="-121920" defTabSz="914400">
              <a:spcBef>
                <a:spcPts val="480"/>
              </a:spcBef>
              <a:buClr>
                <a:srgbClr val="4F81BD"/>
              </a:buClr>
              <a:buSzPct val="100000"/>
              <a:buFont typeface="Times New Roman"/>
              <a:buChar char="•"/>
            </a:pPr>
            <a:r>
              <a:rPr lang="en-US" sz="3000" dirty="0">
                <a:solidFill>
                  <a:srgbClr val="000000"/>
                </a:solidFill>
                <a:latin typeface="Arial"/>
                <a:ea typeface="Arial"/>
                <a:cs typeface="Arial"/>
                <a:sym typeface="Arial"/>
              </a:rPr>
              <a:t>King writes in </a:t>
            </a:r>
            <a:r>
              <a:rPr lang="en-US" sz="3000" i="1" dirty="0">
                <a:solidFill>
                  <a:srgbClr val="000000"/>
                </a:solidFill>
                <a:latin typeface="Arial"/>
                <a:ea typeface="Arial"/>
                <a:cs typeface="Arial"/>
                <a:sym typeface="Arial"/>
              </a:rPr>
              <a:t>Why We Can't Wait</a:t>
            </a:r>
            <a:r>
              <a:rPr lang="en-US" sz="3000" dirty="0">
                <a:solidFill>
                  <a:srgbClr val="000000"/>
                </a:solidFill>
                <a:latin typeface="Arial"/>
                <a:ea typeface="Arial"/>
                <a:cs typeface="Arial"/>
                <a:sym typeface="Arial"/>
              </a:rPr>
              <a:t>: “Begun on the margins of the newspaper in which the statement appeared while I was in jail, the letter was continued on scraps of writing paper supplied by a friendly black trustee, and concluded on a pad my attorneys were eventually permitted to leave me.”</a:t>
            </a:r>
          </a:p>
        </p:txBody>
      </p:sp>
    </p:spTree>
    <p:extLst>
      <p:ext uri="{BB962C8B-B14F-4D97-AF65-F5344CB8AC3E}">
        <p14:creationId xmlns:p14="http://schemas.microsoft.com/office/powerpoint/2010/main" val="878651277"/>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848600" cy="5170646"/>
          </a:xfrm>
          <a:prstGeom prst="rect">
            <a:avLst/>
          </a:prstGeom>
          <a:noFill/>
        </p:spPr>
        <p:txBody>
          <a:bodyPr wrap="square" rtlCol="0">
            <a:spAutoFit/>
          </a:bodyPr>
          <a:lstStyle/>
          <a:p>
            <a:pPr algn="ctr" defTabSz="914400"/>
            <a:r>
              <a:rPr lang="en-US" sz="3000" dirty="0">
                <a:solidFill>
                  <a:prstClr val="black"/>
                </a:solidFill>
              </a:rPr>
              <a:t>Reading “A Call For Unity”</a:t>
            </a:r>
          </a:p>
          <a:p>
            <a:pPr defTabSz="914400"/>
            <a:endParaRPr lang="en-US" sz="3000" dirty="0">
              <a:solidFill>
                <a:prstClr val="black"/>
              </a:solidFill>
            </a:endParaRPr>
          </a:p>
          <a:p>
            <a:pPr defTabSz="914400"/>
            <a:endParaRPr lang="en-US" sz="3000" dirty="0">
              <a:solidFill>
                <a:prstClr val="black"/>
              </a:solidFill>
            </a:endParaRPr>
          </a:p>
          <a:p>
            <a:pPr defTabSz="914400"/>
            <a:r>
              <a:rPr lang="en-US" sz="3000" dirty="0">
                <a:solidFill>
                  <a:prstClr val="black"/>
                </a:solidFill>
              </a:rPr>
              <a:t>The nine criticisms which King will address are labeled in your copy of the newspaper letter. </a:t>
            </a:r>
          </a:p>
          <a:p>
            <a:pPr defTabSz="914400"/>
            <a:endParaRPr lang="en-US" sz="3000" dirty="0">
              <a:solidFill>
                <a:prstClr val="black"/>
              </a:solidFill>
            </a:endParaRPr>
          </a:p>
          <a:p>
            <a:pPr defTabSz="914400"/>
            <a:r>
              <a:rPr lang="en-US" sz="3000" dirty="0">
                <a:solidFill>
                  <a:prstClr val="black"/>
                </a:solidFill>
              </a:rPr>
              <a:t>Read carefully and then answer the five questions which follow the text.</a:t>
            </a:r>
          </a:p>
          <a:p>
            <a:pPr defTabSz="914400"/>
            <a:endParaRPr lang="en-US" sz="3000" dirty="0">
              <a:solidFill>
                <a:prstClr val="black"/>
              </a:solidFill>
            </a:endParaRPr>
          </a:p>
          <a:p>
            <a:pPr defTabSz="914400"/>
            <a:r>
              <a:rPr lang="en-US" sz="3000" dirty="0">
                <a:solidFill>
                  <a:prstClr val="black"/>
                </a:solidFill>
              </a:rPr>
              <a:t>Turn those questions in. You should answer them on a separate piece of paper. They will be graded. </a:t>
            </a:r>
          </a:p>
        </p:txBody>
      </p:sp>
    </p:spTree>
    <p:extLst>
      <p:ext uri="{BB962C8B-B14F-4D97-AF65-F5344CB8AC3E}">
        <p14:creationId xmlns:p14="http://schemas.microsoft.com/office/powerpoint/2010/main" val="1274853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23686"/>
            <a:ext cx="8229600" cy="5274238"/>
          </a:xfrm>
        </p:spPr>
        <p:txBody>
          <a:bodyPr>
            <a:normAutofit/>
          </a:bodyPr>
          <a:lstStyle/>
          <a:p>
            <a:pPr marL="0" indent="0" algn="ctr">
              <a:buNone/>
            </a:pPr>
            <a:r>
              <a:rPr lang="en-US" sz="4000" b="1" dirty="0" smtClean="0">
                <a:latin typeface="Garamond"/>
                <a:cs typeface="Garamond"/>
              </a:rPr>
              <a:t>Read Martin Luther King Jr.’s “Letter From a Birmingham Jail” and “Statement by Alabama Clergymen” individually. When you are finished determine the connection between the two and discuss it with a partner.</a:t>
            </a:r>
            <a:endParaRPr lang="en-US" sz="4000" b="1" dirty="0">
              <a:latin typeface="Garamond"/>
              <a:cs typeface="Garamond"/>
            </a:endParaRPr>
          </a:p>
        </p:txBody>
      </p:sp>
    </p:spTree>
    <p:extLst>
      <p:ext uri="{BB962C8B-B14F-4D97-AF65-F5344CB8AC3E}">
        <p14:creationId xmlns:p14="http://schemas.microsoft.com/office/powerpoint/2010/main" val="1709809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645</Words>
  <Application>Microsoft Office PowerPoint</Application>
  <PresentationFormat>On-screen Show (4:3)</PresentationFormat>
  <Paragraphs>53</Paragraphs>
  <Slides>10</Slides>
  <Notes>4</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1_Office Theme</vt:lpstr>
      <vt:lpstr>Bellringer – March 1, 2016</vt:lpstr>
      <vt:lpstr>Discuss the three main plot lines in the novel. What are they and why does the author use them?</vt:lpstr>
      <vt:lpstr>What is an overarching theme of this novel? Why do you think the author exploited this theme in a World War II setting?  </vt:lpstr>
      <vt:lpstr>What you need to know: PBS video link </vt:lpstr>
      <vt:lpstr>PowerPoint Presentation</vt:lpstr>
      <vt:lpstr>PowerPoint Presentation</vt:lpstr>
      <vt:lpstr>PowerPoint Presentation</vt:lpstr>
      <vt:lpstr>PowerPoint Presentation</vt:lpstr>
      <vt:lpstr>PowerPoint Presentation</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 March 2, 2016</dc:title>
  <dc:creator>Abby Mathes</dc:creator>
  <cp:lastModifiedBy>Windows User</cp:lastModifiedBy>
  <cp:revision>16</cp:revision>
  <dcterms:created xsi:type="dcterms:W3CDTF">2016-02-28T23:15:06Z</dcterms:created>
  <dcterms:modified xsi:type="dcterms:W3CDTF">2016-03-01T15:00:31Z</dcterms:modified>
</cp:coreProperties>
</file>