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1" r:id="rId3"/>
    <p:sldId id="258" r:id="rId4"/>
    <p:sldId id="259" r:id="rId5"/>
    <p:sldId id="26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extLst>
      <p:ext uri="{BB962C8B-B14F-4D97-AF65-F5344CB8AC3E}">
        <p14:creationId xmlns:p14="http://schemas.microsoft.com/office/powerpoint/2010/main" val="2615998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838635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25526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669303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5" name="Footer Placeholder 4"/>
          <p:cNvSpPr>
            <a:spLocks noGrp="1"/>
          </p:cNvSpPr>
          <p:nvPr>
            <p:ph type="ftr" sz="quarter" idx="11"/>
          </p:nvPr>
        </p:nvSpPr>
        <p:spPr/>
        <p:txBody>
          <a:bodyPr/>
          <a:lstStyle/>
          <a:p>
            <a:endParaRPr lang="en-US">
              <a:solidFill>
                <a:srgbClr val="FFFFFF"/>
              </a:solidFill>
            </a:endParaRPr>
          </a:p>
        </p:txBody>
      </p:sp>
      <p:sp>
        <p:nvSpPr>
          <p:cNvPr id="6" name="Slide Number Placeholder 5"/>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52502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040658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8" name="Footer Placeholder 7"/>
          <p:cNvSpPr>
            <a:spLocks noGrp="1"/>
          </p:cNvSpPr>
          <p:nvPr>
            <p:ph type="ftr" sz="quarter" idx="11"/>
          </p:nvPr>
        </p:nvSpPr>
        <p:spPr/>
        <p:txBody>
          <a:bodyPr/>
          <a:lstStyle/>
          <a:p>
            <a:endParaRPr lang="en-US">
              <a:solidFill>
                <a:srgbClr val="FFFFFF"/>
              </a:solidFill>
            </a:endParaRPr>
          </a:p>
        </p:txBody>
      </p:sp>
      <p:sp>
        <p:nvSpPr>
          <p:cNvPr id="9" name="Slide Number Placeholder 8"/>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90717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4" name="Footer Placeholder 3"/>
          <p:cNvSpPr>
            <a:spLocks noGrp="1"/>
          </p:cNvSpPr>
          <p:nvPr>
            <p:ph type="ftr" sz="quarter" idx="11"/>
          </p:nvPr>
        </p:nvSpPr>
        <p:spPr/>
        <p:txBody>
          <a:bodyPr/>
          <a:lstStyle/>
          <a:p>
            <a:endParaRPr lang="en-US">
              <a:solidFill>
                <a:srgbClr val="FFFFFF"/>
              </a:solidFill>
            </a:endParaRPr>
          </a:p>
        </p:txBody>
      </p:sp>
      <p:sp>
        <p:nvSpPr>
          <p:cNvPr id="5" name="Slide Number Placeholder 4"/>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167977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3" name="Footer Placeholder 2"/>
          <p:cNvSpPr>
            <a:spLocks noGrp="1"/>
          </p:cNvSpPr>
          <p:nvPr>
            <p:ph type="ftr" sz="quarter" idx="11"/>
          </p:nvPr>
        </p:nvSpPr>
        <p:spPr/>
        <p:txBody>
          <a:bodyPr/>
          <a:lstStyle/>
          <a:p>
            <a:endParaRPr lang="en-US">
              <a:solidFill>
                <a:srgbClr val="FFFFFF"/>
              </a:solidFill>
            </a:endParaRPr>
          </a:p>
        </p:txBody>
      </p:sp>
      <p:sp>
        <p:nvSpPr>
          <p:cNvPr id="4" name="Slide Number Placeholder 3"/>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090903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271470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6" name="Footer Placeholder 5"/>
          <p:cNvSpPr>
            <a:spLocks noGrp="1"/>
          </p:cNvSpPr>
          <p:nvPr>
            <p:ph type="ftr" sz="quarter" idx="11"/>
          </p:nvPr>
        </p:nvSpPr>
        <p:spPr/>
        <p:txBody>
          <a:bodyPr/>
          <a:lstStyle/>
          <a:p>
            <a:endParaRPr lang="en-US">
              <a:solidFill>
                <a:srgbClr val="FFFFFF"/>
              </a:solidFill>
            </a:endParaRPr>
          </a:p>
        </p:txBody>
      </p:sp>
      <p:sp>
        <p:nvSpPr>
          <p:cNvPr id="7" name="Slide Number Placeholder 6"/>
          <p:cNvSpPr>
            <a:spLocks noGrp="1"/>
          </p:cNvSpPr>
          <p:nvPr>
            <p:ph type="sldNum" sz="quarter" idx="12"/>
          </p:nvPr>
        </p:nvSpPr>
        <p:spPr/>
        <p:txBody>
          <a:body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890453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9A21762-AFAB-435F-9270-E24B6C1EBB8B}" type="datetimeFigureOut">
              <a:rPr lang="en-US" smtClean="0">
                <a:solidFill>
                  <a:srgbClr val="FFFFFF"/>
                </a:solidFill>
              </a:rPr>
              <a:pPr/>
              <a:t>1/27/2016</a:t>
            </a:fld>
            <a:endParaRPr lang="en-US">
              <a:solidFill>
                <a:srgbClr val="FFFFFF"/>
              </a:solidFill>
            </a:endParaRPr>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solidFill>
                <a:srgbClr val="FFFFFF"/>
              </a:solidFill>
            </a:endParaRPr>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46B80F99-30B1-4311-B491-9351B3D2D225}" type="slidenum">
              <a:rPr lang="en-US" smtClean="0">
                <a:solidFill>
                  <a:srgbClr val="FFFFFF"/>
                </a:solidFill>
              </a:rPr>
              <a:pPr/>
              <a:t>‹#›</a:t>
            </a:fld>
            <a:endParaRPr lang="en-US">
              <a:solidFill>
                <a:srgbClr val="FFFFFF"/>
              </a:solidFill>
            </a:endParaRPr>
          </a:p>
        </p:txBody>
      </p:sp>
    </p:spTree>
    <p:extLst>
      <p:ext uri="{BB962C8B-B14F-4D97-AF65-F5344CB8AC3E}">
        <p14:creationId xmlns:p14="http://schemas.microsoft.com/office/powerpoint/2010/main" val="4243100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abcnews.go.com/US/seaworld-calls-blackfish-documentary-inaccurate-misleading/story?id=19692502"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Jan 27:</a:t>
            </a:r>
            <a:endParaRPr lang="en-US" dirty="0"/>
          </a:p>
        </p:txBody>
      </p:sp>
      <p:sp>
        <p:nvSpPr>
          <p:cNvPr id="3" name="Content Placeholder 2"/>
          <p:cNvSpPr>
            <a:spLocks noGrp="1"/>
          </p:cNvSpPr>
          <p:nvPr>
            <p:ph sz="quarter" idx="13"/>
          </p:nvPr>
        </p:nvSpPr>
        <p:spPr/>
        <p:txBody>
          <a:bodyPr>
            <a:normAutofit/>
          </a:bodyPr>
          <a:lstStyle/>
          <a:p>
            <a:r>
              <a:rPr lang="en-US" sz="2500" dirty="0" smtClean="0"/>
              <a:t>IN your NOTES, decide where you are after reading and analyzing SeaWorld’s rebuttal. Do you agree with the film? Do you agree with SeaWorld? Do you agree with parts of the film and/or parts of the rebuttal?</a:t>
            </a:r>
          </a:p>
          <a:p>
            <a:r>
              <a:rPr lang="en-US" sz="2500" dirty="0" smtClean="0"/>
              <a:t>Briefly explain why.</a:t>
            </a:r>
            <a:endParaRPr lang="en-US" sz="2500" dirty="0"/>
          </a:p>
        </p:txBody>
      </p:sp>
    </p:spTree>
    <p:extLst>
      <p:ext uri="{BB962C8B-B14F-4D97-AF65-F5344CB8AC3E}">
        <p14:creationId xmlns:p14="http://schemas.microsoft.com/office/powerpoint/2010/main" val="18582034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 the film.</a:t>
            </a:r>
            <a:endParaRPr lang="en-US" dirty="0"/>
          </a:p>
        </p:txBody>
      </p:sp>
      <p:sp>
        <p:nvSpPr>
          <p:cNvPr id="3" name="TextBox 2"/>
          <p:cNvSpPr txBox="1"/>
          <p:nvPr/>
        </p:nvSpPr>
        <p:spPr>
          <a:xfrm>
            <a:off x="762000" y="1905000"/>
            <a:ext cx="7086600" cy="4708981"/>
          </a:xfrm>
          <a:prstGeom prst="rect">
            <a:avLst/>
          </a:prstGeom>
          <a:noFill/>
        </p:spPr>
        <p:txBody>
          <a:bodyPr wrap="square" rtlCol="0">
            <a:spAutoFit/>
          </a:bodyPr>
          <a:lstStyle/>
          <a:p>
            <a:r>
              <a:rPr lang="en-US" sz="3000" dirty="0" smtClean="0">
                <a:solidFill>
                  <a:srgbClr val="FFFFFF"/>
                </a:solidFill>
              </a:rPr>
              <a:t>View this July 18, 2013  </a:t>
            </a:r>
            <a:r>
              <a:rPr lang="en-US" sz="3000" dirty="0" smtClean="0">
                <a:solidFill>
                  <a:srgbClr val="FFFFFF"/>
                </a:solidFill>
                <a:hlinkClick r:id="rId2"/>
              </a:rPr>
              <a:t>ABC news report </a:t>
            </a:r>
            <a:r>
              <a:rPr lang="en-US" sz="3000" dirty="0" smtClean="0">
                <a:solidFill>
                  <a:srgbClr val="FFFFFF"/>
                </a:solidFill>
              </a:rPr>
              <a:t>on the film and SeaWorld’s response. </a:t>
            </a:r>
          </a:p>
          <a:p>
            <a:endParaRPr lang="en-US" sz="3000" dirty="0">
              <a:solidFill>
                <a:srgbClr val="FFFFFF"/>
              </a:solidFill>
            </a:endParaRPr>
          </a:p>
          <a:p>
            <a:r>
              <a:rPr lang="en-US" sz="3000" dirty="0" smtClean="0">
                <a:solidFill>
                  <a:srgbClr val="FFFFFF"/>
                </a:solidFill>
              </a:rPr>
              <a:t>1. What information from the film is repeated in this news report?</a:t>
            </a:r>
          </a:p>
          <a:p>
            <a:r>
              <a:rPr lang="en-US" sz="3000" dirty="0" smtClean="0">
                <a:solidFill>
                  <a:srgbClr val="FFFFFF"/>
                </a:solidFill>
              </a:rPr>
              <a:t>2. What is unusual about SeaWorld’s response to the film according to the report? </a:t>
            </a:r>
          </a:p>
          <a:p>
            <a:r>
              <a:rPr lang="en-US" sz="3000" dirty="0" smtClean="0">
                <a:solidFill>
                  <a:srgbClr val="FFFFFF"/>
                </a:solidFill>
              </a:rPr>
              <a:t>3. What </a:t>
            </a:r>
            <a:r>
              <a:rPr lang="en-US" sz="3000" dirty="0">
                <a:solidFill>
                  <a:srgbClr val="FFFFFF"/>
                </a:solidFill>
              </a:rPr>
              <a:t> </a:t>
            </a:r>
            <a:r>
              <a:rPr lang="en-US" sz="3000" dirty="0" smtClean="0">
                <a:solidFill>
                  <a:srgbClr val="FFFFFF"/>
                </a:solidFill>
              </a:rPr>
              <a:t>does Cowperthwaite state she wants from SeaWorld? Does her film support this idea? </a:t>
            </a:r>
          </a:p>
          <a:p>
            <a:endParaRPr lang="en-US" sz="3000" dirty="0">
              <a:solidFill>
                <a:srgbClr val="FFFFFF"/>
              </a:solidFill>
            </a:endParaRPr>
          </a:p>
        </p:txBody>
      </p:sp>
    </p:spTree>
    <p:extLst>
      <p:ext uri="{BB962C8B-B14F-4D97-AF65-F5344CB8AC3E}">
        <p14:creationId xmlns:p14="http://schemas.microsoft.com/office/powerpoint/2010/main" val="14086007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7924800" cy="715962"/>
          </a:xfrm>
        </p:spPr>
        <p:txBody>
          <a:bodyPr/>
          <a:lstStyle/>
          <a:p>
            <a:r>
              <a:rPr lang="en-US" dirty="0" smtClean="0"/>
              <a:t>Discussion in small groups</a:t>
            </a:r>
            <a:endParaRPr lang="en-US" dirty="0"/>
          </a:p>
        </p:txBody>
      </p:sp>
      <p:sp>
        <p:nvSpPr>
          <p:cNvPr id="3" name="Content Placeholder 2"/>
          <p:cNvSpPr>
            <a:spLocks noGrp="1"/>
          </p:cNvSpPr>
          <p:nvPr>
            <p:ph sz="quarter" idx="13"/>
          </p:nvPr>
        </p:nvSpPr>
        <p:spPr>
          <a:xfrm>
            <a:off x="533400" y="838200"/>
            <a:ext cx="7924800" cy="4114800"/>
          </a:xfrm>
        </p:spPr>
        <p:txBody>
          <a:bodyPr>
            <a:noAutofit/>
          </a:bodyPr>
          <a:lstStyle/>
          <a:p>
            <a:r>
              <a:rPr lang="en-US" sz="2500" dirty="0" smtClean="0"/>
              <a:t>In your small groups, address the lesson question.</a:t>
            </a:r>
          </a:p>
          <a:p>
            <a:r>
              <a:rPr lang="en-US" sz="2500" dirty="0" smtClean="0"/>
              <a:t>How do we determine the truth when storytellers manipulate the way the story is told? </a:t>
            </a:r>
          </a:p>
          <a:p>
            <a:endParaRPr lang="en-US" sz="2500" dirty="0"/>
          </a:p>
          <a:p>
            <a:r>
              <a:rPr lang="en-US" sz="2000" dirty="0" smtClean="0"/>
              <a:t>1</a:t>
            </a:r>
            <a:r>
              <a:rPr lang="en-US" sz="2000" baseline="30000" dirty="0" smtClean="0"/>
              <a:t>st</a:t>
            </a:r>
            <a:r>
              <a:rPr lang="en-US" sz="2000" dirty="0" smtClean="0"/>
              <a:t> determine what are the “FACTS” that the film presents.</a:t>
            </a:r>
          </a:p>
          <a:p>
            <a:pPr lvl="1"/>
            <a:r>
              <a:rPr lang="en-US" sz="2000" dirty="0" smtClean="0"/>
              <a:t>Example – Dawn </a:t>
            </a:r>
            <a:r>
              <a:rPr lang="en-US" sz="2000" dirty="0" err="1" smtClean="0"/>
              <a:t>Brancheau</a:t>
            </a:r>
            <a:r>
              <a:rPr lang="en-US" sz="2000" dirty="0" smtClean="0"/>
              <a:t> died on Feb. 24, 2010.</a:t>
            </a:r>
            <a:endParaRPr lang="en-US" sz="2000" dirty="0"/>
          </a:p>
          <a:p>
            <a:r>
              <a:rPr lang="en-US" sz="2000" dirty="0" smtClean="0"/>
              <a:t>2</a:t>
            </a:r>
            <a:r>
              <a:rPr lang="en-US" sz="2000" baseline="30000" dirty="0" smtClean="0"/>
              <a:t>nd</a:t>
            </a:r>
            <a:r>
              <a:rPr lang="en-US" sz="2000" dirty="0" smtClean="0"/>
              <a:t> determine what are the opinions the film relies on as part of its argument. 	</a:t>
            </a:r>
          </a:p>
          <a:p>
            <a:pPr lvl="1"/>
            <a:r>
              <a:rPr lang="en-US" sz="2000" dirty="0" smtClean="0"/>
              <a:t>Example – Samantha Berg believes the whales should be set free or placed in an ocean “tank”</a:t>
            </a:r>
          </a:p>
          <a:p>
            <a:r>
              <a:rPr lang="en-US" sz="2000" dirty="0" smtClean="0"/>
              <a:t>3</a:t>
            </a:r>
            <a:r>
              <a:rPr lang="en-US" sz="2000" baseline="30000" dirty="0" smtClean="0"/>
              <a:t>rd</a:t>
            </a:r>
            <a:r>
              <a:rPr lang="en-US" sz="2000" dirty="0" smtClean="0"/>
              <a:t> determine how Cowperthwaite manipulated our viewing of her story (</a:t>
            </a:r>
            <a:r>
              <a:rPr lang="en-US" sz="2000" i="1" dirty="0" smtClean="0"/>
              <a:t>Blackfish </a:t>
            </a:r>
            <a:r>
              <a:rPr lang="en-US" sz="2000" dirty="0" smtClean="0"/>
              <a:t> is her story)</a:t>
            </a:r>
          </a:p>
        </p:txBody>
      </p:sp>
    </p:spTree>
    <p:extLst>
      <p:ext uri="{BB962C8B-B14F-4D97-AF65-F5344CB8AC3E}">
        <p14:creationId xmlns:p14="http://schemas.microsoft.com/office/powerpoint/2010/main" val="2457759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in small groups</a:t>
            </a:r>
            <a:endParaRPr lang="en-US" dirty="0"/>
          </a:p>
        </p:txBody>
      </p:sp>
      <p:sp>
        <p:nvSpPr>
          <p:cNvPr id="3" name="Content Placeholder 2"/>
          <p:cNvSpPr>
            <a:spLocks noGrp="1"/>
          </p:cNvSpPr>
          <p:nvPr>
            <p:ph sz="quarter" idx="13"/>
          </p:nvPr>
        </p:nvSpPr>
        <p:spPr/>
        <p:txBody>
          <a:bodyPr>
            <a:normAutofit/>
          </a:bodyPr>
          <a:lstStyle/>
          <a:p>
            <a:r>
              <a:rPr lang="en-US" sz="2500" dirty="0" smtClean="0"/>
              <a:t>What rhetorical device swayed you the most? Why?</a:t>
            </a:r>
          </a:p>
          <a:p>
            <a:r>
              <a:rPr lang="en-US" sz="2500" dirty="0" smtClean="0"/>
              <a:t>What rhetorical device was the “weak link”? Why?</a:t>
            </a:r>
          </a:p>
          <a:p>
            <a:r>
              <a:rPr lang="en-US" sz="2500" dirty="0" smtClean="0"/>
              <a:t>How does SeaWorld’s rebuttal influence your opinion (you can’t dismiss them outright because you hate billion dollar corporations in general – that would be a hasty generalization on your part)</a:t>
            </a:r>
            <a:endParaRPr lang="en-US" sz="2500" dirty="0"/>
          </a:p>
        </p:txBody>
      </p:sp>
    </p:spTree>
    <p:extLst>
      <p:ext uri="{BB962C8B-B14F-4D97-AF65-F5344CB8AC3E}">
        <p14:creationId xmlns:p14="http://schemas.microsoft.com/office/powerpoint/2010/main" val="139435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Media Literacy	</a:t>
            </a:r>
            <a:endParaRPr lang="en-US" dirty="0"/>
          </a:p>
        </p:txBody>
      </p:sp>
      <p:sp>
        <p:nvSpPr>
          <p:cNvPr id="3" name="Content Placeholder 2"/>
          <p:cNvSpPr>
            <a:spLocks noGrp="1"/>
          </p:cNvSpPr>
          <p:nvPr>
            <p:ph sz="quarter" idx="13"/>
          </p:nvPr>
        </p:nvSpPr>
        <p:spPr/>
        <p:txBody>
          <a:bodyPr>
            <a:normAutofit/>
          </a:bodyPr>
          <a:lstStyle/>
          <a:p>
            <a:r>
              <a:rPr lang="en-US" sz="3000" dirty="0" smtClean="0"/>
              <a:t>Read the handout </a:t>
            </a:r>
            <a:r>
              <a:rPr lang="en-US" sz="3000" i="1" dirty="0" smtClean="0"/>
              <a:t>Blackfish</a:t>
            </a:r>
            <a:r>
              <a:rPr lang="en-US" sz="3000" dirty="0" smtClean="0"/>
              <a:t> and Media Literacy</a:t>
            </a:r>
          </a:p>
          <a:p>
            <a:r>
              <a:rPr lang="en-US" sz="3000" dirty="0" smtClean="0"/>
              <a:t>Discuss with your partner. </a:t>
            </a:r>
            <a:endParaRPr lang="en-US" sz="3000" dirty="0"/>
          </a:p>
        </p:txBody>
      </p:sp>
    </p:spTree>
    <p:extLst>
      <p:ext uri="{BB962C8B-B14F-4D97-AF65-F5344CB8AC3E}">
        <p14:creationId xmlns:p14="http://schemas.microsoft.com/office/powerpoint/2010/main" val="3757944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your own.</a:t>
            </a:r>
            <a:endParaRPr lang="en-US" dirty="0"/>
          </a:p>
        </p:txBody>
      </p:sp>
      <p:sp>
        <p:nvSpPr>
          <p:cNvPr id="3" name="Content Placeholder 2"/>
          <p:cNvSpPr>
            <a:spLocks noGrp="1"/>
          </p:cNvSpPr>
          <p:nvPr>
            <p:ph sz="quarter" idx="13"/>
          </p:nvPr>
        </p:nvSpPr>
        <p:spPr/>
        <p:txBody>
          <a:bodyPr>
            <a:normAutofit/>
          </a:bodyPr>
          <a:lstStyle/>
          <a:p>
            <a:r>
              <a:rPr lang="en-US" sz="2500" dirty="0" smtClean="0"/>
              <a:t>Write: brainstorm your response to the writing prompt. </a:t>
            </a:r>
          </a:p>
          <a:p>
            <a:r>
              <a:rPr lang="en-US" sz="2500" dirty="0" smtClean="0"/>
              <a:t>Find all the details you want to use and make sure that they are accurate.</a:t>
            </a:r>
            <a:endParaRPr lang="en-US" sz="2500" dirty="0"/>
          </a:p>
        </p:txBody>
      </p:sp>
    </p:spTree>
    <p:extLst>
      <p:ext uri="{BB962C8B-B14F-4D97-AF65-F5344CB8AC3E}">
        <p14:creationId xmlns:p14="http://schemas.microsoft.com/office/powerpoint/2010/main" val="660508167"/>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Custom 1">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FFFF00"/>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290</Words>
  <Application>Microsoft Office PowerPoint</Application>
  <PresentationFormat>On-screen Show (4:3)</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Horizon</vt:lpstr>
      <vt:lpstr>Bellringer Jan 27:</vt:lpstr>
      <vt:lpstr>After the film.</vt:lpstr>
      <vt:lpstr>Discussion in small groups</vt:lpstr>
      <vt:lpstr>Discussion in small groups</vt:lpstr>
      <vt:lpstr>Media Literacy </vt:lpstr>
      <vt:lpstr>On your own.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Jan 27:</dc:title>
  <dc:creator>Windows User</dc:creator>
  <cp:lastModifiedBy>Windows User</cp:lastModifiedBy>
  <cp:revision>5</cp:revision>
  <dcterms:created xsi:type="dcterms:W3CDTF">2016-01-27T15:20:16Z</dcterms:created>
  <dcterms:modified xsi:type="dcterms:W3CDTF">2016-01-27T19:15:44Z</dcterms:modified>
</cp:coreProperties>
</file>