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3" r:id="rId2"/>
    <p:sldId id="274" r:id="rId3"/>
    <p:sldId id="275" r:id="rId4"/>
    <p:sldId id="276" r:id="rId5"/>
    <p:sldId id="256" r:id="rId6"/>
    <p:sldId id="257" r:id="rId7"/>
    <p:sldId id="272" r:id="rId8"/>
    <p:sldId id="269" r:id="rId9"/>
    <p:sldId id="258" r:id="rId10"/>
    <p:sldId id="259" r:id="rId11"/>
    <p:sldId id="260" r:id="rId12"/>
    <p:sldId id="266" r:id="rId13"/>
    <p:sldId id="262" r:id="rId14"/>
    <p:sldId id="268" r:id="rId15"/>
    <p:sldId id="263" r:id="rId16"/>
    <p:sldId id="277" r:id="rId17"/>
    <p:sldId id="264"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0D03E-55BF-4380-A266-70D2759F4774}" type="datetimeFigureOut">
              <a:rPr lang="en-US" smtClean="0"/>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C3885-46A7-44B9-9A59-5D363B7DA1BC}" type="slidenum">
              <a:rPr lang="en-US" smtClean="0"/>
              <a:t>‹#›</a:t>
            </a:fld>
            <a:endParaRPr lang="en-US"/>
          </a:p>
        </p:txBody>
      </p:sp>
    </p:spTree>
    <p:extLst>
      <p:ext uri="{BB962C8B-B14F-4D97-AF65-F5344CB8AC3E}">
        <p14:creationId xmlns:p14="http://schemas.microsoft.com/office/powerpoint/2010/main" val="73330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the four corners activity here. </a:t>
            </a:r>
            <a:endParaRPr lang="en-US" dirty="0"/>
          </a:p>
        </p:txBody>
      </p:sp>
      <p:sp>
        <p:nvSpPr>
          <p:cNvPr id="4" name="Slide Number Placeholder 3"/>
          <p:cNvSpPr>
            <a:spLocks noGrp="1"/>
          </p:cNvSpPr>
          <p:nvPr>
            <p:ph type="sldNum" sz="quarter" idx="10"/>
          </p:nvPr>
        </p:nvSpPr>
        <p:spPr/>
        <p:txBody>
          <a:bodyPr/>
          <a:lstStyle/>
          <a:p>
            <a:fld id="{DAEC3885-46A7-44B9-9A59-5D363B7DA1BC}" type="slidenum">
              <a:rPr lang="en-US" smtClean="0"/>
              <a:t>6</a:t>
            </a:fld>
            <a:endParaRPr lang="en-US"/>
          </a:p>
        </p:txBody>
      </p:sp>
    </p:spTree>
    <p:extLst>
      <p:ext uri="{BB962C8B-B14F-4D97-AF65-F5344CB8AC3E}">
        <p14:creationId xmlns:p14="http://schemas.microsoft.com/office/powerpoint/2010/main" val="2258866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9A21762-AFAB-435F-9270-E24B6C1EBB8B}"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21762-AFAB-435F-9270-E24B6C1EBB8B}"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21762-AFAB-435F-9270-E24B6C1EBB8B}"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9A21762-AFAB-435F-9270-E24B6C1EBB8B}"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21762-AFAB-435F-9270-E24B6C1EBB8B}"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9A21762-AFAB-435F-9270-E24B6C1EBB8B}"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9A21762-AFAB-435F-9270-E24B6C1EBB8B}" type="datetimeFigureOut">
              <a:rPr lang="en-US" smtClean="0"/>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A21762-AFAB-435F-9270-E24B6C1EBB8B}" type="datetimeFigureOut">
              <a:rPr lang="en-US" smtClean="0"/>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21762-AFAB-435F-9270-E24B6C1EBB8B}" type="datetimeFigureOut">
              <a:rPr lang="en-US" smtClean="0"/>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21762-AFAB-435F-9270-E24B6C1EBB8B}"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21762-AFAB-435F-9270-E24B6C1EBB8B}"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9A21762-AFAB-435F-9270-E24B6C1EBB8B}" type="datetimeFigureOut">
              <a:rPr lang="en-US" smtClean="0"/>
              <a:t>1/6/2016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6B80F99-30B1-4311-B491-9351B3D2D22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 </a:t>
            </a:r>
            <a:r>
              <a:rPr lang="en-US" dirty="0" err="1" smtClean="0"/>
              <a:t>JaN</a:t>
            </a:r>
            <a:r>
              <a:rPr lang="en-US" dirty="0" smtClean="0"/>
              <a:t> 6</a:t>
            </a:r>
            <a:endParaRPr lang="en-US" dirty="0"/>
          </a:p>
        </p:txBody>
      </p:sp>
      <p:sp>
        <p:nvSpPr>
          <p:cNvPr id="3" name="Content Placeholder 2"/>
          <p:cNvSpPr>
            <a:spLocks noGrp="1"/>
          </p:cNvSpPr>
          <p:nvPr>
            <p:ph sz="quarter" idx="13"/>
          </p:nvPr>
        </p:nvSpPr>
        <p:spPr/>
        <p:txBody>
          <a:bodyPr>
            <a:normAutofit/>
          </a:bodyPr>
          <a:lstStyle/>
          <a:p>
            <a:r>
              <a:rPr lang="en-US" sz="3000" dirty="0" smtClean="0"/>
              <a:t>Find your new seat</a:t>
            </a:r>
          </a:p>
          <a:p>
            <a:r>
              <a:rPr lang="en-US" sz="3000" dirty="0" smtClean="0"/>
              <a:t>Read the Article “How the Internet is Rewiring your Brain”</a:t>
            </a:r>
          </a:p>
          <a:p>
            <a:r>
              <a:rPr lang="en-US" sz="3000" dirty="0" smtClean="0"/>
              <a:t>Choose which of the five facts you agree with more and be ready to defend your position. (This means you should spend some time reading the information instead of sitting there </a:t>
            </a:r>
            <a:r>
              <a:rPr lang="en-US" sz="3000" smtClean="0"/>
              <a:t>talking and/or </a:t>
            </a:r>
            <a:r>
              <a:rPr lang="en-US" sz="3000" dirty="0" smtClean="0"/>
              <a:t>staring off into space.) </a:t>
            </a:r>
          </a:p>
        </p:txBody>
      </p:sp>
    </p:spTree>
    <p:extLst>
      <p:ext uri="{BB962C8B-B14F-4D97-AF65-F5344CB8AC3E}">
        <p14:creationId xmlns:p14="http://schemas.microsoft.com/office/powerpoint/2010/main" val="252006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smtClean="0"/>
              <a:t>Ethos</a:t>
            </a:r>
            <a:r>
              <a:rPr lang="en-US" sz="4000" b="1" dirty="0" smtClean="0"/>
              <a:t>—credibility of author</a:t>
            </a:r>
            <a:endParaRPr lang="en-US" sz="4000" b="1" dirty="0"/>
          </a:p>
        </p:txBody>
      </p:sp>
      <p:sp>
        <p:nvSpPr>
          <p:cNvPr id="3" name="Content Placeholder 2"/>
          <p:cNvSpPr>
            <a:spLocks noGrp="1"/>
          </p:cNvSpPr>
          <p:nvPr>
            <p:ph sz="quarter" idx="13"/>
          </p:nvPr>
        </p:nvSpPr>
        <p:spPr>
          <a:xfrm>
            <a:off x="685800" y="3276600"/>
            <a:ext cx="7924800" cy="3276600"/>
          </a:xfrm>
        </p:spPr>
        <p:txBody>
          <a:bodyPr>
            <a:normAutofit fontScale="92500"/>
          </a:bodyPr>
          <a:lstStyle/>
          <a:p>
            <a:r>
              <a:rPr lang="en-US" sz="2800" dirty="0" smtClean="0"/>
              <a:t>Who is the director of the film? What are her credentials? What is her background? Why was she interested in making this film? How does she establish authority?</a:t>
            </a:r>
          </a:p>
          <a:p>
            <a:r>
              <a:rPr lang="en-US" sz="2800" dirty="0" smtClean="0"/>
              <a:t>Who are the people interviewed in the film? What is their professional background? Do they have affiliations that would make their testimony in the film suspect?</a:t>
            </a:r>
          </a:p>
          <a:p>
            <a:r>
              <a:rPr lang="en-US" sz="2800" dirty="0" smtClean="0"/>
              <a:t>What kind of bias—if any—did </a:t>
            </a:r>
            <a:r>
              <a:rPr lang="en-US" sz="2800" dirty="0"/>
              <a:t>y</a:t>
            </a:r>
            <a:r>
              <a:rPr lang="en-US" sz="2800" dirty="0" smtClean="0"/>
              <a:t>ou discover in the film?</a:t>
            </a:r>
          </a:p>
        </p:txBody>
      </p:sp>
      <p:pic>
        <p:nvPicPr>
          <p:cNvPr id="3074" name="Picture 2" descr="http://cdn.slidesharecdn.com/ss_thumbnails/ethos-131027184154-phpapp02-thumbnail-4.jpg?cb=13828995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845" y="1524000"/>
            <a:ext cx="3441700" cy="165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4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smtClean="0"/>
              <a:t>Logos</a:t>
            </a:r>
            <a:r>
              <a:rPr lang="en-US" sz="4000" b="1" dirty="0" smtClean="0"/>
              <a:t>—appeal to logic</a:t>
            </a:r>
            <a:endParaRPr lang="en-US" sz="4000" b="1" dirty="0"/>
          </a:p>
        </p:txBody>
      </p:sp>
      <p:sp>
        <p:nvSpPr>
          <p:cNvPr id="3" name="Content Placeholder 2"/>
          <p:cNvSpPr>
            <a:spLocks noGrp="1"/>
          </p:cNvSpPr>
          <p:nvPr>
            <p:ph sz="quarter" idx="13"/>
          </p:nvPr>
        </p:nvSpPr>
        <p:spPr/>
        <p:txBody>
          <a:bodyPr>
            <a:normAutofit/>
          </a:bodyPr>
          <a:lstStyle/>
          <a:p>
            <a:r>
              <a:rPr lang="en-US" sz="3200" dirty="0" smtClean="0"/>
              <a:t>Identify the intended purpose of the film.</a:t>
            </a:r>
          </a:p>
          <a:p>
            <a:r>
              <a:rPr lang="en-US" sz="3200" dirty="0" smtClean="0"/>
              <a:t>How does the director achieve this purpose?</a:t>
            </a:r>
          </a:p>
          <a:p>
            <a:r>
              <a:rPr lang="en-US" sz="3200" dirty="0" smtClean="0"/>
              <a:t>Is her evidence based on reason? Is it presented in a logical order? </a:t>
            </a:r>
          </a:p>
          <a:p>
            <a:r>
              <a:rPr lang="en-US" sz="3200" dirty="0" smtClean="0"/>
              <a:t>What facts and data does she use?</a:t>
            </a:r>
            <a:endParaRPr lang="en-US" sz="3200" dirty="0"/>
          </a:p>
        </p:txBody>
      </p:sp>
    </p:spTree>
    <p:extLst>
      <p:ext uri="{BB962C8B-B14F-4D97-AF65-F5344CB8AC3E}">
        <p14:creationId xmlns:p14="http://schemas.microsoft.com/office/powerpoint/2010/main" val="3010000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Loaded language</a:t>
            </a:r>
            <a:endParaRPr lang="en-US" sz="4000" b="1" dirty="0"/>
          </a:p>
        </p:txBody>
      </p:sp>
      <p:sp>
        <p:nvSpPr>
          <p:cNvPr id="3" name="Content Placeholder 2"/>
          <p:cNvSpPr>
            <a:spLocks noGrp="1"/>
          </p:cNvSpPr>
          <p:nvPr>
            <p:ph sz="quarter" idx="13"/>
          </p:nvPr>
        </p:nvSpPr>
        <p:spPr/>
        <p:txBody>
          <a:bodyPr>
            <a:normAutofit/>
          </a:bodyPr>
          <a:lstStyle/>
          <a:p>
            <a:r>
              <a:rPr lang="en-US" sz="2800" dirty="0" smtClean="0"/>
              <a:t>Diction that carries a heavy emotional charge</a:t>
            </a:r>
          </a:p>
          <a:p>
            <a:r>
              <a:rPr lang="en-US" sz="2800" dirty="0" smtClean="0"/>
              <a:t>Emotional argument made using loaded language are particularly effective because they exploit the human weakness for acting immediately based upon an emotional response, without considering logic and reason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419600"/>
            <a:ext cx="6781800" cy="2005584"/>
          </a:xfrm>
          <a:prstGeom prst="rect">
            <a:avLst/>
          </a:prstGeom>
        </p:spPr>
      </p:pic>
    </p:spTree>
    <p:extLst>
      <p:ext uri="{BB962C8B-B14F-4D97-AF65-F5344CB8AC3E}">
        <p14:creationId xmlns:p14="http://schemas.microsoft.com/office/powerpoint/2010/main" val="1867298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Film as persuasion</a:t>
            </a:r>
            <a:endParaRPr lang="en-US" sz="4000" b="1" dirty="0"/>
          </a:p>
        </p:txBody>
      </p:sp>
      <p:sp>
        <p:nvSpPr>
          <p:cNvPr id="3" name="Content Placeholder 2"/>
          <p:cNvSpPr>
            <a:spLocks noGrp="1"/>
          </p:cNvSpPr>
          <p:nvPr>
            <p:ph sz="quarter" idx="13"/>
          </p:nvPr>
        </p:nvSpPr>
        <p:spPr/>
        <p:txBody>
          <a:bodyPr>
            <a:normAutofit/>
          </a:bodyPr>
          <a:lstStyle/>
          <a:p>
            <a:r>
              <a:rPr lang="en-US" sz="2800" dirty="0" smtClean="0"/>
              <a:t>What effects does the film maker use to guide the audience? </a:t>
            </a:r>
          </a:p>
          <a:p>
            <a:r>
              <a:rPr lang="en-US" sz="2800" dirty="0" smtClean="0"/>
              <a:t>How does she transition from one topic to another?</a:t>
            </a:r>
          </a:p>
          <a:p>
            <a:r>
              <a:rPr lang="en-US" sz="2800" dirty="0" smtClean="0"/>
              <a:t>What images are repeated over and over?</a:t>
            </a:r>
          </a:p>
          <a:p>
            <a:pPr marL="0" indent="0">
              <a:buNone/>
            </a:pPr>
            <a:endParaRPr lang="en-US" sz="2800" dirty="0"/>
          </a:p>
        </p:txBody>
      </p:sp>
    </p:spTree>
    <p:extLst>
      <p:ext uri="{BB962C8B-B14F-4D97-AF65-F5344CB8AC3E}">
        <p14:creationId xmlns:p14="http://schemas.microsoft.com/office/powerpoint/2010/main" val="3399051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Logical Fallacies:</a:t>
            </a:r>
            <a:endParaRPr lang="en-US" sz="4000" b="1" dirty="0"/>
          </a:p>
        </p:txBody>
      </p:sp>
      <p:sp>
        <p:nvSpPr>
          <p:cNvPr id="4" name="TextBox 3"/>
          <p:cNvSpPr txBox="1"/>
          <p:nvPr/>
        </p:nvSpPr>
        <p:spPr>
          <a:xfrm>
            <a:off x="762000" y="1524000"/>
            <a:ext cx="7543800" cy="4062651"/>
          </a:xfrm>
          <a:prstGeom prst="rect">
            <a:avLst/>
          </a:prstGeom>
          <a:noFill/>
        </p:spPr>
        <p:txBody>
          <a:bodyPr wrap="square" rtlCol="0">
            <a:spAutoFit/>
          </a:bodyPr>
          <a:lstStyle/>
          <a:p>
            <a:pPr algn="ctr"/>
            <a:r>
              <a:rPr lang="en-US" sz="2400" dirty="0"/>
              <a:t>The ability to identify logical fallacies in the arguments of others, and to avoid them in one’s own arguments, is both valuable and increasingly rare. Fallacious reasoning keeps us from knowing the truth, and the inability to think critically makes us vulnerable to manipulation by those skilled in the art of rhetoric.</a:t>
            </a:r>
          </a:p>
          <a:p>
            <a:pPr algn="ctr"/>
            <a:endParaRPr lang="en-US" sz="2400" b="1" dirty="0" smtClean="0"/>
          </a:p>
          <a:p>
            <a:pPr algn="ctr"/>
            <a:r>
              <a:rPr lang="en-US" sz="2400" b="1" dirty="0" smtClean="0">
                <a:solidFill>
                  <a:srgbClr val="FFC000"/>
                </a:solidFill>
              </a:rPr>
              <a:t>What </a:t>
            </a:r>
            <a:r>
              <a:rPr lang="en-US" sz="2400" b="1" dirty="0">
                <a:solidFill>
                  <a:srgbClr val="FFC000"/>
                </a:solidFill>
              </a:rPr>
              <a:t>is a Logical Fallacy</a:t>
            </a:r>
            <a:r>
              <a:rPr lang="en-US" sz="2400" b="1" dirty="0" smtClean="0">
                <a:solidFill>
                  <a:srgbClr val="FFC000"/>
                </a:solidFill>
              </a:rPr>
              <a:t>?</a:t>
            </a:r>
          </a:p>
          <a:p>
            <a:pPr algn="ctr"/>
            <a:endParaRPr lang="en-US" sz="2400" b="1" dirty="0"/>
          </a:p>
          <a:p>
            <a:pPr algn="ctr"/>
            <a:r>
              <a:rPr lang="en-US" sz="2400" dirty="0"/>
              <a:t>A</a:t>
            </a:r>
            <a:r>
              <a:rPr lang="en-US" sz="2400" dirty="0" smtClean="0"/>
              <a:t> </a:t>
            </a:r>
            <a:r>
              <a:rPr lang="en-US" sz="2400" dirty="0"/>
              <a:t>logical fallacy is a flaw in reasoning. They are often used by politicians, corporations, and the media to fool people.</a:t>
            </a:r>
          </a:p>
          <a:p>
            <a:endParaRPr lang="en-US" dirty="0"/>
          </a:p>
        </p:txBody>
      </p:sp>
    </p:spTree>
    <p:extLst>
      <p:ext uri="{BB962C8B-B14F-4D97-AF65-F5344CB8AC3E}">
        <p14:creationId xmlns:p14="http://schemas.microsoft.com/office/powerpoint/2010/main" val="743385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1143000"/>
          </a:xfrm>
        </p:spPr>
        <p:txBody>
          <a:bodyPr/>
          <a:lstStyle/>
          <a:p>
            <a:pPr algn="ctr"/>
            <a:r>
              <a:rPr lang="en-US" sz="4000" b="1" dirty="0" smtClean="0"/>
              <a:t>Logical Fallacies (CONT):</a:t>
            </a:r>
            <a:endParaRPr lang="en-US" sz="4000" b="1" dirty="0"/>
          </a:p>
        </p:txBody>
      </p:sp>
      <p:sp>
        <p:nvSpPr>
          <p:cNvPr id="3" name="Content Placeholder 2"/>
          <p:cNvSpPr>
            <a:spLocks noGrp="1"/>
          </p:cNvSpPr>
          <p:nvPr>
            <p:ph sz="quarter" idx="13"/>
          </p:nvPr>
        </p:nvSpPr>
        <p:spPr>
          <a:xfrm>
            <a:off x="609600" y="1066800"/>
            <a:ext cx="5181600" cy="4648200"/>
          </a:xfrm>
        </p:spPr>
        <p:txBody>
          <a:bodyPr>
            <a:normAutofit fontScale="92500" lnSpcReduction="10000"/>
          </a:bodyPr>
          <a:lstStyle/>
          <a:p>
            <a:r>
              <a:rPr lang="en-US" sz="2800" dirty="0" smtClean="0"/>
              <a:t>Testimonial—persuading by invoking support from respected individuals—athletes, movie stars, doctors—or institutions</a:t>
            </a:r>
          </a:p>
          <a:p>
            <a:r>
              <a:rPr lang="en-US" sz="2800" dirty="0" smtClean="0"/>
              <a:t>Repetition—persuading through repeating the same image, word, symbol or phrase over and over</a:t>
            </a:r>
            <a:endParaRPr lang="en-US" sz="2800" dirty="0"/>
          </a:p>
          <a:p>
            <a:pPr lvl="1"/>
            <a:r>
              <a:rPr lang="en-US" sz="2800" dirty="0" smtClean="0"/>
              <a:t>Ex: broadcasting the same commercial at each commercial break</a:t>
            </a:r>
          </a:p>
          <a:p>
            <a:r>
              <a:rPr lang="en-US" sz="2800" dirty="0"/>
              <a:t>Hyperbole</a:t>
            </a:r>
            <a:r>
              <a:rPr lang="en-US" sz="2800" dirty="0" smtClean="0"/>
              <a:t>— exaggerated claim</a:t>
            </a:r>
            <a:endParaRPr lang="en-US" sz="2800" dirty="0"/>
          </a:p>
          <a:p>
            <a:pPr marL="0" indent="0">
              <a:buNone/>
            </a:pPr>
            <a:endParaRPr lang="en-US" sz="2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914400"/>
            <a:ext cx="1989622" cy="27040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871" y="3923778"/>
            <a:ext cx="2340279" cy="1749454"/>
          </a:xfrm>
          <a:prstGeom prst="rect">
            <a:avLst/>
          </a:prstGeom>
        </p:spPr>
      </p:pic>
    </p:spTree>
    <p:extLst>
      <p:ext uri="{BB962C8B-B14F-4D97-AF65-F5344CB8AC3E}">
        <p14:creationId xmlns:p14="http://schemas.microsoft.com/office/powerpoint/2010/main" val="137626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2 stopped here on Jan. </a:t>
            </a:r>
            <a:r>
              <a:rPr lang="en-US" smtClean="0"/>
              <a:t>6</a:t>
            </a:r>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81087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924800" cy="1143000"/>
          </a:xfrm>
        </p:spPr>
        <p:txBody>
          <a:bodyPr/>
          <a:lstStyle/>
          <a:p>
            <a:pPr algn="ctr"/>
            <a:r>
              <a:rPr lang="en-US" sz="4000" b="1" dirty="0" smtClean="0"/>
              <a:t>LOGICAL FALLACIES (</a:t>
            </a:r>
            <a:r>
              <a:rPr lang="en-US" sz="4000" b="1" dirty="0" err="1" smtClean="0"/>
              <a:t>cont</a:t>
            </a:r>
            <a:r>
              <a:rPr lang="en-US" sz="4000" b="1" dirty="0" smtClean="0"/>
              <a:t>):</a:t>
            </a:r>
            <a:endParaRPr lang="en-US" sz="4000" b="1" dirty="0"/>
          </a:p>
        </p:txBody>
      </p:sp>
      <p:sp>
        <p:nvSpPr>
          <p:cNvPr id="3" name="Content Placeholder 2"/>
          <p:cNvSpPr>
            <a:spLocks noGrp="1"/>
          </p:cNvSpPr>
          <p:nvPr>
            <p:ph sz="quarter" idx="13"/>
          </p:nvPr>
        </p:nvSpPr>
        <p:spPr>
          <a:xfrm>
            <a:off x="228600" y="1143000"/>
            <a:ext cx="6172200" cy="5105400"/>
          </a:xfrm>
        </p:spPr>
        <p:txBody>
          <a:bodyPr>
            <a:normAutofit fontScale="85000" lnSpcReduction="20000"/>
          </a:bodyPr>
          <a:lstStyle/>
          <a:p>
            <a:r>
              <a:rPr lang="en-US" sz="2800" dirty="0" smtClean="0"/>
              <a:t>Either/Or—a claim that there are only two choices when there are more. Used constantly by the media</a:t>
            </a:r>
          </a:p>
          <a:p>
            <a:r>
              <a:rPr lang="en-US" sz="2800" dirty="0" smtClean="0"/>
              <a:t>Stacking the deck/Card </a:t>
            </a:r>
            <a:r>
              <a:rPr lang="en-US" sz="2800" dirty="0"/>
              <a:t>stacking—taking information out of context or not providing the whole </a:t>
            </a:r>
            <a:r>
              <a:rPr lang="en-US" sz="2800" dirty="0" smtClean="0"/>
              <a:t>story</a:t>
            </a:r>
          </a:p>
          <a:p>
            <a:pPr lvl="1"/>
            <a:r>
              <a:rPr lang="en-US" sz="2800" dirty="0" smtClean="0"/>
              <a:t>Ex: </a:t>
            </a:r>
            <a:r>
              <a:rPr lang="en-US" sz="2400" dirty="0"/>
              <a:t>Gamblers 'stack the deck' in their favor by arranging the cards so that they will win. Writers 'stack the deck' by ignoring any evidence or arguments that don't support their position. I once experienced </a:t>
            </a:r>
            <a:r>
              <a:rPr lang="en-US" sz="2400" b="1" dirty="0"/>
              <a:t>'stacking the deck'</a:t>
            </a:r>
            <a:r>
              <a:rPr lang="en-US" sz="2400" dirty="0"/>
              <a:t> when I went to buy a used car. The man trying to sell me the car talked only about how wonderful the car was. After I bought the car, another man tried to sell me an extended warranty by pointing out all the things that could break down."</a:t>
            </a:r>
            <a:br>
              <a:rPr lang="en-US" sz="2400" dirty="0"/>
            </a:br>
            <a:r>
              <a:rPr lang="en-US" sz="2400" dirty="0"/>
              <a:t>(Gary Layne Hatch, </a:t>
            </a:r>
            <a:r>
              <a:rPr lang="en-US" sz="2400" i="1" dirty="0"/>
              <a:t>Arguing in Communities</a:t>
            </a:r>
            <a:r>
              <a:rPr lang="en-US" sz="2400" dirty="0"/>
              <a:t>. Mayfield, 1996</a:t>
            </a:r>
            <a:endParaRPr lang="en-US" sz="2800" dirty="0" smtClean="0"/>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143000"/>
            <a:ext cx="2209800" cy="1663240"/>
          </a:xfrm>
          <a:prstGeom prst="rect">
            <a:avLst/>
          </a:prstGeom>
        </p:spPr>
      </p:pic>
    </p:spTree>
    <p:extLst>
      <p:ext uri="{BB962C8B-B14F-4D97-AF65-F5344CB8AC3E}">
        <p14:creationId xmlns:p14="http://schemas.microsoft.com/office/powerpoint/2010/main" val="125201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LOGICAL FALLACIES (CONT):</a:t>
            </a:r>
            <a:endParaRPr lang="en-US" sz="3600" b="1" dirty="0"/>
          </a:p>
        </p:txBody>
      </p:sp>
      <p:sp>
        <p:nvSpPr>
          <p:cNvPr id="3" name="TextBox 2"/>
          <p:cNvSpPr txBox="1"/>
          <p:nvPr/>
        </p:nvSpPr>
        <p:spPr>
          <a:xfrm>
            <a:off x="533400" y="1828800"/>
            <a:ext cx="8229600" cy="236988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Hasty Generalization – a generalization </a:t>
            </a:r>
            <a:r>
              <a:rPr lang="en-US" sz="2400" dirty="0"/>
              <a:t>based on too little </a:t>
            </a:r>
            <a:r>
              <a:rPr lang="en-US" sz="2400" dirty="0" smtClean="0"/>
              <a:t>evidence</a:t>
            </a:r>
          </a:p>
          <a:p>
            <a:pPr marL="742950" lvl="1" indent="-285750">
              <a:buFont typeface="Arial" panose="020B0604020202020204" pitchFamily="34" charset="0"/>
              <a:buChar char="•"/>
            </a:pPr>
            <a:r>
              <a:rPr lang="en-US" sz="2000" dirty="0"/>
              <a:t>Ex: My father smoked four packs of cigarettes a day since age fourteen and lived until age sixty-nine.  Therefore, smoking really can’t be that bad for you</a:t>
            </a:r>
            <a:r>
              <a:rPr lang="en-US" sz="2000" dirty="0" smtClean="0"/>
              <a:t>.</a:t>
            </a:r>
          </a:p>
          <a:p>
            <a:pPr marL="285750" indent="-285750">
              <a:buFont typeface="Arial" panose="020B0604020202020204" pitchFamily="34" charset="0"/>
              <a:buChar char="•"/>
            </a:pPr>
            <a:r>
              <a:rPr lang="en-US" sz="2400" dirty="0" smtClean="0"/>
              <a:t>Oversimplification—offering </a:t>
            </a:r>
            <a:r>
              <a:rPr lang="en-US" sz="2400" dirty="0"/>
              <a:t>a simple solution to an extremely complex </a:t>
            </a:r>
            <a:r>
              <a:rPr lang="en-US" sz="2400" dirty="0" smtClean="0"/>
              <a:t>problem</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76600"/>
            <a:ext cx="3046095" cy="2538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4800600"/>
            <a:ext cx="960909" cy="795753"/>
          </a:xfrm>
          <a:prstGeom prst="rect">
            <a:avLst/>
          </a:prstGeom>
        </p:spPr>
      </p:pic>
    </p:spTree>
    <p:extLst>
      <p:ext uri="{BB962C8B-B14F-4D97-AF65-F5344CB8AC3E}">
        <p14:creationId xmlns:p14="http://schemas.microsoft.com/office/powerpoint/2010/main" val="3426150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LOGICAL FALLACIES (CONT):</a:t>
            </a:r>
            <a:endParaRPr lang="en-US" sz="3600" b="1" dirty="0"/>
          </a:p>
        </p:txBody>
      </p:sp>
      <p:sp>
        <p:nvSpPr>
          <p:cNvPr id="3" name="TextBox 2"/>
          <p:cNvSpPr txBox="1"/>
          <p:nvPr/>
        </p:nvSpPr>
        <p:spPr>
          <a:xfrm flipH="1">
            <a:off x="490600" y="1447800"/>
            <a:ext cx="822960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Red Herring – something that misleads or distracts from a relevant or important issue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16" y="2278797"/>
            <a:ext cx="5921767" cy="4038600"/>
          </a:xfrm>
          <a:prstGeom prst="rect">
            <a:avLst/>
          </a:prstGeom>
        </p:spPr>
      </p:pic>
    </p:spTree>
    <p:extLst>
      <p:ext uri="{BB962C8B-B14F-4D97-AF65-F5344CB8AC3E}">
        <p14:creationId xmlns:p14="http://schemas.microsoft.com/office/powerpoint/2010/main" val="291027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your Partner</a:t>
            </a:r>
            <a:endParaRPr lang="en-US" dirty="0"/>
          </a:p>
        </p:txBody>
      </p:sp>
      <p:sp>
        <p:nvSpPr>
          <p:cNvPr id="3" name="Content Placeholder 2"/>
          <p:cNvSpPr>
            <a:spLocks noGrp="1"/>
          </p:cNvSpPr>
          <p:nvPr>
            <p:ph sz="quarter" idx="13"/>
          </p:nvPr>
        </p:nvSpPr>
        <p:spPr/>
        <p:txBody>
          <a:bodyPr>
            <a:normAutofit/>
          </a:bodyPr>
          <a:lstStyle/>
          <a:p>
            <a:r>
              <a:rPr lang="en-US" sz="2500" dirty="0" smtClean="0"/>
              <a:t>With your device, look up SeaWorld’s web page. </a:t>
            </a:r>
          </a:p>
          <a:p>
            <a:endParaRPr lang="en-US" sz="2500" dirty="0" smtClean="0"/>
          </a:p>
          <a:p>
            <a:r>
              <a:rPr lang="en-US" sz="2500" dirty="0" smtClean="0"/>
              <a:t>Find one piece of information which SeaWorld uses to explain how they help sea animals and improve the world</a:t>
            </a:r>
          </a:p>
          <a:p>
            <a:endParaRPr lang="en-US" sz="2500" dirty="0" smtClean="0"/>
          </a:p>
          <a:p>
            <a:r>
              <a:rPr lang="en-US" sz="2500" dirty="0" smtClean="0"/>
              <a:t>Be ready to share out this piece of information</a:t>
            </a:r>
            <a:endParaRPr lang="en-US" sz="2500" dirty="0"/>
          </a:p>
          <a:p>
            <a:endParaRPr lang="en-US" sz="2500" dirty="0"/>
          </a:p>
        </p:txBody>
      </p:sp>
    </p:spTree>
    <p:extLst>
      <p:ext uri="{BB962C8B-B14F-4D97-AF65-F5344CB8AC3E}">
        <p14:creationId xmlns:p14="http://schemas.microsoft.com/office/powerpoint/2010/main" val="384790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your partner</a:t>
            </a:r>
            <a:endParaRPr lang="en-US" dirty="0"/>
          </a:p>
        </p:txBody>
      </p:sp>
      <p:sp>
        <p:nvSpPr>
          <p:cNvPr id="3" name="Content Placeholder 2"/>
          <p:cNvSpPr>
            <a:spLocks noGrp="1"/>
          </p:cNvSpPr>
          <p:nvPr>
            <p:ph sz="quarter" idx="13"/>
          </p:nvPr>
        </p:nvSpPr>
        <p:spPr/>
        <p:txBody>
          <a:bodyPr>
            <a:normAutofit/>
          </a:bodyPr>
          <a:lstStyle/>
          <a:p>
            <a:r>
              <a:rPr lang="en-US" sz="2500" dirty="0"/>
              <a:t>With your device, look up </a:t>
            </a:r>
            <a:r>
              <a:rPr lang="en-US" sz="2500" dirty="0" smtClean="0"/>
              <a:t>Sea World of Hurt’s webpage. </a:t>
            </a:r>
            <a:endParaRPr lang="en-US" sz="2500" dirty="0"/>
          </a:p>
          <a:p>
            <a:endParaRPr lang="en-US" sz="2500" dirty="0"/>
          </a:p>
          <a:p>
            <a:r>
              <a:rPr lang="en-US" sz="2500" dirty="0"/>
              <a:t>Find one piece of information which </a:t>
            </a:r>
            <a:r>
              <a:rPr lang="en-US" sz="2500" dirty="0" smtClean="0"/>
              <a:t>this site </a:t>
            </a:r>
            <a:r>
              <a:rPr lang="en-US" sz="2500" dirty="0"/>
              <a:t>uses to explain how </a:t>
            </a:r>
            <a:r>
              <a:rPr lang="en-US" sz="2500" dirty="0" smtClean="0"/>
              <a:t>Sea World doesn’t help animals or the world</a:t>
            </a:r>
            <a:endParaRPr lang="en-US" sz="2500" dirty="0"/>
          </a:p>
          <a:p>
            <a:endParaRPr lang="en-US" sz="2500" dirty="0"/>
          </a:p>
          <a:p>
            <a:r>
              <a:rPr lang="en-US" sz="2500" dirty="0"/>
              <a:t>Be ready to share out this piece of information</a:t>
            </a:r>
          </a:p>
          <a:p>
            <a:endParaRPr lang="en-US" sz="2500" dirty="0"/>
          </a:p>
        </p:txBody>
      </p:sp>
    </p:spTree>
    <p:extLst>
      <p:ext uri="{BB962C8B-B14F-4D97-AF65-F5344CB8AC3E}">
        <p14:creationId xmlns:p14="http://schemas.microsoft.com/office/powerpoint/2010/main" val="106961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924800" cy="1143000"/>
          </a:xfrm>
        </p:spPr>
        <p:txBody>
          <a:bodyPr/>
          <a:lstStyle/>
          <a:p>
            <a:pPr algn="ctr"/>
            <a:r>
              <a:rPr lang="en-US" dirty="0" smtClean="0"/>
              <a:t>Which site is accurate </a:t>
            </a:r>
            <a:br>
              <a:rPr lang="en-US" dirty="0" smtClean="0"/>
            </a:br>
            <a:r>
              <a:rPr lang="en-US" dirty="0" smtClean="0"/>
              <a:t>and </a:t>
            </a:r>
            <a:br>
              <a:rPr lang="en-US" dirty="0" smtClean="0"/>
            </a:br>
            <a:r>
              <a:rPr lang="en-US" dirty="0" smtClean="0"/>
              <a:t>how do we know? </a:t>
            </a:r>
            <a:endParaRPr lang="en-US" dirty="0"/>
          </a:p>
        </p:txBody>
      </p:sp>
      <p:sp>
        <p:nvSpPr>
          <p:cNvPr id="3" name="Content Placeholder 2"/>
          <p:cNvSpPr>
            <a:spLocks noGrp="1"/>
          </p:cNvSpPr>
          <p:nvPr>
            <p:ph sz="quarter" idx="13"/>
          </p:nvPr>
        </p:nvSpPr>
        <p:spPr>
          <a:xfrm>
            <a:off x="533400" y="2362200"/>
            <a:ext cx="7924800" cy="4114800"/>
          </a:xfrm>
        </p:spPr>
        <p:txBody>
          <a:bodyPr>
            <a:normAutofit/>
          </a:bodyPr>
          <a:lstStyle/>
          <a:p>
            <a:r>
              <a:rPr lang="en-US" sz="2500" dirty="0" smtClean="0"/>
              <a:t>One is an entertainment corporation with some research facilities </a:t>
            </a:r>
          </a:p>
          <a:p>
            <a:r>
              <a:rPr lang="en-US" sz="2500" dirty="0" smtClean="0"/>
              <a:t>One is an activist animal rights organization known for its extreme methods of protesting</a:t>
            </a:r>
          </a:p>
          <a:p>
            <a:r>
              <a:rPr lang="en-US" sz="2500" dirty="0" smtClean="0"/>
              <a:t>Both have their own agendas</a:t>
            </a:r>
          </a:p>
          <a:p>
            <a:r>
              <a:rPr lang="en-US" sz="2500" dirty="0" smtClean="0"/>
              <a:t>Both use the media to persuade</a:t>
            </a:r>
          </a:p>
          <a:p>
            <a:r>
              <a:rPr lang="en-US" sz="2500" dirty="0" smtClean="0"/>
              <a:t>Both use rhetorical devices in their persuasion</a:t>
            </a:r>
          </a:p>
          <a:p>
            <a:r>
              <a:rPr lang="en-US" sz="2500" dirty="0" smtClean="0"/>
              <a:t>Who is more credible? </a:t>
            </a:r>
            <a:endParaRPr lang="en-US" sz="2500" dirty="0"/>
          </a:p>
        </p:txBody>
      </p:sp>
    </p:spTree>
    <p:extLst>
      <p:ext uri="{BB962C8B-B14F-4D97-AF65-F5344CB8AC3E}">
        <p14:creationId xmlns:p14="http://schemas.microsoft.com/office/powerpoint/2010/main" val="2369914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b="1" dirty="0" smtClean="0"/>
              <a:t>A Rhetorical Analysis</a:t>
            </a:r>
            <a:endParaRPr lang="en-US" sz="2800" b="1" dirty="0"/>
          </a:p>
        </p:txBody>
      </p:sp>
      <p:sp>
        <p:nvSpPr>
          <p:cNvPr id="2" name="Title 1"/>
          <p:cNvSpPr>
            <a:spLocks noGrp="1"/>
          </p:cNvSpPr>
          <p:nvPr>
            <p:ph type="ctrTitle"/>
          </p:nvPr>
        </p:nvSpPr>
        <p:spPr/>
        <p:txBody>
          <a:bodyPr/>
          <a:lstStyle/>
          <a:p>
            <a:r>
              <a:rPr lang="en-US" sz="6600" b="1" i="1" dirty="0" smtClean="0"/>
              <a:t>Blackfish</a:t>
            </a:r>
            <a:r>
              <a:rPr lang="en-US" sz="6600" dirty="0" smtClean="0"/>
              <a:t> </a:t>
            </a:r>
            <a:endParaRPr lang="en-US" sz="6600" dirty="0"/>
          </a:p>
        </p:txBody>
      </p:sp>
    </p:spTree>
    <p:extLst>
      <p:ext uri="{BB962C8B-B14F-4D97-AF65-F5344CB8AC3E}">
        <p14:creationId xmlns:p14="http://schemas.microsoft.com/office/powerpoint/2010/main" val="334634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24800" cy="1143000"/>
          </a:xfrm>
        </p:spPr>
        <p:txBody>
          <a:bodyPr/>
          <a:lstStyle/>
          <a:p>
            <a:pPr algn="ctr"/>
            <a:r>
              <a:rPr lang="en-US" sz="4000" b="1" dirty="0" smtClean="0"/>
              <a:t>What are you going to do?</a:t>
            </a:r>
            <a:endParaRPr lang="en-US" sz="4000" b="1" dirty="0"/>
          </a:p>
        </p:txBody>
      </p:sp>
      <p:sp>
        <p:nvSpPr>
          <p:cNvPr id="3" name="Content Placeholder 2"/>
          <p:cNvSpPr>
            <a:spLocks noGrp="1"/>
          </p:cNvSpPr>
          <p:nvPr>
            <p:ph sz="quarter" idx="13"/>
          </p:nvPr>
        </p:nvSpPr>
        <p:spPr/>
        <p:txBody>
          <a:bodyPr>
            <a:normAutofit/>
          </a:bodyPr>
          <a:lstStyle/>
          <a:p>
            <a:r>
              <a:rPr lang="en-US" sz="2800" dirty="0" smtClean="0"/>
              <a:t>Watch </a:t>
            </a:r>
            <a:r>
              <a:rPr lang="en-US" sz="2800" i="1" dirty="0" smtClean="0"/>
              <a:t>Blackfish </a:t>
            </a:r>
            <a:r>
              <a:rPr lang="en-US" sz="2800" dirty="0" smtClean="0"/>
              <a:t>to carefully analyze the use of rhetoric to make a claim.</a:t>
            </a:r>
          </a:p>
          <a:p>
            <a:r>
              <a:rPr lang="en-US" sz="2800" dirty="0" smtClean="0"/>
              <a:t>Read and view Sea World’s rebuttal and evaluate the use of rhetoric to defend the accusations brought in the film</a:t>
            </a:r>
          </a:p>
          <a:p>
            <a:r>
              <a:rPr lang="en-US" sz="2800" dirty="0" smtClean="0"/>
              <a:t>Evaluate the components of each argument in a critical way</a:t>
            </a:r>
          </a:p>
          <a:p>
            <a:r>
              <a:rPr lang="en-US" sz="2800" dirty="0" smtClean="0"/>
              <a:t>State your beliefs about this issue after careful analysis</a:t>
            </a:r>
            <a:endParaRPr lang="en-US" sz="2800" dirty="0"/>
          </a:p>
        </p:txBody>
      </p:sp>
    </p:spTree>
    <p:extLst>
      <p:ext uri="{BB962C8B-B14F-4D97-AF65-F5344CB8AC3E}">
        <p14:creationId xmlns:p14="http://schemas.microsoft.com/office/powerpoint/2010/main" val="2149488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359"/>
            <a:ext cx="7924800" cy="1143000"/>
          </a:xfrm>
        </p:spPr>
        <p:txBody>
          <a:bodyPr/>
          <a:lstStyle/>
          <a:p>
            <a:pPr algn="ctr"/>
            <a:r>
              <a:rPr lang="en-US" sz="3600" b="1" dirty="0" smtClean="0"/>
              <a:t>What is a Documentary?</a:t>
            </a:r>
            <a:br>
              <a:rPr lang="en-US" sz="3600" b="1" dirty="0" smtClean="0"/>
            </a:br>
            <a:r>
              <a:rPr lang="en-US" sz="3200" b="1" dirty="0" smtClean="0"/>
              <a:t>(No, they’re not all boring…)</a:t>
            </a:r>
            <a:endParaRPr lang="en-US" sz="3200" b="1" dirty="0"/>
          </a:p>
        </p:txBody>
      </p:sp>
      <p:sp>
        <p:nvSpPr>
          <p:cNvPr id="3" name="Content Placeholder 2"/>
          <p:cNvSpPr>
            <a:spLocks noGrp="1"/>
          </p:cNvSpPr>
          <p:nvPr>
            <p:ph sz="quarter" idx="13"/>
          </p:nvPr>
        </p:nvSpPr>
        <p:spPr>
          <a:xfrm>
            <a:off x="-1044" y="1287462"/>
            <a:ext cx="9144000" cy="4114800"/>
          </a:xfrm>
        </p:spPr>
        <p:txBody>
          <a:bodyPr>
            <a:normAutofit/>
          </a:bodyPr>
          <a:lstStyle/>
          <a:p>
            <a:pPr marL="0" indent="0" algn="ctr">
              <a:buNone/>
            </a:pPr>
            <a:r>
              <a:rPr lang="en-US" sz="2000" dirty="0"/>
              <a:t>A documentary film is a movie that attempts to document reality. Even though the scenes are carefully chosen and arranged, usually through editing after filming, they are not scripted and the people in the movie are not typically actors. Sometimes, a documentary film may rely on voice-over narration to describe what is happening in the footage; in other films, the images speak for themselves without commentary. A documentary often includes interviews with people in the film for additional context or information.</a:t>
            </a:r>
          </a:p>
        </p:txBody>
      </p:sp>
      <p:pic>
        <p:nvPicPr>
          <p:cNvPr id="4098" name="Picture 2" descr="http://a.fssta.com/content/dam/fsdigital/fscom/Buzzer/Images/2016/01/04/making-a-murderer.vresize.1200.675.high.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446351"/>
            <a:ext cx="3765954" cy="2117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l9fvu4r30qs1.cloudfront.net/6e/f9/9ee24fa44b72ad50b3f4b4bee916/hoop-drea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413342"/>
            <a:ext cx="1558925" cy="22688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bol.com/imgbase0/imagebase/large/FC/6/3/7/1/10020040044017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352406"/>
            <a:ext cx="1554400" cy="21939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kellylouiseposey.files.wordpress.com/2011/11/120_the_co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377767"/>
            <a:ext cx="1754981" cy="233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13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What is rhetorical analysis?</a:t>
            </a:r>
            <a:endParaRPr lang="en-US" sz="4000" b="1" dirty="0"/>
          </a:p>
        </p:txBody>
      </p:sp>
      <p:sp>
        <p:nvSpPr>
          <p:cNvPr id="3" name="TextBox 2"/>
          <p:cNvSpPr txBox="1"/>
          <p:nvPr/>
        </p:nvSpPr>
        <p:spPr>
          <a:xfrm>
            <a:off x="990600" y="1752600"/>
            <a:ext cx="6858000" cy="1938992"/>
          </a:xfrm>
          <a:prstGeom prst="rect">
            <a:avLst/>
          </a:prstGeom>
          <a:noFill/>
        </p:spPr>
        <p:txBody>
          <a:bodyPr wrap="square" rtlCol="0">
            <a:spAutoFit/>
          </a:bodyPr>
          <a:lstStyle/>
          <a:p>
            <a:pPr algn="ctr"/>
            <a:r>
              <a:rPr lang="en-US" sz="2400" b="1" dirty="0">
                <a:solidFill>
                  <a:srgbClr val="FFC000"/>
                </a:solidFill>
              </a:rPr>
              <a:t>Rhetoric</a:t>
            </a:r>
            <a:r>
              <a:rPr lang="en-US" sz="2400" dirty="0"/>
              <a:t> is a term that is broadly used, but its most classical definition is the art of persuasion. If you are asked to write a </a:t>
            </a:r>
            <a:r>
              <a:rPr lang="en-US" sz="2400" b="1" dirty="0">
                <a:solidFill>
                  <a:srgbClr val="FFC000"/>
                </a:solidFill>
              </a:rPr>
              <a:t>rhetorical analysis</a:t>
            </a:r>
            <a:r>
              <a:rPr lang="en-US" sz="2400" dirty="0"/>
              <a:t>, you are really being asked to identify the particular strategies that an author is using to appeal to or persuade a given audience.</a:t>
            </a:r>
          </a:p>
        </p:txBody>
      </p:sp>
      <p:pic>
        <p:nvPicPr>
          <p:cNvPr id="2050" name="Picture 2" descr="http://www.kwaddellconsulting.com/wp-content/uploads/2013/06/11037-outdoor-advertising-1-e1370212400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3810000"/>
            <a:ext cx="4400550" cy="230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09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smtClean="0"/>
              <a:t>Pathos</a:t>
            </a:r>
            <a:r>
              <a:rPr lang="en-US" sz="4000" b="1" dirty="0" smtClean="0"/>
              <a:t>—emotional appeal</a:t>
            </a:r>
            <a:endParaRPr lang="en-US" sz="4000" b="1" dirty="0"/>
          </a:p>
        </p:txBody>
      </p:sp>
      <p:sp>
        <p:nvSpPr>
          <p:cNvPr id="3" name="Content Placeholder 2"/>
          <p:cNvSpPr>
            <a:spLocks noGrp="1"/>
          </p:cNvSpPr>
          <p:nvPr>
            <p:ph sz="quarter" idx="13"/>
          </p:nvPr>
        </p:nvSpPr>
        <p:spPr>
          <a:xfrm>
            <a:off x="609600" y="1600200"/>
            <a:ext cx="4191000" cy="4114800"/>
          </a:xfrm>
        </p:spPr>
        <p:txBody>
          <a:bodyPr>
            <a:normAutofit fontScale="92500" lnSpcReduction="10000"/>
          </a:bodyPr>
          <a:lstStyle/>
          <a:p>
            <a:r>
              <a:rPr lang="en-US" sz="2800" dirty="0" smtClean="0"/>
              <a:t>How does the filmmaker use emotion to grab the attention of the audience?</a:t>
            </a:r>
          </a:p>
          <a:p>
            <a:r>
              <a:rPr lang="en-US" sz="2800" dirty="0" smtClean="0"/>
              <a:t>To have the audience form a favorable opinion about her stance on killer whales in captivity?</a:t>
            </a:r>
          </a:p>
          <a:p>
            <a:r>
              <a:rPr lang="en-US" sz="2800" dirty="0" smtClean="0"/>
              <a:t>Is her use of </a:t>
            </a:r>
            <a:r>
              <a:rPr lang="en-US" sz="2800" i="1" dirty="0" smtClean="0"/>
              <a:t>pathos</a:t>
            </a:r>
            <a:r>
              <a:rPr lang="en-US" sz="2800" dirty="0" smtClean="0"/>
              <a:t> effective? Ineffective? Over-the top?</a:t>
            </a:r>
            <a:endParaRPr lang="en-US" sz="2800" dirty="0"/>
          </a:p>
        </p:txBody>
      </p:sp>
      <p:pic>
        <p:nvPicPr>
          <p:cNvPr id="1028" name="Picture 4" descr="https://d27v8envyltg3v.cloudfront.net/mio/35625280/1420328700161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89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1654</TotalTime>
  <Words>988</Words>
  <Application>Microsoft Office PowerPoint</Application>
  <PresentationFormat>On-screen Show (4:3)</PresentationFormat>
  <Paragraphs>78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Horizon</vt:lpstr>
      <vt:lpstr>Bellringer: JaN 6</vt:lpstr>
      <vt:lpstr>With your Partner</vt:lpstr>
      <vt:lpstr>With your partner</vt:lpstr>
      <vt:lpstr>Which site is accurate  and  how do we know? </vt:lpstr>
      <vt:lpstr>Blackfish </vt:lpstr>
      <vt:lpstr>What are you going to do?</vt:lpstr>
      <vt:lpstr>What is a Documentary? (No, they’re not all boring…)</vt:lpstr>
      <vt:lpstr>What is rhetorical analysis?</vt:lpstr>
      <vt:lpstr>Pathos—emotional appeal</vt:lpstr>
      <vt:lpstr>Ethos—credibility of author</vt:lpstr>
      <vt:lpstr>Logos—appeal to logic</vt:lpstr>
      <vt:lpstr>Loaded language</vt:lpstr>
      <vt:lpstr>Film as persuasion</vt:lpstr>
      <vt:lpstr>Logical Fallacies:</vt:lpstr>
      <vt:lpstr>Logical Fallacies (CONT):</vt:lpstr>
      <vt:lpstr>Period 2 stopped here on Jan. 6</vt:lpstr>
      <vt:lpstr>LOGICAL FALLACIES (cont):</vt:lpstr>
      <vt:lpstr>LOGICAL FALLACIES (CONT):</vt:lpstr>
      <vt:lpstr>LOGICAL FALLACIES (CONT):</vt:lpstr>
    </vt:vector>
  </TitlesOfParts>
  <Company>MISD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Blackfish</dc:title>
  <dc:creator>Aguilar, Sue</dc:creator>
  <cp:lastModifiedBy>Windows User</cp:lastModifiedBy>
  <cp:revision>44</cp:revision>
  <dcterms:created xsi:type="dcterms:W3CDTF">2014-02-24T19:00:11Z</dcterms:created>
  <dcterms:modified xsi:type="dcterms:W3CDTF">2016-01-06T19:47:01Z</dcterms:modified>
</cp:coreProperties>
</file>