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1"/>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580705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4" name="Shape 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7" name="Shape 1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3" name="Shape 1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1" name="Shape 1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1" name="Shape 18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sz="1100" b="0" i="0" u="none" strike="noStrike" kern="1200" smtClean="0">
                <a:solidFill>
                  <a:schemeClr val="tx1"/>
                </a:solidFill>
                <a:effectLst/>
                <a:latin typeface="+mn-lt"/>
                <a:ea typeface="+mn-ea"/>
                <a:cs typeface="+mn-cs"/>
              </a:rPr>
              <a:t>Don’t go on to the next slide until after you view the film and answer the film reading questions. </a:t>
            </a:r>
            <a:r>
              <a:rPr lang="en-US" b="0" smtClean="0">
                <a:effectLst/>
              </a:rPr>
              <a:t/>
            </a:r>
            <a:br>
              <a:rPr lang="en-US" b="0" smtClean="0">
                <a:effectLst/>
              </a:rPr>
            </a:br>
            <a:endParaRPr/>
          </a:p>
        </p:txBody>
      </p:sp>
      <p:sp>
        <p:nvSpPr>
          <p:cNvPr id="193" name="Shape 1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9" name="Shape 1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5" name="Shape 2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1" name="Shape 21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5" name="Shape 1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1" name="Shape 1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7" name="Shape 1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3" name="Shape 1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0"/>
            <a:ext cx="9144000" cy="29337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cxnSp>
        <p:nvCxnSpPr>
          <p:cNvPr id="14" name="Shape 14"/>
          <p:cNvCxnSpPr/>
          <p:nvPr/>
        </p:nvCxnSpPr>
        <p:spPr>
          <a:xfrm>
            <a:off x="0" y="2925285"/>
            <a:ext cx="9144000" cy="1587"/>
          </a:xfrm>
          <a:prstGeom prst="straightConnector1">
            <a:avLst/>
          </a:prstGeom>
          <a:noFill/>
          <a:ln w="12700" cap="flat">
            <a:solidFill>
              <a:schemeClr val="accent1"/>
            </a:solidFill>
            <a:prstDash val="solid"/>
            <a:round/>
            <a:headEnd type="none" w="med" len="med"/>
            <a:tailEnd type="none" w="med" len="med"/>
          </a:ln>
        </p:spPr>
      </p:cxnSp>
      <p:sp>
        <p:nvSpPr>
          <p:cNvPr id="15" name="Shape 15"/>
          <p:cNvSpPr/>
          <p:nvPr/>
        </p:nvSpPr>
        <p:spPr>
          <a:xfrm>
            <a:off x="2514600" y="2362200"/>
            <a:ext cx="4114800" cy="112775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Garamond"/>
              <a:buNone/>
            </a:pPr>
            <a:endParaRPr sz="1800" b="1" i="0" u="none" strike="noStrike" cap="small" baseline="0">
              <a:solidFill>
                <a:schemeClr val="dk1"/>
              </a:solidFill>
              <a:latin typeface="Garamond"/>
              <a:ea typeface="Garamond"/>
              <a:cs typeface="Garamond"/>
              <a:sym typeface="Garamond"/>
            </a:endParaRPr>
          </a:p>
        </p:txBody>
      </p:sp>
      <p:sp>
        <p:nvSpPr>
          <p:cNvPr id="16" name="Shape 16"/>
          <p:cNvSpPr txBox="1">
            <a:spLocks noGrp="1"/>
          </p:cNvSpPr>
          <p:nvPr>
            <p:ph type="subTitle" idx="1"/>
          </p:nvPr>
        </p:nvSpPr>
        <p:spPr>
          <a:xfrm>
            <a:off x="2565400" y="3045459"/>
            <a:ext cx="4013200" cy="428625"/>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457200" marR="0" indent="0" algn="ctr" rtl="0">
              <a:lnSpc>
                <a:spcPct val="100000"/>
              </a:lnSpc>
              <a:spcBef>
                <a:spcPts val="1200"/>
              </a:spcBef>
              <a:buClr>
                <a:schemeClr val="accent1"/>
              </a:buClr>
              <a:buFont typeface="Garamond"/>
              <a:buNone/>
              <a:defRPr/>
            </a:lvl2pPr>
            <a:lvl3pPr marL="914400" marR="0" indent="0" algn="ctr" rtl="0">
              <a:lnSpc>
                <a:spcPct val="100000"/>
              </a:lnSpc>
              <a:spcBef>
                <a:spcPts val="1200"/>
              </a:spcBef>
              <a:buClr>
                <a:schemeClr val="accent1"/>
              </a:buClr>
              <a:buFont typeface="Garamond"/>
              <a:buNone/>
              <a:defRPr/>
            </a:lvl3pPr>
            <a:lvl4pPr marL="1371600" marR="0" indent="0" algn="ctr" rtl="0">
              <a:lnSpc>
                <a:spcPct val="100000"/>
              </a:lnSpc>
              <a:spcBef>
                <a:spcPts val="1200"/>
              </a:spcBef>
              <a:buClr>
                <a:schemeClr val="accent1"/>
              </a:buClr>
              <a:buFont typeface="Garamond"/>
              <a:buNone/>
              <a:defRPr/>
            </a:lvl4pPr>
            <a:lvl5pPr marL="1828800" marR="0" indent="0" algn="ctr" rtl="0">
              <a:lnSpc>
                <a:spcPct val="100000"/>
              </a:lnSpc>
              <a:spcBef>
                <a:spcPts val="1200"/>
              </a:spcBef>
              <a:buClr>
                <a:schemeClr val="accent1"/>
              </a:buClr>
              <a:buFont typeface="Garamond"/>
              <a:buNone/>
              <a:defRPr/>
            </a:lvl5pPr>
            <a:lvl6pPr marL="2286000" marR="0" indent="0" algn="ctr" rtl="0">
              <a:lnSpc>
                <a:spcPct val="100000"/>
              </a:lnSpc>
              <a:spcBef>
                <a:spcPts val="1200"/>
              </a:spcBef>
              <a:buClr>
                <a:schemeClr val="lt1"/>
              </a:buClr>
              <a:buFont typeface="Garamond"/>
              <a:buNone/>
              <a:defRPr/>
            </a:lvl6pPr>
            <a:lvl7pPr marL="2743200" marR="0" indent="0" algn="ctr" rtl="0">
              <a:lnSpc>
                <a:spcPct val="100000"/>
              </a:lnSpc>
              <a:spcBef>
                <a:spcPts val="1200"/>
              </a:spcBef>
              <a:buClr>
                <a:schemeClr val="lt1"/>
              </a:buClr>
              <a:buFont typeface="Garamond"/>
              <a:buNone/>
              <a:defRPr/>
            </a:lvl7pPr>
            <a:lvl8pPr marL="3200400" marR="0" indent="0" algn="ctr" rtl="0">
              <a:lnSpc>
                <a:spcPct val="100000"/>
              </a:lnSpc>
              <a:spcBef>
                <a:spcPts val="1200"/>
              </a:spcBef>
              <a:buClr>
                <a:schemeClr val="lt1"/>
              </a:buClr>
              <a:buFont typeface="Garamond"/>
              <a:buNone/>
              <a:defRPr/>
            </a:lvl8pPr>
            <a:lvl9pPr marL="3657600" marR="0" indent="0" algn="ctr" rtl="0">
              <a:lnSpc>
                <a:spcPct val="100000"/>
              </a:lnSpc>
              <a:spcBef>
                <a:spcPts val="1200"/>
              </a:spcBef>
              <a:buClr>
                <a:schemeClr val="lt1"/>
              </a:buClr>
              <a:buFont typeface="Garamond"/>
              <a:buNone/>
              <a:defRPr/>
            </a:lvl9pPr>
          </a:lstStyle>
          <a:p>
            <a:endParaRPr/>
          </a:p>
        </p:txBody>
      </p:sp>
      <p:sp>
        <p:nvSpPr>
          <p:cNvPr id="17" name="Shape 17"/>
          <p:cNvSpPr txBox="1">
            <a:spLocks noGrp="1"/>
          </p:cNvSpPr>
          <p:nvPr>
            <p:ph type="title"/>
          </p:nvPr>
        </p:nvSpPr>
        <p:spPr>
          <a:xfrm>
            <a:off x="2565400" y="2397759"/>
            <a:ext cx="4013200" cy="59944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rot="5400000">
            <a:off x="2513329" y="-36829"/>
            <a:ext cx="4117339" cy="822960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78" name="Shape 7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cxnSp>
        <p:nvCxnSpPr>
          <p:cNvPr id="82" name="Shape 82"/>
          <p:cNvCxnSpPr/>
          <p:nvPr/>
        </p:nvCxnSpPr>
        <p:spPr>
          <a:xfrm rot="5400000">
            <a:off x="4267199" y="3429000"/>
            <a:ext cx="6858000" cy="1587"/>
          </a:xfrm>
          <a:prstGeom prst="straightConnector1">
            <a:avLst/>
          </a:prstGeom>
          <a:noFill/>
          <a:ln w="12700" cap="flat">
            <a:solidFill>
              <a:srgbClr val="BBAA8A"/>
            </a:solidFill>
            <a:prstDash val="solid"/>
            <a:round/>
            <a:headEnd type="none" w="med" len="med"/>
            <a:tailEnd type="none" w="med" len="med"/>
          </a:ln>
        </p:spPr>
      </p:cxnSp>
      <p:sp>
        <p:nvSpPr>
          <p:cNvPr id="83" name="Shape 83"/>
          <p:cNvSpPr/>
          <p:nvPr/>
        </p:nvSpPr>
        <p:spPr>
          <a:xfrm>
            <a:off x="0" y="0"/>
            <a:ext cx="7696199"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sp>
        <p:nvSpPr>
          <p:cNvPr id="84" name="Shape 84"/>
          <p:cNvSpPr txBox="1">
            <a:spLocks noGrp="1"/>
          </p:cNvSpPr>
          <p:nvPr>
            <p:ph type="body" idx="1"/>
          </p:nvPr>
        </p:nvSpPr>
        <p:spPr>
          <a:xfrm rot="5400000">
            <a:off x="1257300" y="114300"/>
            <a:ext cx="5029199" cy="662940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85" name="Shape 85"/>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title"/>
          </p:nvPr>
        </p:nvSpPr>
        <p:spPr>
          <a:xfrm rot="5400000">
            <a:off x="5187889" y="2965510"/>
            <a:ext cx="5029199" cy="926980"/>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457200" y="2020824"/>
            <a:ext cx="8229600" cy="4075176"/>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23" name="Shape 23"/>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noFill/>
        <a:effectLst/>
      </p:bgPr>
    </p:bg>
    <p:spTree>
      <p:nvGrpSpPr>
        <p:cNvPr id="1" name="Shape 27"/>
        <p:cNvGrpSpPr/>
        <p:nvPr/>
      </p:nvGrpSpPr>
      <p:grpSpPr>
        <a:xfrm>
          <a:off x="0" y="0"/>
          <a:ext cx="0" cy="0"/>
          <a:chOff x="0" y="0"/>
          <a:chExt cx="0" cy="0"/>
        </a:xfrm>
      </p:grpSpPr>
      <p:sp>
        <p:nvSpPr>
          <p:cNvPr id="28" name="Shape 28"/>
          <p:cNvSpPr/>
          <p:nvPr/>
        </p:nvSpPr>
        <p:spPr>
          <a:xfrm>
            <a:off x="0" y="3922776"/>
            <a:ext cx="9144000" cy="293522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cxnSp>
        <p:nvCxnSpPr>
          <p:cNvPr id="29" name="Shape 29"/>
          <p:cNvCxnSpPr/>
          <p:nvPr/>
        </p:nvCxnSpPr>
        <p:spPr>
          <a:xfrm>
            <a:off x="0" y="3921760"/>
            <a:ext cx="9144000" cy="1587"/>
          </a:xfrm>
          <a:prstGeom prst="straightConnector1">
            <a:avLst/>
          </a:prstGeom>
          <a:noFill/>
          <a:ln w="12700" cap="flat">
            <a:solidFill>
              <a:srgbClr val="343437"/>
            </a:solidFill>
            <a:prstDash val="solid"/>
            <a:round/>
            <a:headEnd type="none" w="med" len="med"/>
            <a:tailEnd type="none" w="med" len="med"/>
          </a:ln>
        </p:spPr>
      </p:cxnSp>
      <p:sp>
        <p:nvSpPr>
          <p:cNvPr id="30" name="Shape 30"/>
          <p:cNvSpPr/>
          <p:nvPr/>
        </p:nvSpPr>
        <p:spPr>
          <a:xfrm>
            <a:off x="2514600" y="3368039"/>
            <a:ext cx="4114800" cy="1127759"/>
          </a:xfrm>
          <a:prstGeom prst="rect">
            <a:avLst/>
          </a:prstGeom>
          <a:solidFill>
            <a:schemeClr val="dk1"/>
          </a:solidFill>
          <a:ln w="76200"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Font typeface="Garamond"/>
              <a:buNone/>
            </a:pPr>
            <a:endParaRPr sz="1800" b="1" i="0" u="none" strike="noStrike" cap="small" baseline="0">
              <a:solidFill>
                <a:schemeClr val="lt1"/>
              </a:solidFill>
              <a:latin typeface="Garamond"/>
              <a:ea typeface="Garamond"/>
              <a:cs typeface="Garamond"/>
              <a:sym typeface="Garamond"/>
            </a:endParaRPr>
          </a:p>
        </p:txBody>
      </p:sp>
      <p:sp>
        <p:nvSpPr>
          <p:cNvPr id="31" name="Shape 31"/>
          <p:cNvSpPr txBox="1">
            <a:spLocks noGrp="1"/>
          </p:cNvSpPr>
          <p:nvPr>
            <p:ph type="title"/>
          </p:nvPr>
        </p:nvSpPr>
        <p:spPr>
          <a:xfrm>
            <a:off x="2529051" y="3367246"/>
            <a:ext cx="4085896" cy="70682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subTitle" idx="1"/>
          </p:nvPr>
        </p:nvSpPr>
        <p:spPr>
          <a:xfrm>
            <a:off x="2518541" y="4084576"/>
            <a:ext cx="4106916" cy="397093"/>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457200" marR="0" indent="0" algn="ctr" rtl="0">
              <a:lnSpc>
                <a:spcPct val="100000"/>
              </a:lnSpc>
              <a:spcBef>
                <a:spcPts val="1200"/>
              </a:spcBef>
              <a:buClr>
                <a:schemeClr val="accent1"/>
              </a:buClr>
              <a:buFont typeface="Garamond"/>
              <a:buNone/>
              <a:defRPr/>
            </a:lvl2pPr>
            <a:lvl3pPr marL="914400" marR="0" indent="0" algn="ctr" rtl="0">
              <a:lnSpc>
                <a:spcPct val="100000"/>
              </a:lnSpc>
              <a:spcBef>
                <a:spcPts val="1200"/>
              </a:spcBef>
              <a:buClr>
                <a:schemeClr val="accent1"/>
              </a:buClr>
              <a:buFont typeface="Garamond"/>
              <a:buNone/>
              <a:defRPr/>
            </a:lvl3pPr>
            <a:lvl4pPr marL="1371600" marR="0" indent="0" algn="ctr" rtl="0">
              <a:lnSpc>
                <a:spcPct val="100000"/>
              </a:lnSpc>
              <a:spcBef>
                <a:spcPts val="1200"/>
              </a:spcBef>
              <a:buClr>
                <a:schemeClr val="accent1"/>
              </a:buClr>
              <a:buFont typeface="Garamond"/>
              <a:buNone/>
              <a:defRPr/>
            </a:lvl4pPr>
            <a:lvl5pPr marL="1828800" marR="0" indent="0" algn="ctr" rtl="0">
              <a:lnSpc>
                <a:spcPct val="100000"/>
              </a:lnSpc>
              <a:spcBef>
                <a:spcPts val="1200"/>
              </a:spcBef>
              <a:buClr>
                <a:schemeClr val="accent1"/>
              </a:buClr>
              <a:buFont typeface="Garamond"/>
              <a:buNone/>
              <a:defRPr/>
            </a:lvl5pPr>
            <a:lvl6pPr marL="2286000" marR="0" indent="0" algn="ctr" rtl="0">
              <a:lnSpc>
                <a:spcPct val="100000"/>
              </a:lnSpc>
              <a:spcBef>
                <a:spcPts val="1200"/>
              </a:spcBef>
              <a:buClr>
                <a:srgbClr val="888888"/>
              </a:buClr>
              <a:buFont typeface="Garamond"/>
              <a:buNone/>
              <a:defRPr/>
            </a:lvl6pPr>
            <a:lvl7pPr marL="2743200" marR="0" indent="0" algn="ctr" rtl="0">
              <a:lnSpc>
                <a:spcPct val="100000"/>
              </a:lnSpc>
              <a:spcBef>
                <a:spcPts val="1200"/>
              </a:spcBef>
              <a:buClr>
                <a:srgbClr val="888888"/>
              </a:buClr>
              <a:buFont typeface="Garamond"/>
              <a:buNone/>
              <a:defRPr/>
            </a:lvl7pPr>
            <a:lvl8pPr marL="3200400" marR="0" indent="0" algn="ctr" rtl="0">
              <a:lnSpc>
                <a:spcPct val="100000"/>
              </a:lnSpc>
              <a:spcBef>
                <a:spcPts val="1200"/>
              </a:spcBef>
              <a:buClr>
                <a:srgbClr val="888888"/>
              </a:buClr>
              <a:buFont typeface="Garamond"/>
              <a:buNone/>
              <a:defRPr/>
            </a:lvl8pPr>
            <a:lvl9pPr marL="3657600" marR="0" indent="0" algn="ctr" rtl="0">
              <a:lnSpc>
                <a:spcPct val="100000"/>
              </a:lnSpc>
              <a:spcBef>
                <a:spcPts val="1200"/>
              </a:spcBef>
              <a:buClr>
                <a:srgbClr val="888888"/>
              </a:buClr>
              <a:buFont typeface="Garamond"/>
              <a:buNone/>
              <a:defRPr/>
            </a:lvl9pPr>
          </a:lstStyle>
          <a:p>
            <a:endParaRPr/>
          </a:p>
        </p:txBody>
      </p:sp>
      <p:sp>
        <p:nvSpPr>
          <p:cNvPr id="33" name="Shape 33"/>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57200" y="2020824"/>
            <a:ext cx="4023360" cy="4005071"/>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38" name="Shape 38"/>
          <p:cNvSpPr txBox="1">
            <a:spLocks noGrp="1"/>
          </p:cNvSpPr>
          <p:nvPr>
            <p:ph type="body" idx="2"/>
          </p:nvPr>
        </p:nvSpPr>
        <p:spPr>
          <a:xfrm>
            <a:off x="4663439" y="2020824"/>
            <a:ext cx="4023360" cy="4005071"/>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39" name="Shape 39"/>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2819400"/>
            <a:ext cx="4023360" cy="3209543"/>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45" name="Shape 45"/>
          <p:cNvSpPr txBox="1">
            <a:spLocks noGrp="1"/>
          </p:cNvSpPr>
          <p:nvPr>
            <p:ph type="body" idx="2"/>
          </p:nvPr>
        </p:nvSpPr>
        <p:spPr>
          <a:xfrm>
            <a:off x="4663439" y="2816351"/>
            <a:ext cx="4023360" cy="3209543"/>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46" name="Shape 46"/>
          <p:cNvSpPr txBox="1">
            <a:spLocks noGrp="1"/>
          </p:cNvSpPr>
          <p:nvPr>
            <p:ph type="body" idx="3"/>
          </p:nvPr>
        </p:nvSpPr>
        <p:spPr>
          <a:xfrm>
            <a:off x="457200" y="2020824"/>
            <a:ext cx="4023360" cy="704088"/>
          </a:xfrm>
          <a:prstGeom prst="rect">
            <a:avLst/>
          </a:prstGeom>
          <a:noFill/>
          <a:ln>
            <a:noFill/>
          </a:ln>
        </p:spPr>
        <p:txBody>
          <a:bodyPr lIns="91425" tIns="91425" rIns="91425" bIns="91425" anchor="ctr" anchorCtr="0"/>
          <a:lstStyle>
            <a:lvl1pPr marL="0" indent="0" algn="ctr" rtl="0">
              <a:spcBef>
                <a:spcPts val="400"/>
              </a:spcBef>
              <a:buClr>
                <a:schemeClr val="l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47" name="Shape 47"/>
          <p:cNvSpPr txBox="1">
            <a:spLocks noGrp="1"/>
          </p:cNvSpPr>
          <p:nvPr>
            <p:ph type="body" idx="4"/>
          </p:nvPr>
        </p:nvSpPr>
        <p:spPr>
          <a:xfrm>
            <a:off x="4663439" y="2020824"/>
            <a:ext cx="4023360" cy="704088"/>
          </a:xfrm>
          <a:prstGeom prst="rect">
            <a:avLst/>
          </a:prstGeom>
          <a:noFill/>
          <a:ln>
            <a:noFill/>
          </a:ln>
        </p:spPr>
        <p:txBody>
          <a:bodyPr lIns="91425" tIns="91425" rIns="91425" bIns="91425" anchor="ctr" anchorCtr="0"/>
          <a:lstStyle>
            <a:lvl1pPr marL="0" indent="0" algn="ctr" rtl="0">
              <a:spcBef>
                <a:spcPts val="400"/>
              </a:spcBef>
              <a:buClr>
                <a:schemeClr val="l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48" name="Shape 4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1485900" y="1914525"/>
            <a:ext cx="6172199" cy="3510915"/>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63" name="Shape 63"/>
          <p:cNvSpPr txBox="1">
            <a:spLocks noGrp="1"/>
          </p:cNvSpPr>
          <p:nvPr>
            <p:ph type="body" idx="2"/>
          </p:nvPr>
        </p:nvSpPr>
        <p:spPr>
          <a:xfrm>
            <a:off x="1737359" y="5513832"/>
            <a:ext cx="5669280" cy="548639"/>
          </a:xfrm>
          <a:prstGeom prst="rect">
            <a:avLst/>
          </a:prstGeom>
          <a:noFill/>
          <a:ln>
            <a:noFill/>
          </a:ln>
        </p:spPr>
        <p:txBody>
          <a:bodyPr lIns="91425" tIns="91425" rIns="91425" bIns="91425" anchor="ctr" anchorCtr="0"/>
          <a:lstStyle>
            <a:lvl1pPr marL="0" indent="0" algn="ctr" rtl="0">
              <a:lnSpc>
                <a:spcPct val="100000"/>
              </a:lnSpc>
              <a:spcBef>
                <a:spcPts val="0"/>
              </a:spcBef>
              <a:buClr>
                <a:schemeClr val="accen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64" name="Shape 64"/>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1852208" y="2026917"/>
            <a:ext cx="5439582" cy="3263749"/>
          </a:xfrm>
          <a:prstGeom prst="rect">
            <a:avLst/>
          </a:prstGeom>
          <a:solidFill>
            <a:schemeClr val="lt1"/>
          </a:solidFill>
          <a:ln w="69850" cap="flat">
            <a:solidFill>
              <a:schemeClr val="lt1"/>
            </a:solidFill>
            <a:prstDash val="solid"/>
            <a:miter/>
            <a:headEnd type="none" w="med" len="med"/>
            <a:tailEnd type="none" w="med" len="med"/>
          </a:ln>
        </p:spPr>
      </p:sp>
      <p:sp>
        <p:nvSpPr>
          <p:cNvPr id="70" name="Shape 70"/>
          <p:cNvSpPr txBox="1">
            <a:spLocks noGrp="1"/>
          </p:cNvSpPr>
          <p:nvPr>
            <p:ph type="body" idx="1"/>
          </p:nvPr>
        </p:nvSpPr>
        <p:spPr>
          <a:xfrm>
            <a:off x="1737359" y="5516880"/>
            <a:ext cx="5669280" cy="548639"/>
          </a:xfrm>
          <a:prstGeom prst="rect">
            <a:avLst/>
          </a:prstGeom>
          <a:noFill/>
          <a:ln>
            <a:noFill/>
          </a:ln>
        </p:spPr>
        <p:txBody>
          <a:bodyPr lIns="91425" tIns="91425" rIns="91425" bIns="91425" anchor="ctr" anchorCtr="0"/>
          <a:lstStyle>
            <a:lvl1pPr marL="0" indent="0" rtl="0">
              <a:spcBef>
                <a:spcPts val="0"/>
              </a:spcBef>
              <a:buClr>
                <a:schemeClr val="lt2"/>
              </a:buClr>
              <a:buFont typeface="Garamond"/>
              <a:buNone/>
              <a:defRPr/>
            </a:lvl1pPr>
            <a:lvl2pPr marL="171450" indent="-6350" rtl="0">
              <a:spcBef>
                <a:spcPts val="0"/>
              </a:spcBef>
              <a:buClr>
                <a:schemeClr val="dk2"/>
              </a:buClr>
              <a:buFont typeface="Garamond"/>
              <a:buNone/>
              <a:defRPr/>
            </a:lvl2pPr>
            <a:lvl3pPr marL="344488" indent="-1588" rtl="0">
              <a:spcBef>
                <a:spcPts val="0"/>
              </a:spcBef>
              <a:buClr>
                <a:schemeClr val="dk2"/>
              </a:buClr>
              <a:buFont typeface="Garamond"/>
              <a:buNone/>
              <a:defRPr/>
            </a:lvl3pPr>
            <a:lvl4pPr marL="515938" indent="-7937" rtl="0">
              <a:spcBef>
                <a:spcPts val="0"/>
              </a:spcBef>
              <a:buClr>
                <a:schemeClr val="dk2"/>
              </a:buClr>
              <a:buFont typeface="Garamond"/>
              <a:buNone/>
              <a:defRPr/>
            </a:lvl4pPr>
            <a:lvl5pPr marL="688975" indent="-3175" rtl="0">
              <a:spcBef>
                <a:spcPts val="0"/>
              </a:spcBef>
              <a:buClr>
                <a:schemeClr val="dk2"/>
              </a:buClr>
              <a:buFont typeface="Garamond"/>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4"/>
        <p:cNvGrpSpPr/>
        <p:nvPr/>
      </p:nvGrpSpPr>
      <p:grpSpPr>
        <a:xfrm>
          <a:off x="0" y="0"/>
          <a:ext cx="0" cy="0"/>
          <a:chOff x="0" y="0"/>
          <a:chExt cx="0" cy="0"/>
        </a:xfrm>
      </p:grpSpPr>
      <p:sp>
        <p:nvSpPr>
          <p:cNvPr id="5" name="Shape 5"/>
          <p:cNvSpPr/>
          <p:nvPr/>
        </p:nvSpPr>
        <p:spPr>
          <a:xfrm>
            <a:off x="0" y="1335973"/>
            <a:ext cx="9144000" cy="5522027"/>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ramond"/>
              <a:ea typeface="Garamond"/>
              <a:cs typeface="Garamond"/>
              <a:sym typeface="Garamond"/>
            </a:endParaRPr>
          </a:p>
        </p:txBody>
      </p:sp>
      <p:sp>
        <p:nvSpPr>
          <p:cNvPr id="6" name="Shape 6"/>
          <p:cNvSpPr txBox="1">
            <a:spLocks noGrp="1"/>
          </p:cNvSpPr>
          <p:nvPr>
            <p:ph type="body" idx="1"/>
          </p:nvPr>
        </p:nvSpPr>
        <p:spPr>
          <a:xfrm>
            <a:off x="457200" y="2019300"/>
            <a:ext cx="8229600" cy="4117339"/>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0" marR="0" indent="0" algn="ctr" rtl="0">
              <a:lnSpc>
                <a:spcPct val="100000"/>
              </a:lnSpc>
              <a:spcBef>
                <a:spcPts val="1200"/>
              </a:spcBef>
              <a:buClr>
                <a:schemeClr val="accent1"/>
              </a:buClr>
              <a:buFont typeface="Garamond"/>
              <a:buNone/>
              <a:defRPr/>
            </a:lvl2pPr>
            <a:lvl3pPr marL="0" marR="0" indent="0" algn="ctr" rtl="0">
              <a:lnSpc>
                <a:spcPct val="100000"/>
              </a:lnSpc>
              <a:spcBef>
                <a:spcPts val="1200"/>
              </a:spcBef>
              <a:buClr>
                <a:schemeClr val="accent1"/>
              </a:buClr>
              <a:buFont typeface="Garamond"/>
              <a:buNone/>
              <a:defRPr/>
            </a:lvl3pPr>
            <a:lvl4pPr marL="0" marR="0" indent="0" algn="ctr" rtl="0">
              <a:lnSpc>
                <a:spcPct val="100000"/>
              </a:lnSpc>
              <a:spcBef>
                <a:spcPts val="1200"/>
              </a:spcBef>
              <a:buClr>
                <a:schemeClr val="accent1"/>
              </a:buClr>
              <a:buFont typeface="Garamond"/>
              <a:buNone/>
              <a:defRPr/>
            </a:lvl4pPr>
            <a:lvl5pPr marL="0" marR="0" indent="0" algn="ctr" rtl="0">
              <a:lnSpc>
                <a:spcPct val="100000"/>
              </a:lnSpc>
              <a:spcBef>
                <a:spcPts val="1200"/>
              </a:spcBef>
              <a:buClr>
                <a:schemeClr val="accent1"/>
              </a:buClr>
              <a:buFont typeface="Garamond"/>
              <a:buNone/>
              <a:defRPr/>
            </a:lvl5pPr>
            <a:lvl6pPr marL="0" marR="0" indent="0" algn="ctr" rtl="0">
              <a:lnSpc>
                <a:spcPct val="100000"/>
              </a:lnSpc>
              <a:spcBef>
                <a:spcPts val="1200"/>
              </a:spcBef>
              <a:buClr>
                <a:schemeClr val="lt2"/>
              </a:buClr>
              <a:buFont typeface="Garamond"/>
              <a:buNone/>
              <a:defRPr/>
            </a:lvl6pPr>
            <a:lvl7pPr marL="0" marR="0" indent="0" algn="ctr" rtl="0">
              <a:lnSpc>
                <a:spcPct val="100000"/>
              </a:lnSpc>
              <a:spcBef>
                <a:spcPts val="1200"/>
              </a:spcBef>
              <a:buClr>
                <a:schemeClr val="lt1"/>
              </a:buClr>
              <a:buFont typeface="Garamond"/>
              <a:buNone/>
              <a:defRPr/>
            </a:lvl7pPr>
            <a:lvl8pPr marL="0" marR="0" indent="0" algn="ctr" rtl="0">
              <a:lnSpc>
                <a:spcPct val="100000"/>
              </a:lnSpc>
              <a:spcBef>
                <a:spcPts val="1200"/>
              </a:spcBef>
              <a:buClr>
                <a:schemeClr val="lt2"/>
              </a:buClr>
              <a:buFont typeface="Garamond"/>
              <a:buNone/>
              <a:defRPr/>
            </a:lvl8pPr>
            <a:lvl9pPr marL="0" marR="0" indent="0" algn="ctr" rtl="0">
              <a:lnSpc>
                <a:spcPct val="100000"/>
              </a:lnSpc>
              <a:spcBef>
                <a:spcPts val="1200"/>
              </a:spcBef>
              <a:buClr>
                <a:schemeClr val="lt1"/>
              </a:buClr>
              <a:buFont typeface="Garamond"/>
              <a:buNone/>
              <a:defRPr/>
            </a:lvl9pPr>
          </a:lstStyle>
          <a:p>
            <a:endParaRPr/>
          </a:p>
        </p:txBody>
      </p:sp>
      <p:sp>
        <p:nvSpPr>
          <p:cNvPr id="7" name="Shape 7"/>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4038600" y="6172200"/>
            <a:ext cx="1066799" cy="304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cxnSp>
        <p:nvCxnSpPr>
          <p:cNvPr id="10" name="Shape 10"/>
          <p:cNvCxnSpPr/>
          <p:nvPr/>
        </p:nvCxnSpPr>
        <p:spPr>
          <a:xfrm>
            <a:off x="0" y="1331436"/>
            <a:ext cx="9144000" cy="1587"/>
          </a:xfrm>
          <a:prstGeom prst="straightConnector1">
            <a:avLst/>
          </a:prstGeom>
          <a:noFill/>
          <a:ln w="12700" cap="flat">
            <a:solidFill>
              <a:srgbClr val="BBAA8A"/>
            </a:solidFill>
            <a:prstDash val="solid"/>
            <a:round/>
            <a:headEnd type="none" w="med" len="med"/>
            <a:tailEnd type="none" w="med" len="med"/>
          </a:ln>
        </p:spPr>
      </p:cxnSp>
      <p:sp>
        <p:nvSpPr>
          <p:cNvPr id="11" name="Shape 11"/>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marL="0" marR="0" indent="0" algn="ctr" rtl="0">
              <a:spcBef>
                <a:spcPts val="400"/>
              </a:spcBef>
              <a:buClr>
                <a:srgbClr val="3F3F3F"/>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youtu.be/vN2WzQzxuo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ltK7ClQW6L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youtube.com/watch?v=thPfjOt5WE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en.wikipedia.org/wiki/Cold_War" TargetMode="External"/><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en.wikipedia.org/wiki/USSR" TargetMode="External"/><Relationship Id="rId4" Type="http://schemas.openxmlformats.org/officeDocument/2006/relationships/hyperlink" Target="http://en.wikipedia.org/wiki/United_Stat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ioop9HEam7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chemeClr val="bg1"/>
                </a:solidFill>
              </a:rPr>
              <a:t>What is the follow video criticizing about our society? </a:t>
            </a:r>
          </a:p>
          <a:p>
            <a:endParaRPr lang="en-US" dirty="0">
              <a:solidFill>
                <a:schemeClr val="bg1"/>
              </a:solidFill>
            </a:endParaRPr>
          </a:p>
          <a:p>
            <a:r>
              <a:rPr lang="en-US" dirty="0" smtClean="0">
                <a:solidFill>
                  <a:schemeClr val="bg1"/>
                </a:solidFill>
                <a:hlinkClick r:id="rId2"/>
              </a:rPr>
              <a:t>FWP </a:t>
            </a: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Be prepared to share your response. </a:t>
            </a:r>
            <a:endParaRPr lang="en-US" dirty="0">
              <a:solidFill>
                <a:schemeClr val="bg1"/>
              </a:solidFill>
            </a:endParaRPr>
          </a:p>
        </p:txBody>
      </p:sp>
      <p:sp>
        <p:nvSpPr>
          <p:cNvPr id="3" name="Title 2"/>
          <p:cNvSpPr>
            <a:spLocks noGrp="1"/>
          </p:cNvSpPr>
          <p:nvPr>
            <p:ph type="title"/>
          </p:nvPr>
        </p:nvSpPr>
        <p:spPr/>
        <p:txBody>
          <a:bodyPr/>
          <a:lstStyle/>
          <a:p>
            <a:r>
              <a:rPr lang="en-US" dirty="0" smtClean="0"/>
              <a:t>BELLRINGER: May 22/23</a:t>
            </a:r>
            <a:endParaRPr lang="en-US" dirty="0"/>
          </a:p>
        </p:txBody>
      </p:sp>
    </p:spTree>
    <p:extLst>
      <p:ext uri="{BB962C8B-B14F-4D97-AF65-F5344CB8AC3E}">
        <p14:creationId xmlns:p14="http://schemas.microsoft.com/office/powerpoint/2010/main" val="169537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97368"/>
              <a:buFont typeface="Garamond"/>
              <a:buChar char="•"/>
            </a:pPr>
            <a:r>
              <a:rPr lang="en-US" sz="1850" b="0" i="0" u="none" strike="noStrike" cap="none" baseline="0">
                <a:solidFill>
                  <a:schemeClr val="lt1"/>
                </a:solidFill>
                <a:latin typeface="Garamond"/>
                <a:ea typeface="Garamond"/>
                <a:cs typeface="Garamond"/>
                <a:sym typeface="Garamond"/>
              </a:rPr>
              <a:t>A war that is waged without open combat between two groups</a:t>
            </a:r>
          </a:p>
          <a:p>
            <a:pPr marL="342900" marR="0" lvl="0" indent="-342900" algn="l" rtl="0">
              <a:lnSpc>
                <a:spcPct val="80000"/>
              </a:lnSpc>
              <a:spcBef>
                <a:spcPts val="600"/>
              </a:spcBef>
              <a:spcAft>
                <a:spcPts val="0"/>
              </a:spcAft>
              <a:buClr>
                <a:schemeClr val="accent1"/>
              </a:buClr>
              <a:buSzPct val="97368"/>
              <a:buFont typeface="Garamond"/>
              <a:buChar char="•"/>
            </a:pPr>
            <a:r>
              <a:rPr lang="en-US" sz="1850" b="0" i="0" u="none" strike="noStrike" cap="none" baseline="0">
                <a:solidFill>
                  <a:schemeClr val="lt1"/>
                </a:solidFill>
                <a:latin typeface="Garamond"/>
                <a:ea typeface="Garamond"/>
                <a:cs typeface="Garamond"/>
                <a:sym typeface="Garamond"/>
              </a:rPr>
              <a:t>A conflict between NATO (US and allies) and the Warsaw Pact (Soviet Union and its allies)</a:t>
            </a:r>
          </a:p>
          <a:p>
            <a:pPr marL="342900" marR="0" lvl="0" indent="-342900" algn="l" rtl="0">
              <a:lnSpc>
                <a:spcPct val="80000"/>
              </a:lnSpc>
              <a:spcBef>
                <a:spcPts val="600"/>
              </a:spcBef>
              <a:spcAft>
                <a:spcPts val="0"/>
              </a:spcAft>
              <a:buClr>
                <a:schemeClr val="accent1"/>
              </a:buClr>
              <a:buSzPct val="97368"/>
              <a:buFont typeface="Garamond"/>
              <a:buChar char="•"/>
            </a:pPr>
            <a:r>
              <a:rPr lang="en-US" sz="1850" b="0" i="0" u="none" strike="noStrike" cap="none" baseline="0">
                <a:solidFill>
                  <a:schemeClr val="lt1"/>
                </a:solidFill>
                <a:latin typeface="Garamond"/>
                <a:ea typeface="Garamond"/>
                <a:cs typeface="Garamond"/>
                <a:sym typeface="Garamond"/>
              </a:rPr>
              <a:t>Originated from the following quote: “For forty or fifty years past, Mr. H. G. Wells and others have been warning us that man is in danger of destroying himself with his own weapons, leaving the ants or some other gregarious species to take over. Anyone who has seen the ruined cities of Germany will find this notion at least thinkable. Nevertheless, looking at the world as a whole, the drift for many decades has been not towards anarchy but towards the reimposition of slavery. We may be heading not for general breakdown but for an epoch as horribly stable as the slave empires of antiquity. James Burnham's theory has been much discussed, but few people have yet considered its ideological implications—that is, the kind of world-view, the kind of beliefs, and the social structure that would probably prevail in a state which was at once unconquerable and in a permanent state of "cold war" with its neighbours.” -Orwell</a:t>
            </a:r>
          </a:p>
          <a:p>
            <a:pPr marL="0" marR="0" lvl="0" indent="0" algn="ctr" rtl="0">
              <a:lnSpc>
                <a:spcPct val="80000"/>
              </a:lnSpc>
              <a:spcBef>
                <a:spcPts val="600"/>
              </a:spcBef>
              <a:spcAft>
                <a:spcPts val="0"/>
              </a:spcAft>
              <a:buClr>
                <a:schemeClr val="accent1"/>
              </a:buClr>
              <a:buFont typeface="Garamond"/>
              <a:buNone/>
            </a:pPr>
            <a:endParaRPr sz="1850" b="0" i="0" u="none" strike="noStrike" cap="none" baseline="0">
              <a:solidFill>
                <a:schemeClr val="lt1"/>
              </a:solidFill>
              <a:latin typeface="Garamond"/>
              <a:ea typeface="Garamond"/>
              <a:cs typeface="Garamond"/>
              <a:sym typeface="Garamond"/>
            </a:endParaRPr>
          </a:p>
        </p:txBody>
      </p:sp>
      <p:sp>
        <p:nvSpPr>
          <p:cNvPr id="146" name="Shape 146"/>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Cold War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2000" b="0" i="0" u="sng" strike="noStrike" cap="none" baseline="0">
                <a:solidFill>
                  <a:schemeClr val="hlink"/>
                </a:solidFill>
                <a:latin typeface="Garamond"/>
                <a:ea typeface="Garamond"/>
                <a:cs typeface="Garamond"/>
                <a:sym typeface="Garamond"/>
                <a:hlinkClick r:id="rId3"/>
              </a:rPr>
              <a:t>http://www.youtube.com/watch?v=ltK7ClQW6Lw</a:t>
            </a: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Or </a:t>
            </a:r>
          </a:p>
          <a:p>
            <a:pPr marL="0" marR="0" lvl="0" indent="0" algn="ctr" rtl="0">
              <a:lnSpc>
                <a:spcPct val="100000"/>
              </a:lnSpc>
              <a:spcBef>
                <a:spcPts val="600"/>
              </a:spcBef>
              <a:spcAft>
                <a:spcPts val="0"/>
              </a:spcAft>
              <a:buClr>
                <a:schemeClr val="accent1"/>
              </a:buClr>
              <a:buSzPct val="25000"/>
              <a:buFont typeface="Garamond"/>
              <a:buNone/>
            </a:pPr>
            <a:r>
              <a:rPr lang="en-US" sz="2000" b="0" i="0" u="sng" strike="noStrike" cap="none" baseline="0">
                <a:solidFill>
                  <a:schemeClr val="hlink"/>
                </a:solidFill>
                <a:latin typeface="Garamond"/>
                <a:ea typeface="Garamond"/>
                <a:cs typeface="Garamond"/>
                <a:sym typeface="Garamond"/>
                <a:hlinkClick r:id="rId4"/>
              </a:rPr>
              <a:t>http://www.youtube.com/watch?v=thPfjOt5WEo</a:t>
            </a: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p:txBody>
      </p:sp>
      <p:sp>
        <p:nvSpPr>
          <p:cNvPr id="152" name="Shape 152"/>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Nuclear Weapons</a:t>
            </a:r>
          </a:p>
        </p:txBody>
      </p:sp>
      <p:pic>
        <p:nvPicPr>
          <p:cNvPr id="153" name="Shape 153"/>
          <p:cNvPicPr preferRelativeResize="0"/>
          <p:nvPr/>
        </p:nvPicPr>
        <p:blipFill rotWithShape="1">
          <a:blip r:embed="rId5"/>
          <a:srcRect/>
          <a:stretch/>
        </p:blipFill>
        <p:spPr>
          <a:xfrm>
            <a:off x="685800" y="3657600"/>
            <a:ext cx="1774825" cy="2578099"/>
          </a:xfrm>
          <a:prstGeom prst="rect">
            <a:avLst/>
          </a:prstGeom>
          <a:noFill/>
          <a:ln>
            <a:noFill/>
          </a:ln>
        </p:spPr>
      </p:pic>
      <p:pic>
        <p:nvPicPr>
          <p:cNvPr id="154" name="Shape 154"/>
          <p:cNvPicPr preferRelativeResize="0"/>
          <p:nvPr/>
        </p:nvPicPr>
        <p:blipFill rotWithShape="1">
          <a:blip r:embed="rId6"/>
          <a:srcRect/>
          <a:stretch/>
        </p:blipFill>
        <p:spPr>
          <a:xfrm>
            <a:off x="3886200" y="3657600"/>
            <a:ext cx="4170362" cy="27622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Nuclear weapons have a different effect than normal explosives.  They are far more insidious.</a:t>
            </a:r>
          </a:p>
          <a:p>
            <a:pPr marL="342900" marR="0" lvl="0" indent="-342900" algn="l" rtl="0">
              <a:lnSpc>
                <a:spcPct val="100000"/>
              </a:lnSpc>
              <a:spcBef>
                <a:spcPts val="600"/>
              </a:spcBef>
              <a:spcAft>
                <a:spcPts val="0"/>
              </a:spcAft>
              <a:buClr>
                <a:schemeClr val="accent1"/>
              </a:buClr>
              <a:buSzPct val="100000"/>
              <a:buFont typeface="Garamond"/>
              <a:buChar char="•"/>
            </a:pPr>
            <a:r>
              <a:rPr lang="en-US" sz="2000" b="1" i="0" u="sng" strike="noStrike" cap="none" baseline="0">
                <a:solidFill>
                  <a:schemeClr val="lt1"/>
                </a:solidFill>
                <a:latin typeface="Garamond"/>
                <a:ea typeface="Garamond"/>
                <a:cs typeface="Garamond"/>
                <a:sym typeface="Garamond"/>
              </a:rPr>
              <a:t>Fallout</a:t>
            </a:r>
            <a:r>
              <a:rPr lang="en-US" sz="2000" b="0" i="0" u="none" strike="noStrike" cap="none" baseline="0">
                <a:solidFill>
                  <a:schemeClr val="lt1"/>
                </a:solidFill>
                <a:latin typeface="Garamond"/>
                <a:ea typeface="Garamond"/>
                <a:cs typeface="Garamond"/>
                <a:sym typeface="Garamond"/>
              </a:rPr>
              <a:t> is residual radioactive material propelled into the upper atmosphere following a nuclear blast or a nuclear reaction conducted in an unshielded facility, so called because it "falls out" of the sky after the explosion and shock wave have passed.</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Can cause: immediate death, cancers, birth defects...</a:t>
            </a:r>
          </a:p>
          <a:p>
            <a:pPr marL="342900" marR="0" lvl="0" indent="-342900" algn="l" rtl="0">
              <a:lnSpc>
                <a:spcPct val="100000"/>
              </a:lnSpc>
              <a:spcBef>
                <a:spcPts val="600"/>
              </a:spcBef>
              <a:spcAft>
                <a:spcPts val="0"/>
              </a:spcAft>
              <a:buClr>
                <a:schemeClr val="accent1"/>
              </a:buClr>
              <a:buSzPct val="100000"/>
              <a:buFont typeface="Garamond"/>
              <a:buChar char="•"/>
            </a:pPr>
            <a:r>
              <a:rPr lang="en-US" sz="2000" b="1" i="0" u="sng" strike="noStrike" cap="none" baseline="0">
                <a:solidFill>
                  <a:schemeClr val="lt1"/>
                </a:solidFill>
                <a:latin typeface="Garamond"/>
                <a:ea typeface="Garamond"/>
                <a:cs typeface="Garamond"/>
                <a:sym typeface="Garamond"/>
              </a:rPr>
              <a:t>Nuclear winter-</a:t>
            </a:r>
            <a:r>
              <a:rPr lang="en-US" sz="2000" b="0" i="0" u="none" strike="noStrike" cap="none" baseline="0">
                <a:solidFill>
                  <a:schemeClr val="lt1"/>
                </a:solidFill>
                <a:latin typeface="Garamond"/>
                <a:ea typeface="Garamond"/>
                <a:cs typeface="Garamond"/>
                <a:sym typeface="Garamond"/>
              </a:rPr>
              <a:t>the theory that detonating a number of nukes could block out the light and cause severe climate change for years, disrupting the food chain.</a:t>
            </a:r>
          </a:p>
        </p:txBody>
      </p:sp>
      <p:sp>
        <p:nvSpPr>
          <p:cNvPr id="160" name="Shape 160"/>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Fallout and Nuclear Winter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Garamond"/>
              <a:buChar char="•"/>
            </a:pPr>
            <a:r>
              <a:rPr lang="en-US" sz="2000" b="1" i="0" u="sng" strike="noStrike" cap="none" baseline="0">
                <a:solidFill>
                  <a:schemeClr val="lt1"/>
                </a:solidFill>
                <a:latin typeface="Garamond"/>
                <a:ea typeface="Garamond"/>
                <a:cs typeface="Garamond"/>
                <a:sym typeface="Garamond"/>
              </a:rPr>
              <a:t>Mutually Assured Destruction (MAD)-</a:t>
            </a:r>
            <a:r>
              <a:rPr lang="en-US" sz="2000" b="0" i="0" u="none" strike="noStrike" cap="none" baseline="0">
                <a:solidFill>
                  <a:schemeClr val="lt1"/>
                </a:solidFill>
                <a:latin typeface="Garamond"/>
                <a:ea typeface="Garamond"/>
                <a:cs typeface="Garamond"/>
                <a:sym typeface="Garamond"/>
              </a:rPr>
              <a:t>the idea that no side will begin a nuclear war because, in the event of a nuclear war, both sides will be completely destroyed regardless of who attacks first.</a:t>
            </a: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0" marR="0" lvl="0" indent="0" algn="l"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342900" marR="0" lvl="0" indent="-342900" algn="l" rtl="0">
              <a:lnSpc>
                <a:spcPct val="100000"/>
              </a:lnSpc>
              <a:spcBef>
                <a:spcPts val="600"/>
              </a:spcBef>
              <a:spcAft>
                <a:spcPts val="0"/>
              </a:spcAft>
              <a:buClr>
                <a:schemeClr val="accent1"/>
              </a:buClr>
              <a:buSzPct val="100000"/>
              <a:buFont typeface="Garamond"/>
              <a:buChar char="•"/>
            </a:pPr>
            <a:r>
              <a:rPr lang="en-US" sz="2000" b="1" i="0" u="sng" strike="noStrike" cap="none" baseline="0">
                <a:solidFill>
                  <a:schemeClr val="lt1"/>
                </a:solidFill>
                <a:latin typeface="Garamond"/>
                <a:ea typeface="Garamond"/>
                <a:cs typeface="Garamond"/>
                <a:sym typeface="Garamond"/>
              </a:rPr>
              <a:t>Doomsday Machine-</a:t>
            </a:r>
            <a:r>
              <a:rPr lang="en-US" sz="2000" b="0" i="0" u="none" strike="noStrike" cap="none" baseline="0">
                <a:solidFill>
                  <a:schemeClr val="lt1"/>
                </a:solidFill>
                <a:latin typeface="Garamond"/>
                <a:ea typeface="Garamond"/>
                <a:cs typeface="Garamond"/>
                <a:sym typeface="Garamond"/>
              </a:rPr>
              <a:t>a machine that could automatically bring about the end of human life.  The idea is that no side would dare attack because the doomsday machine would kill everyone.</a:t>
            </a:r>
          </a:p>
        </p:txBody>
      </p:sp>
      <p:sp>
        <p:nvSpPr>
          <p:cNvPr id="166" name="Shape 166"/>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M.A.D. and the Doomsday Machine</a:t>
            </a:r>
          </a:p>
        </p:txBody>
      </p:sp>
      <p:pic>
        <p:nvPicPr>
          <p:cNvPr id="167" name="Shape 167"/>
          <p:cNvPicPr preferRelativeResize="0"/>
          <p:nvPr/>
        </p:nvPicPr>
        <p:blipFill rotWithShape="1">
          <a:blip r:embed="rId3"/>
          <a:srcRect/>
          <a:stretch/>
        </p:blipFill>
        <p:spPr>
          <a:xfrm>
            <a:off x="6409314" y="2717800"/>
            <a:ext cx="2183567" cy="1447800"/>
          </a:xfrm>
          <a:prstGeom prst="rect">
            <a:avLst/>
          </a:prstGeom>
          <a:noFill/>
          <a:ln>
            <a:noFill/>
          </a:ln>
        </p:spPr>
      </p:pic>
      <p:pic>
        <p:nvPicPr>
          <p:cNvPr id="168" name="Shape 168"/>
          <p:cNvPicPr preferRelativeResize="0"/>
          <p:nvPr/>
        </p:nvPicPr>
        <p:blipFill rotWithShape="1">
          <a:blip r:embed="rId4"/>
          <a:srcRect/>
          <a:stretch/>
        </p:blipFill>
        <p:spPr>
          <a:xfrm>
            <a:off x="5267323" y="4800600"/>
            <a:ext cx="2371725" cy="19240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215900" algn="l" rtl="0">
              <a:lnSpc>
                <a:spcPct val="100000"/>
              </a:lnSpc>
              <a:spcBef>
                <a:spcPts val="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The idea that one side shouldn’t get ahead in military capability</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The </a:t>
            </a:r>
            <a:r>
              <a:rPr lang="en-US" sz="2000" b="1" i="0" u="sng" strike="noStrike" cap="none" baseline="0">
                <a:solidFill>
                  <a:schemeClr val="lt1"/>
                </a:solidFill>
                <a:latin typeface="Garamond"/>
                <a:ea typeface="Garamond"/>
                <a:cs typeface="Garamond"/>
                <a:sym typeface="Garamond"/>
              </a:rPr>
              <a:t>missile gap</a:t>
            </a:r>
            <a:r>
              <a:rPr lang="en-US" sz="2000" b="0" i="0" u="none" strike="noStrike" cap="none" baseline="0">
                <a:solidFill>
                  <a:schemeClr val="lt1"/>
                </a:solidFill>
                <a:latin typeface="Garamond"/>
                <a:ea typeface="Garamond"/>
                <a:cs typeface="Garamond"/>
                <a:sym typeface="Garamond"/>
              </a:rPr>
              <a:t> was the </a:t>
            </a:r>
            <a:r>
              <a:rPr lang="en-US" sz="2000" b="0" i="0" u="sng" strike="noStrike" cap="none" baseline="0">
                <a:solidFill>
                  <a:schemeClr val="hlink"/>
                </a:solidFill>
                <a:latin typeface="Garamond"/>
                <a:ea typeface="Garamond"/>
                <a:cs typeface="Garamond"/>
                <a:sym typeface="Garamond"/>
                <a:hlinkClick r:id="rId3"/>
              </a:rPr>
              <a:t>Cold War</a:t>
            </a:r>
            <a:r>
              <a:rPr lang="en-US" sz="2000" b="0" i="0" u="none" strike="noStrike" cap="none" baseline="0">
                <a:solidFill>
                  <a:schemeClr val="lt1"/>
                </a:solidFill>
                <a:latin typeface="Garamond"/>
                <a:ea typeface="Garamond"/>
                <a:cs typeface="Garamond"/>
                <a:sym typeface="Garamond"/>
              </a:rPr>
              <a:t> term used in the </a:t>
            </a:r>
            <a:r>
              <a:rPr lang="en-US" sz="2000" b="0" i="0" u="sng" strike="noStrike" cap="none" baseline="0">
                <a:solidFill>
                  <a:schemeClr val="hlink"/>
                </a:solidFill>
                <a:latin typeface="Garamond"/>
                <a:ea typeface="Garamond"/>
                <a:cs typeface="Garamond"/>
                <a:sym typeface="Garamond"/>
                <a:hlinkClick r:id="rId4"/>
              </a:rPr>
              <a:t>US</a:t>
            </a:r>
            <a:r>
              <a:rPr lang="en-US" sz="2000" b="0" i="0" u="none" strike="noStrike" cap="none" baseline="0">
                <a:solidFill>
                  <a:schemeClr val="lt1"/>
                </a:solidFill>
                <a:latin typeface="Garamond"/>
                <a:ea typeface="Garamond"/>
                <a:cs typeface="Garamond"/>
                <a:sym typeface="Garamond"/>
              </a:rPr>
              <a:t> for the perceived superiority of the number and power of the </a:t>
            </a:r>
            <a:r>
              <a:rPr lang="en-US" sz="2000" b="0" i="0" u="sng" strike="noStrike" cap="none" baseline="0">
                <a:solidFill>
                  <a:schemeClr val="hlink"/>
                </a:solidFill>
                <a:latin typeface="Garamond"/>
                <a:ea typeface="Garamond"/>
                <a:cs typeface="Garamond"/>
                <a:sym typeface="Garamond"/>
                <a:hlinkClick r:id="rId5"/>
              </a:rPr>
              <a:t>USSR</a:t>
            </a:r>
            <a:r>
              <a:rPr lang="en-US" sz="2000" b="0" i="0" u="none" strike="noStrike" cap="none" baseline="0">
                <a:solidFill>
                  <a:schemeClr val="lt1"/>
                </a:solidFill>
                <a:latin typeface="Garamond"/>
                <a:ea typeface="Garamond"/>
                <a:cs typeface="Garamond"/>
                <a:sym typeface="Garamond"/>
              </a:rPr>
              <a:t>'s missiles in comparison with its own. </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Like the bomber gap of only a few years earlier, it was later demonstrated that the gap was known to be illusionary from the start, and was being used solely as a political tool, an example of policy by press release.</a:t>
            </a: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p:txBody>
      </p:sp>
      <p:sp>
        <p:nvSpPr>
          <p:cNvPr id="174" name="Shape 174"/>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Arms Race/Missile Gap </a:t>
            </a:r>
          </a:p>
        </p:txBody>
      </p:sp>
      <p:pic>
        <p:nvPicPr>
          <p:cNvPr id="175" name="Shape 175"/>
          <p:cNvPicPr preferRelativeResize="0"/>
          <p:nvPr/>
        </p:nvPicPr>
        <p:blipFill rotWithShape="1">
          <a:blip r:embed="rId6"/>
          <a:srcRect/>
          <a:stretch/>
        </p:blipFill>
        <p:spPr>
          <a:xfrm>
            <a:off x="6705600" y="76200"/>
            <a:ext cx="1933574" cy="2347352"/>
          </a:xfrm>
          <a:prstGeom prst="rect">
            <a:avLst/>
          </a:prstGeom>
          <a:noFill/>
          <a:ln>
            <a:noFill/>
          </a:ln>
        </p:spPr>
      </p:pic>
      <p:pic>
        <p:nvPicPr>
          <p:cNvPr id="176" name="Shape 176"/>
          <p:cNvPicPr preferRelativeResize="0"/>
          <p:nvPr/>
        </p:nvPicPr>
        <p:blipFill rotWithShape="1">
          <a:blip r:embed="rId7"/>
          <a:srcRect/>
          <a:stretch/>
        </p:blipFill>
        <p:spPr>
          <a:xfrm>
            <a:off x="1371600" y="4957185"/>
            <a:ext cx="2466974" cy="1857375"/>
          </a:xfrm>
          <a:prstGeom prst="rect">
            <a:avLst/>
          </a:prstGeom>
          <a:noFill/>
          <a:ln>
            <a:noFill/>
          </a:ln>
        </p:spPr>
      </p:pic>
      <p:pic>
        <p:nvPicPr>
          <p:cNvPr id="177" name="Shape 177"/>
          <p:cNvPicPr preferRelativeResize="0"/>
          <p:nvPr/>
        </p:nvPicPr>
        <p:blipFill rotWithShape="1">
          <a:blip r:embed="rId8"/>
          <a:srcRect/>
          <a:stretch/>
        </p:blipFill>
        <p:spPr>
          <a:xfrm>
            <a:off x="4938710" y="4876800"/>
            <a:ext cx="2466974" cy="1847849"/>
          </a:xfrm>
          <a:prstGeom prst="rect">
            <a:avLst/>
          </a:prstGeom>
          <a:noFill/>
          <a:ln>
            <a:noFill/>
          </a:ln>
        </p:spPr>
      </p:pic>
      <p:sp>
        <p:nvSpPr>
          <p:cNvPr id="178" name="Shape 178"/>
          <p:cNvSpPr txBox="1"/>
          <p:nvPr/>
        </p:nvSpPr>
        <p:spPr>
          <a:xfrm>
            <a:off x="4038600" y="5334000"/>
            <a:ext cx="13715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Garamond"/>
                <a:ea typeface="Garamond"/>
                <a:cs typeface="Garamond"/>
                <a:sym typeface="Garamond"/>
              </a:rPr>
              <a:t>Versus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Because humans were finally looking at the possibility of the end of the world, American culture became obsessed with nuclear weapons.</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Many wrote stories about living in a nuclear crisis.  Many did so in order to get people to think about the immense danger we were living in.</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Three famous novels: </a:t>
            </a:r>
            <a:r>
              <a:rPr lang="en-US" sz="2000" b="0" i="1" u="none" strike="noStrike" cap="none" baseline="0">
                <a:solidFill>
                  <a:schemeClr val="lt1"/>
                </a:solidFill>
                <a:latin typeface="Garamond"/>
                <a:ea typeface="Garamond"/>
                <a:cs typeface="Garamond"/>
                <a:sym typeface="Garamond"/>
              </a:rPr>
              <a:t>Alas, Babylon</a:t>
            </a:r>
            <a:r>
              <a:rPr lang="en-US" sz="2000" b="0" i="0" u="none" strike="noStrike" cap="none" baseline="0">
                <a:solidFill>
                  <a:schemeClr val="lt1"/>
                </a:solidFill>
                <a:latin typeface="Garamond"/>
                <a:ea typeface="Garamond"/>
                <a:cs typeface="Garamond"/>
                <a:sym typeface="Garamond"/>
              </a:rPr>
              <a:t>; </a:t>
            </a:r>
            <a:r>
              <a:rPr lang="en-US" sz="2000" b="0" i="1" u="none" strike="noStrike" cap="none" baseline="0">
                <a:solidFill>
                  <a:schemeClr val="lt1"/>
                </a:solidFill>
                <a:latin typeface="Garamond"/>
                <a:ea typeface="Garamond"/>
                <a:cs typeface="Garamond"/>
                <a:sym typeface="Garamond"/>
              </a:rPr>
              <a:t>Red Alert</a:t>
            </a:r>
            <a:r>
              <a:rPr lang="en-US" sz="2000" b="0" i="0" u="none" strike="noStrike" cap="none" baseline="0">
                <a:solidFill>
                  <a:schemeClr val="lt1"/>
                </a:solidFill>
                <a:latin typeface="Garamond"/>
                <a:ea typeface="Garamond"/>
                <a:cs typeface="Garamond"/>
                <a:sym typeface="Garamond"/>
              </a:rPr>
              <a:t>; and </a:t>
            </a:r>
            <a:r>
              <a:rPr lang="en-US" sz="2000" b="0" i="1" u="none" strike="noStrike" cap="none" baseline="0">
                <a:solidFill>
                  <a:schemeClr val="lt1"/>
                </a:solidFill>
                <a:latin typeface="Garamond"/>
                <a:ea typeface="Garamond"/>
                <a:cs typeface="Garamond"/>
                <a:sym typeface="Garamond"/>
              </a:rPr>
              <a:t>Fail Safe </a:t>
            </a:r>
            <a:r>
              <a:rPr lang="en-US" sz="2000" b="0" i="0" u="none" strike="noStrike" cap="none" baseline="0">
                <a:solidFill>
                  <a:schemeClr val="lt1"/>
                </a:solidFill>
                <a:latin typeface="Garamond"/>
                <a:ea typeface="Garamond"/>
                <a:cs typeface="Garamond"/>
                <a:sym typeface="Garamond"/>
              </a:rPr>
              <a:t>all deal with a nuclear crisis seriously.</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Dr. Strangelove is based on </a:t>
            </a:r>
            <a:r>
              <a:rPr lang="en-US" sz="2000" b="0" i="1" u="none" strike="noStrike" cap="none" baseline="0">
                <a:solidFill>
                  <a:schemeClr val="lt1"/>
                </a:solidFill>
                <a:latin typeface="Garamond"/>
                <a:ea typeface="Garamond"/>
                <a:cs typeface="Garamond"/>
                <a:sym typeface="Garamond"/>
              </a:rPr>
              <a:t>Red Alert</a:t>
            </a:r>
            <a:r>
              <a:rPr lang="en-US" sz="2000" b="0" i="0" u="none" strike="noStrike" cap="none" baseline="0">
                <a:solidFill>
                  <a:schemeClr val="lt1"/>
                </a:solidFill>
                <a:latin typeface="Garamond"/>
                <a:ea typeface="Garamond"/>
                <a:cs typeface="Garamond"/>
                <a:sym typeface="Garamond"/>
              </a:rPr>
              <a:t>, but the director decided to highlight the absurdity of the situation to highlight the dangers of nuclear war.</a:t>
            </a:r>
          </a:p>
        </p:txBody>
      </p:sp>
      <p:sp>
        <p:nvSpPr>
          <p:cNvPr id="184" name="Shape 184"/>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600" b="1" i="0" u="none" strike="noStrike" cap="small" baseline="0">
                <a:solidFill>
                  <a:srgbClr val="3F3F3F"/>
                </a:solidFill>
                <a:latin typeface="Garamond"/>
                <a:ea typeface="Garamond"/>
                <a:cs typeface="Garamond"/>
                <a:sym typeface="Garamond"/>
              </a:rPr>
              <a:t>Nagy!  I’m depressed now.  When does the laughing happen?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Watch Dr. Strangelove</a:t>
            </a: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Complete viewing guide (except the character chart)</a:t>
            </a: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Compare viewing guide with classmates to fill in holes</a:t>
            </a:r>
          </a:p>
        </p:txBody>
      </p:sp>
      <p:sp>
        <p:nvSpPr>
          <p:cNvPr id="190" name="Shape 190"/>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What we are doing?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Garamond"/>
              <a:buNone/>
            </a:pPr>
            <a:r>
              <a:rPr lang="en-US" sz="1700" b="0" i="0" u="none" strike="noStrike" cap="none" baseline="0">
                <a:solidFill>
                  <a:schemeClr val="lt1"/>
                </a:solidFill>
                <a:latin typeface="Garamond"/>
                <a:ea typeface="Garamond"/>
                <a:cs typeface="Garamond"/>
                <a:sym typeface="Garamond"/>
              </a:rPr>
              <a:t>Some little extra tidbits for you:</a:t>
            </a:r>
          </a:p>
          <a:p>
            <a:pPr marL="0" marR="0" lvl="0" indent="0" algn="ctr" rtl="0">
              <a:lnSpc>
                <a:spcPct val="80000"/>
              </a:lnSpc>
              <a:spcBef>
                <a:spcPts val="600"/>
              </a:spcBef>
              <a:spcAft>
                <a:spcPts val="0"/>
              </a:spcAft>
              <a:buClr>
                <a:schemeClr val="accent1"/>
              </a:buClr>
              <a:buSzPct val="25000"/>
              <a:buFont typeface="Garamond"/>
              <a:buNone/>
            </a:pPr>
            <a:r>
              <a:rPr lang="en-US" sz="1700" b="0" i="0" u="none" strike="noStrike" cap="none" baseline="0">
                <a:solidFill>
                  <a:schemeClr val="lt1"/>
                </a:solidFill>
                <a:latin typeface="Garamond"/>
                <a:ea typeface="Garamond"/>
                <a:cs typeface="Garamond"/>
                <a:sym typeface="Garamond"/>
              </a:rPr>
              <a:t>Look at the names:</a:t>
            </a:r>
          </a:p>
          <a:p>
            <a:pPr marL="0" marR="0" lvl="0" indent="0" algn="ctr" rtl="0">
              <a:lnSpc>
                <a:spcPct val="80000"/>
              </a:lnSpc>
              <a:spcBef>
                <a:spcPts val="600"/>
              </a:spcBef>
              <a:spcAft>
                <a:spcPts val="0"/>
              </a:spcAft>
              <a:buClr>
                <a:schemeClr val="accent1"/>
              </a:buClr>
              <a:buSzPct val="25000"/>
              <a:buFont typeface="Garamond"/>
              <a:buNone/>
            </a:pPr>
            <a:r>
              <a:rPr lang="en-US" sz="1700" b="1" i="0" u="sng" strike="noStrike" cap="none" baseline="0">
                <a:solidFill>
                  <a:schemeClr val="lt1"/>
                </a:solidFill>
                <a:latin typeface="Garamond"/>
                <a:ea typeface="Garamond"/>
                <a:cs typeface="Garamond"/>
                <a:sym typeface="Garamond"/>
              </a:rPr>
              <a:t>General Turgidson</a:t>
            </a:r>
            <a:r>
              <a:rPr lang="en-US" sz="1700" b="0" i="0" u="none" strike="noStrike" cap="none" baseline="0">
                <a:solidFill>
                  <a:schemeClr val="lt1"/>
                </a:solidFill>
                <a:latin typeface="Garamond"/>
                <a:ea typeface="Garamond"/>
                <a:cs typeface="Garamond"/>
                <a:sym typeface="Garamond"/>
              </a:rPr>
              <a:t>-Turgid means swollen or full of pressure</a:t>
            </a:r>
          </a:p>
          <a:p>
            <a:pPr marL="0" marR="0" lvl="0" indent="0" algn="ctr" rtl="0">
              <a:lnSpc>
                <a:spcPct val="80000"/>
              </a:lnSpc>
              <a:spcBef>
                <a:spcPts val="600"/>
              </a:spcBef>
              <a:spcAft>
                <a:spcPts val="0"/>
              </a:spcAft>
              <a:buClr>
                <a:schemeClr val="accent1"/>
              </a:buClr>
              <a:buSzPct val="25000"/>
              <a:buFont typeface="Garamond"/>
              <a:buNone/>
            </a:pPr>
            <a:r>
              <a:rPr lang="en-US" sz="1700" b="1" i="0" u="sng" strike="noStrike" cap="none" baseline="0">
                <a:solidFill>
                  <a:schemeClr val="lt1"/>
                </a:solidFill>
                <a:latin typeface="Garamond"/>
                <a:ea typeface="Garamond"/>
                <a:cs typeface="Garamond"/>
                <a:sym typeface="Garamond"/>
              </a:rPr>
              <a:t>Col. Mandrake</a:t>
            </a:r>
            <a:r>
              <a:rPr lang="en-US" sz="1700" b="0" i="0" u="none" strike="noStrike" cap="none" baseline="0">
                <a:solidFill>
                  <a:schemeClr val="lt1"/>
                </a:solidFill>
                <a:latin typeface="Garamond"/>
                <a:ea typeface="Garamond"/>
                <a:cs typeface="Garamond"/>
                <a:sym typeface="Garamond"/>
              </a:rPr>
              <a:t>-a mandrake root is said to grow where a hanged man…um…”drops his seed”</a:t>
            </a:r>
          </a:p>
          <a:p>
            <a:pPr marL="0" marR="0" lvl="0" indent="0" algn="ctr" rtl="0">
              <a:lnSpc>
                <a:spcPct val="80000"/>
              </a:lnSpc>
              <a:spcBef>
                <a:spcPts val="600"/>
              </a:spcBef>
              <a:spcAft>
                <a:spcPts val="0"/>
              </a:spcAft>
              <a:buClr>
                <a:schemeClr val="accent1"/>
              </a:buClr>
              <a:buSzPct val="25000"/>
              <a:buFont typeface="Garamond"/>
              <a:buNone/>
            </a:pPr>
            <a:r>
              <a:rPr lang="en-US" sz="1700" b="1" i="0" u="sng" strike="noStrike" cap="none" baseline="0">
                <a:solidFill>
                  <a:schemeClr val="lt1"/>
                </a:solidFill>
                <a:latin typeface="Garamond"/>
                <a:ea typeface="Garamond"/>
                <a:cs typeface="Garamond"/>
                <a:sym typeface="Garamond"/>
              </a:rPr>
              <a:t>Pres. Merkin Muffley</a:t>
            </a:r>
            <a:r>
              <a:rPr lang="en-US" sz="1700" b="0" i="0" u="none" strike="noStrike" cap="none" baseline="0">
                <a:solidFill>
                  <a:schemeClr val="lt1"/>
                </a:solidFill>
                <a:latin typeface="Garamond"/>
                <a:ea typeface="Garamond"/>
                <a:cs typeface="Garamond"/>
                <a:sym typeface="Garamond"/>
              </a:rPr>
              <a:t>-a merkin is a wig for…down there.  The last name…well…you can probably infer what that is.</a:t>
            </a:r>
          </a:p>
          <a:p>
            <a:pPr marL="0" marR="0" lvl="0" indent="0" algn="ctr" rtl="0">
              <a:lnSpc>
                <a:spcPct val="80000"/>
              </a:lnSpc>
              <a:spcBef>
                <a:spcPts val="600"/>
              </a:spcBef>
              <a:spcAft>
                <a:spcPts val="0"/>
              </a:spcAft>
              <a:buClr>
                <a:schemeClr val="accent1"/>
              </a:buClr>
              <a:buSzPct val="25000"/>
              <a:buFont typeface="Garamond"/>
              <a:buNone/>
            </a:pPr>
            <a:r>
              <a:rPr lang="en-US" sz="1700" b="1" i="0" u="sng" strike="noStrike" cap="none" baseline="0">
                <a:solidFill>
                  <a:schemeClr val="lt1"/>
                </a:solidFill>
                <a:latin typeface="Garamond"/>
                <a:ea typeface="Garamond"/>
                <a:cs typeface="Garamond"/>
                <a:sym typeface="Garamond"/>
              </a:rPr>
              <a:t>Col. Jack Ripper</a:t>
            </a:r>
            <a:r>
              <a:rPr lang="en-US" sz="1700" b="0" i="0" u="none" strike="noStrike" cap="none" baseline="0">
                <a:solidFill>
                  <a:schemeClr val="lt1"/>
                </a:solidFill>
                <a:latin typeface="Garamond"/>
                <a:ea typeface="Garamond"/>
                <a:cs typeface="Garamond"/>
                <a:sym typeface="Garamond"/>
              </a:rPr>
              <a:t>-Do I need to spell it out? Fine, Jack the Ripper killed prostitutes in England.</a:t>
            </a:r>
          </a:p>
          <a:p>
            <a:pPr marL="0" marR="0" lvl="0" indent="0" algn="ctr" rtl="0">
              <a:lnSpc>
                <a:spcPct val="80000"/>
              </a:lnSpc>
              <a:spcBef>
                <a:spcPts val="600"/>
              </a:spcBef>
              <a:spcAft>
                <a:spcPts val="0"/>
              </a:spcAft>
              <a:buClr>
                <a:schemeClr val="accent1"/>
              </a:buClr>
              <a:buSzPct val="25000"/>
              <a:buFont typeface="Garamond"/>
              <a:buNone/>
            </a:pPr>
            <a:r>
              <a:rPr lang="en-US" sz="1700" b="1" i="0" u="sng" strike="noStrike" cap="none" baseline="0">
                <a:solidFill>
                  <a:schemeClr val="lt1"/>
                </a:solidFill>
                <a:latin typeface="Garamond"/>
                <a:ea typeface="Garamond"/>
                <a:cs typeface="Garamond"/>
                <a:sym typeface="Garamond"/>
              </a:rPr>
              <a:t>Premier Kissoff</a:t>
            </a:r>
            <a:r>
              <a:rPr lang="en-US" sz="1700" b="0" i="0" u="none" strike="noStrike" cap="none" baseline="0">
                <a:solidFill>
                  <a:schemeClr val="lt1"/>
                </a:solidFill>
                <a:latin typeface="Garamond"/>
                <a:ea typeface="Garamond"/>
                <a:cs typeface="Garamond"/>
                <a:sym typeface="Garamond"/>
              </a:rPr>
              <a:t>-Really?</a:t>
            </a:r>
          </a:p>
          <a:p>
            <a:pPr marL="0" marR="0" lvl="0" indent="0" algn="ctr" rtl="0">
              <a:lnSpc>
                <a:spcPct val="80000"/>
              </a:lnSpc>
              <a:spcBef>
                <a:spcPts val="600"/>
              </a:spcBef>
              <a:spcAft>
                <a:spcPts val="0"/>
              </a:spcAft>
              <a:buClr>
                <a:schemeClr val="accent1"/>
              </a:buClr>
              <a:buSzPct val="25000"/>
              <a:buFont typeface="Garamond"/>
              <a:buNone/>
            </a:pPr>
            <a:r>
              <a:rPr lang="en-US" sz="1700" b="1" i="0" u="sng" strike="noStrike" cap="none" baseline="0">
                <a:solidFill>
                  <a:schemeClr val="lt1"/>
                </a:solidFill>
                <a:latin typeface="Garamond"/>
                <a:ea typeface="Garamond"/>
                <a:cs typeface="Garamond"/>
                <a:sym typeface="Garamond"/>
              </a:rPr>
              <a:t>Col. Bat Guano</a:t>
            </a:r>
            <a:r>
              <a:rPr lang="en-US" sz="1700" b="0" i="0" u="none" strike="noStrike" cap="none" baseline="0">
                <a:solidFill>
                  <a:schemeClr val="lt1"/>
                </a:solidFill>
                <a:latin typeface="Garamond"/>
                <a:ea typeface="Garamond"/>
                <a:cs typeface="Garamond"/>
                <a:sym typeface="Garamond"/>
              </a:rPr>
              <a:t>-This translates to Bat S#%T in Spanish, which is generally only said in reference to insanity</a:t>
            </a:r>
          </a:p>
          <a:p>
            <a:pPr marL="0" marR="0" lvl="0" indent="0" algn="ctr" rtl="0">
              <a:lnSpc>
                <a:spcPct val="80000"/>
              </a:lnSpc>
              <a:spcBef>
                <a:spcPts val="600"/>
              </a:spcBef>
              <a:spcAft>
                <a:spcPts val="0"/>
              </a:spcAft>
              <a:buClr>
                <a:schemeClr val="accent1"/>
              </a:buClr>
              <a:buFont typeface="Garamond"/>
              <a:buNone/>
            </a:pPr>
            <a:endParaRPr sz="1700" b="0" i="0" u="none" strike="noStrike" cap="none" baseline="0">
              <a:solidFill>
                <a:schemeClr val="lt1"/>
              </a:solidFill>
              <a:latin typeface="Garamond"/>
              <a:ea typeface="Garamond"/>
              <a:cs typeface="Garamond"/>
              <a:sym typeface="Garamond"/>
            </a:endParaRPr>
          </a:p>
          <a:p>
            <a:pPr marL="0" marR="0" lvl="0" indent="0" algn="ctr" rtl="0">
              <a:lnSpc>
                <a:spcPct val="80000"/>
              </a:lnSpc>
              <a:spcBef>
                <a:spcPts val="600"/>
              </a:spcBef>
              <a:spcAft>
                <a:spcPts val="0"/>
              </a:spcAft>
              <a:buClr>
                <a:schemeClr val="accent1"/>
              </a:buClr>
              <a:buSzPct val="25000"/>
              <a:buFont typeface="Garamond"/>
              <a:buNone/>
            </a:pPr>
            <a:r>
              <a:rPr lang="en-US" sz="3250" b="1" i="1" u="sng" strike="noStrike" cap="none" baseline="0">
                <a:solidFill>
                  <a:schemeClr val="lt1"/>
                </a:solidFill>
                <a:latin typeface="Garamond"/>
                <a:ea typeface="Garamond"/>
                <a:cs typeface="Garamond"/>
                <a:sym typeface="Garamond"/>
              </a:rPr>
              <a:t>Have you noticed any patterns?</a:t>
            </a:r>
          </a:p>
        </p:txBody>
      </p:sp>
      <p:sp>
        <p:nvSpPr>
          <p:cNvPr id="196" name="Shape 196"/>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Now that the film is over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It is too easy to say that the theme of this movie is that nuclear war is absurd.  We need to take a closer look at what the director thinks makes nuclear war absurd.</a:t>
            </a: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Take the information from the viewing guide and combine it with the information about the names we just looked at.</a:t>
            </a: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Fill in the chart for each character.</a:t>
            </a:r>
          </a:p>
        </p:txBody>
      </p:sp>
      <p:sp>
        <p:nvSpPr>
          <p:cNvPr id="202" name="Shape 202"/>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Character Chart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5400" b="0" i="0" u="none" strike="noStrike" cap="none" baseline="0">
                <a:solidFill>
                  <a:schemeClr val="lt1"/>
                </a:solidFill>
                <a:latin typeface="Garamond"/>
                <a:ea typeface="Garamond"/>
                <a:cs typeface="Garamond"/>
                <a:sym typeface="Garamond"/>
              </a:rPr>
              <a:t>LEQ:  How does Stanley Kubrick use satire to construct his argument about the dangers of nuclear war?  </a:t>
            </a:r>
          </a:p>
        </p:txBody>
      </p:sp>
      <p:sp>
        <p:nvSpPr>
          <p:cNvPr id="208" name="Shape 208"/>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Put it all Together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2565400" y="3045459"/>
            <a:ext cx="4013200" cy="428625"/>
          </a:xfrm>
          <a:prstGeom prst="rect">
            <a:avLst/>
          </a:prstGeom>
          <a:noFill/>
          <a:ln>
            <a:noFill/>
          </a:ln>
        </p:spPr>
        <p:txBody>
          <a:bodyPr lIns="91425" tIns="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1600" b="0" i="0" u="none" strike="noStrike" cap="none" baseline="0">
                <a:solidFill>
                  <a:srgbClr val="3F3F3F"/>
                </a:solidFill>
                <a:latin typeface="Garamond"/>
                <a:ea typeface="Garamond"/>
                <a:cs typeface="Garamond"/>
                <a:sym typeface="Garamond"/>
              </a:rPr>
              <a:t>Satire in film as social commentary</a:t>
            </a:r>
          </a:p>
        </p:txBody>
      </p:sp>
      <p:sp>
        <p:nvSpPr>
          <p:cNvPr id="91" name="Shape 91"/>
          <p:cNvSpPr txBox="1">
            <a:spLocks noGrp="1"/>
          </p:cNvSpPr>
          <p:nvPr>
            <p:ph type="title"/>
          </p:nvPr>
        </p:nvSpPr>
        <p:spPr>
          <a:xfrm>
            <a:off x="2565400" y="2397759"/>
            <a:ext cx="4013200" cy="599440"/>
          </a:xfrm>
          <a:prstGeom prst="rect">
            <a:avLst/>
          </a:prstGeom>
          <a:noFill/>
          <a:ln>
            <a:noFill/>
          </a:ln>
        </p:spPr>
        <p:txBody>
          <a:bodyPr lIns="91425" tIns="45700" rIns="91425" bIns="0" anchor="b"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Laughing At the end of the world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Garamond"/>
              <a:buNone/>
            </a:pPr>
            <a:r>
              <a:rPr lang="en-US" sz="2800" b="0" i="0" u="none" strike="noStrike" cap="none" baseline="0">
                <a:solidFill>
                  <a:schemeClr val="lt1"/>
                </a:solidFill>
                <a:latin typeface="Garamond"/>
                <a:ea typeface="Garamond"/>
                <a:cs typeface="Garamond"/>
                <a:sym typeface="Garamond"/>
              </a:rPr>
              <a:t>is a genre of literature, and sometimes graphic and performing arts, in which vices, follies, abuses, and shortcomings are held up to ridicule, ideally with the intent of shaming individuals, corporations, government or society itself, into improvement. Although satire is usually meant to be humorous, its greater purpose is often constructive social criticism, using wit as a weapon and as a tool to draw attention to both particular and wider issues in society.</a:t>
            </a:r>
          </a:p>
          <a:p>
            <a:pPr marL="0" marR="0" lvl="0" indent="0" algn="ctr" rtl="0">
              <a:lnSpc>
                <a:spcPct val="9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 </a:t>
            </a:r>
          </a:p>
          <a:p>
            <a:pPr marL="0" marR="0" lvl="0" indent="0" algn="ctr" rtl="0">
              <a:lnSpc>
                <a:spcPct val="9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p:txBody>
      </p:sp>
      <p:sp>
        <p:nvSpPr>
          <p:cNvPr id="97" name="Shape 97"/>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Satire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3200" b="0" i="0" u="none" strike="noStrike" cap="none" baseline="0">
                <a:solidFill>
                  <a:schemeClr val="lt1"/>
                </a:solidFill>
                <a:latin typeface="Garamond"/>
                <a:ea typeface="Garamond"/>
                <a:cs typeface="Garamond"/>
                <a:sym typeface="Garamond"/>
              </a:rPr>
              <a:t>A feature of satire is strong irony or sarcasm</a:t>
            </a:r>
          </a:p>
          <a:p>
            <a:pPr marL="0" marR="0" lvl="0" indent="0" algn="ctr" rtl="0">
              <a:lnSpc>
                <a:spcPct val="100000"/>
              </a:lnSpc>
              <a:spcBef>
                <a:spcPts val="600"/>
              </a:spcBef>
              <a:spcAft>
                <a:spcPts val="0"/>
              </a:spcAft>
              <a:buClr>
                <a:schemeClr val="accent1"/>
              </a:buClr>
              <a:buSzPct val="25000"/>
              <a:buFont typeface="Garamond"/>
              <a:buNone/>
            </a:pPr>
            <a:r>
              <a:rPr lang="en-US" sz="3200" b="0" i="0" u="none" strike="noStrike" cap="none" baseline="0">
                <a:solidFill>
                  <a:schemeClr val="lt1"/>
                </a:solidFill>
                <a:latin typeface="Garamond"/>
                <a:ea typeface="Garamond"/>
                <a:cs typeface="Garamond"/>
                <a:sym typeface="Garamond"/>
              </a:rPr>
              <a:t>And in case you forgot, irony is a contrast of expectation of a situation and the reality.</a:t>
            </a:r>
          </a:p>
        </p:txBody>
      </p:sp>
      <p:sp>
        <p:nvSpPr>
          <p:cNvPr id="103" name="Shape 103"/>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Irony and Satire: BFF</a:t>
            </a:r>
          </a:p>
        </p:txBody>
      </p:sp>
      <p:pic>
        <p:nvPicPr>
          <p:cNvPr id="104" name="Shape 104"/>
          <p:cNvPicPr preferRelativeResize="0"/>
          <p:nvPr/>
        </p:nvPicPr>
        <p:blipFill rotWithShape="1">
          <a:blip r:embed="rId3"/>
          <a:srcRect/>
          <a:stretch/>
        </p:blipFill>
        <p:spPr>
          <a:xfrm>
            <a:off x="457200" y="3733800"/>
            <a:ext cx="1619249" cy="2796885"/>
          </a:xfrm>
          <a:prstGeom prst="rect">
            <a:avLst/>
          </a:prstGeom>
          <a:noFill/>
          <a:ln>
            <a:noFill/>
          </a:ln>
        </p:spPr>
      </p:pic>
      <p:pic>
        <p:nvPicPr>
          <p:cNvPr id="105" name="Shape 105"/>
          <p:cNvPicPr preferRelativeResize="0"/>
          <p:nvPr/>
        </p:nvPicPr>
        <p:blipFill rotWithShape="1">
          <a:blip r:embed="rId4"/>
          <a:srcRect/>
          <a:stretch/>
        </p:blipFill>
        <p:spPr>
          <a:xfrm>
            <a:off x="2438400" y="3733800"/>
            <a:ext cx="2095499" cy="2514599"/>
          </a:xfrm>
          <a:prstGeom prst="rect">
            <a:avLst/>
          </a:prstGeom>
          <a:noFill/>
          <a:ln>
            <a:noFill/>
          </a:ln>
        </p:spPr>
      </p:pic>
      <p:pic>
        <p:nvPicPr>
          <p:cNvPr id="106" name="Shape 106"/>
          <p:cNvPicPr preferRelativeResize="0"/>
          <p:nvPr/>
        </p:nvPicPr>
        <p:blipFill rotWithShape="1">
          <a:blip r:embed="rId5"/>
          <a:srcRect/>
          <a:stretch/>
        </p:blipFill>
        <p:spPr>
          <a:xfrm>
            <a:off x="4953000" y="3604778"/>
            <a:ext cx="3048000" cy="273154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p:txBody>
      </p:sp>
      <p:sp>
        <p:nvSpPr>
          <p:cNvPr id="112" name="Shape 112"/>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Popular Satires</a:t>
            </a:r>
          </a:p>
        </p:txBody>
      </p:sp>
      <p:pic>
        <p:nvPicPr>
          <p:cNvPr id="113" name="Shape 113"/>
          <p:cNvPicPr preferRelativeResize="0"/>
          <p:nvPr/>
        </p:nvPicPr>
        <p:blipFill rotWithShape="1">
          <a:blip r:embed="rId3"/>
          <a:srcRect/>
          <a:stretch/>
        </p:blipFill>
        <p:spPr>
          <a:xfrm>
            <a:off x="2709861" y="1731817"/>
            <a:ext cx="5667374" cy="2247900"/>
          </a:xfrm>
          <a:prstGeom prst="rect">
            <a:avLst/>
          </a:prstGeom>
          <a:noFill/>
          <a:ln>
            <a:noFill/>
          </a:ln>
        </p:spPr>
      </p:pic>
      <p:pic>
        <p:nvPicPr>
          <p:cNvPr id="114" name="Shape 114"/>
          <p:cNvPicPr preferRelativeResize="0"/>
          <p:nvPr/>
        </p:nvPicPr>
        <p:blipFill rotWithShape="1">
          <a:blip r:embed="rId4"/>
          <a:srcRect/>
          <a:stretch/>
        </p:blipFill>
        <p:spPr>
          <a:xfrm>
            <a:off x="2590800" y="4191000"/>
            <a:ext cx="6210300" cy="1756096"/>
          </a:xfrm>
          <a:prstGeom prst="rect">
            <a:avLst/>
          </a:prstGeom>
          <a:noFill/>
          <a:ln>
            <a:noFill/>
          </a:ln>
        </p:spPr>
      </p:pic>
      <p:pic>
        <p:nvPicPr>
          <p:cNvPr id="115" name="Shape 115"/>
          <p:cNvPicPr preferRelativeResize="0"/>
          <p:nvPr/>
        </p:nvPicPr>
        <p:blipFill rotWithShape="1">
          <a:blip r:embed="rId5"/>
          <a:srcRect/>
          <a:stretch/>
        </p:blipFill>
        <p:spPr>
          <a:xfrm>
            <a:off x="304800" y="1731817"/>
            <a:ext cx="2038349" cy="3057525"/>
          </a:xfrm>
          <a:prstGeom prst="rect">
            <a:avLst/>
          </a:prstGeom>
          <a:noFill/>
          <a:ln>
            <a:noFill/>
          </a:ln>
        </p:spPr>
      </p:pic>
      <p:pic>
        <p:nvPicPr>
          <p:cNvPr id="116" name="Shape 116"/>
          <p:cNvPicPr preferRelativeResize="0"/>
          <p:nvPr/>
        </p:nvPicPr>
        <p:blipFill rotWithShape="1">
          <a:blip r:embed="rId6"/>
          <a:srcRect/>
          <a:stretch/>
        </p:blipFill>
        <p:spPr>
          <a:xfrm>
            <a:off x="965488" y="4343400"/>
            <a:ext cx="1371599" cy="215690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7368"/>
              <a:buFont typeface="Garamond"/>
              <a:buChar char="•"/>
            </a:pPr>
            <a:r>
              <a:rPr lang="en-US" sz="1850" b="0" i="0" u="none" strike="noStrike" cap="none" baseline="0">
                <a:solidFill>
                  <a:schemeClr val="lt1"/>
                </a:solidFill>
                <a:latin typeface="Garamond"/>
                <a:ea typeface="Garamond"/>
                <a:cs typeface="Garamond"/>
                <a:sym typeface="Garamond"/>
              </a:rPr>
              <a:t>Yup, even an ultra-violent action movie can be a satire.</a:t>
            </a:r>
          </a:p>
          <a:p>
            <a:pPr marL="342900" marR="0" lvl="0" indent="-342900" algn="l" rtl="0">
              <a:lnSpc>
                <a:spcPct val="90000"/>
              </a:lnSpc>
              <a:spcBef>
                <a:spcPts val="600"/>
              </a:spcBef>
              <a:spcAft>
                <a:spcPts val="0"/>
              </a:spcAft>
              <a:buClr>
                <a:schemeClr val="accent1"/>
              </a:buClr>
              <a:buSzPct val="97368"/>
              <a:buFont typeface="Garamond"/>
              <a:buChar char="•"/>
            </a:pPr>
            <a:r>
              <a:rPr lang="en-US" sz="1850" b="0" i="0" u="none" strike="noStrike" cap="none" baseline="0">
                <a:solidFill>
                  <a:schemeClr val="lt1"/>
                </a:solidFill>
                <a:latin typeface="Garamond"/>
                <a:ea typeface="Garamond"/>
                <a:cs typeface="Garamond"/>
                <a:sym typeface="Garamond"/>
              </a:rPr>
              <a:t>Parts of the movie are so over-the-top that they become clearly ironic.</a:t>
            </a:r>
          </a:p>
          <a:p>
            <a:pPr marL="342900" marR="0" lvl="0" indent="-342900" algn="l" rtl="0">
              <a:lnSpc>
                <a:spcPct val="90000"/>
              </a:lnSpc>
              <a:spcBef>
                <a:spcPts val="600"/>
              </a:spcBef>
              <a:spcAft>
                <a:spcPts val="0"/>
              </a:spcAft>
              <a:buClr>
                <a:schemeClr val="accent1"/>
              </a:buClr>
              <a:buSzPct val="97368"/>
              <a:buFont typeface="Garamond"/>
              <a:buChar char="•"/>
            </a:pPr>
            <a:r>
              <a:rPr lang="en-US" sz="1850" b="0" i="0" u="none" strike="noStrike" cap="none" baseline="0">
                <a:solidFill>
                  <a:schemeClr val="lt1"/>
                </a:solidFill>
                <a:latin typeface="Garamond"/>
                <a:ea typeface="Garamond"/>
                <a:cs typeface="Garamond"/>
                <a:sym typeface="Garamond"/>
              </a:rPr>
              <a:t>One part of the film actually has Robocop “walk on water.”  You know…like Jesus</a:t>
            </a:r>
          </a:p>
          <a:p>
            <a:pPr marL="342900" marR="0" lvl="0" indent="-342900" algn="l" rtl="0">
              <a:lnSpc>
                <a:spcPct val="90000"/>
              </a:lnSpc>
              <a:spcBef>
                <a:spcPts val="600"/>
              </a:spcBef>
              <a:spcAft>
                <a:spcPts val="0"/>
              </a:spcAft>
              <a:buClr>
                <a:schemeClr val="accent1"/>
              </a:buClr>
              <a:buSzPct val="97368"/>
              <a:buFont typeface="Garamond"/>
              <a:buChar char="•"/>
            </a:pPr>
            <a:r>
              <a:rPr lang="en-US" sz="1850" b="0" i="0" u="none" strike="noStrike" cap="none" baseline="0">
                <a:solidFill>
                  <a:schemeClr val="lt1"/>
                </a:solidFill>
                <a:latin typeface="Garamond"/>
                <a:ea typeface="Garamond"/>
                <a:cs typeface="Garamond"/>
                <a:sym typeface="Garamond"/>
              </a:rPr>
              <a:t>People have actually written academically about the social critique offered by a movie about a Robot Police Man who—at one point—stabs a man in the neck with a spike.</a:t>
            </a:r>
          </a:p>
          <a:p>
            <a:pPr marL="342900" marR="0" lvl="2" indent="-342900" algn="l" rtl="0">
              <a:lnSpc>
                <a:spcPct val="90000"/>
              </a:lnSpc>
              <a:spcBef>
                <a:spcPts val="1200"/>
              </a:spcBef>
              <a:buClr>
                <a:schemeClr val="accent1"/>
              </a:buClr>
              <a:buSzPct val="100000"/>
              <a:buFont typeface="Garamond"/>
              <a:buChar char="•"/>
            </a:pPr>
            <a:r>
              <a:rPr lang="en-US" sz="1500" b="0" i="0" u="none" strike="noStrike" cap="none" baseline="0">
                <a:solidFill>
                  <a:schemeClr val="lt1"/>
                </a:solidFill>
                <a:latin typeface="Garamond"/>
                <a:ea typeface="Garamond"/>
                <a:cs typeface="Garamond"/>
                <a:sym typeface="Garamond"/>
              </a:rPr>
              <a:t>“While Robocop offers a vigorous critique of capitalism as an yinhuman, ruthless, and corrupt society (as represented in the figures of Jones, Morton, and Boddicker), its critique is also directed against technology. In the paranoid, technophobic world of Robocop, technology is out-of-control. Throughout the film we see the human world trying to master nature but ultimately failing. Thus, the numerous failures of ED-209, the power failure at the SDI space station and its subsequent misfires, the return of Robocop's memory and former identity despite computerized programming -- all signal the film's critique of technological reification as a flawless cybernetic control over the human lifeworld, albeit one already integrated with technology. “</a:t>
            </a:r>
          </a:p>
          <a:p>
            <a:pPr marL="342900" marR="0" lvl="1" indent="-237172" algn="l" rtl="0">
              <a:lnSpc>
                <a:spcPct val="90000"/>
              </a:lnSpc>
              <a:spcBef>
                <a:spcPts val="1200"/>
              </a:spcBef>
              <a:buClr>
                <a:schemeClr val="accent1"/>
              </a:buClr>
              <a:buFont typeface="Garamond"/>
              <a:buNone/>
            </a:pPr>
            <a:endParaRPr sz="1650" b="0" i="0" u="none" strike="noStrike" cap="none" baseline="0">
              <a:solidFill>
                <a:schemeClr val="lt2"/>
              </a:solidFill>
              <a:latin typeface="Garamond"/>
              <a:ea typeface="Garamond"/>
              <a:cs typeface="Garamond"/>
              <a:sym typeface="Garamond"/>
            </a:endParaRPr>
          </a:p>
          <a:p>
            <a:pPr marL="342900" marR="0" lvl="1" indent="-237172" algn="l" rtl="0">
              <a:lnSpc>
                <a:spcPct val="90000"/>
              </a:lnSpc>
              <a:spcBef>
                <a:spcPts val="1200"/>
              </a:spcBef>
              <a:buClr>
                <a:schemeClr val="accent1"/>
              </a:buClr>
              <a:buFont typeface="Garamond"/>
              <a:buNone/>
            </a:pPr>
            <a:endParaRPr sz="1650" b="0" i="0" u="none" strike="noStrike" cap="none" baseline="0">
              <a:solidFill>
                <a:schemeClr val="lt2"/>
              </a:solidFill>
              <a:latin typeface="Garamond"/>
              <a:ea typeface="Garamond"/>
              <a:cs typeface="Garamond"/>
              <a:sym typeface="Garamond"/>
            </a:endParaRPr>
          </a:p>
        </p:txBody>
      </p:sp>
      <p:sp>
        <p:nvSpPr>
          <p:cNvPr id="122" name="Shape 122"/>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Wait, Nagy, Was that </a:t>
            </a:r>
            <a:r>
              <a:rPr lang="en-US" sz="1800" b="1" i="0" u="sng" strike="noStrike" cap="small" baseline="0">
                <a:solidFill>
                  <a:schemeClr val="hlink"/>
                </a:solidFill>
                <a:latin typeface="Garamond"/>
                <a:ea typeface="Garamond"/>
                <a:cs typeface="Garamond"/>
                <a:sym typeface="Garamond"/>
                <a:hlinkClick r:id="rId3"/>
              </a:rPr>
              <a:t>Robocop</a:t>
            </a:r>
            <a:r>
              <a:rPr lang="en-US" sz="1800" b="1" i="0" u="none" strike="noStrike" cap="small" baseline="0">
                <a:solidFill>
                  <a:srgbClr val="3F3F3F"/>
                </a:solidFill>
                <a:latin typeface="Garamond"/>
                <a:ea typeface="Garamond"/>
                <a:cs typeface="Garamond"/>
                <a:sym typeface="Garamond"/>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Check the first slide again:</a:t>
            </a: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“its greater purpose is often constructive social criticism, using wit as a weapon and as a tool to draw attention to both particular and wider issues in society”</a:t>
            </a: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Oversimplification:</a:t>
            </a: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People will pay attention to what you are saying because you do it in a clever, and/or humorous way</a:t>
            </a: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p:txBody>
      </p:sp>
      <p:sp>
        <p:nvSpPr>
          <p:cNvPr id="128" name="Shape 128"/>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Why Satire?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Based on the criteria here:</a:t>
            </a:r>
          </a:p>
          <a:p>
            <a:pPr marL="342900" marR="0" lvl="0" indent="-342900" algn="ctr"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Come up with an example of satire</a:t>
            </a:r>
          </a:p>
          <a:p>
            <a:pPr marL="342900" marR="0" lvl="0" indent="-342900" algn="ctr"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Think about the creator’s message</a:t>
            </a:r>
          </a:p>
          <a:p>
            <a:pPr marL="342900" marR="0" lvl="0" indent="-342900" algn="ctr"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Share with your partner</a:t>
            </a:r>
          </a:p>
          <a:p>
            <a:pPr marL="342900" marR="0" lvl="0" indent="-342900" algn="ctr"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Be able to explain why your partners answer is an example of satire.</a:t>
            </a:r>
          </a:p>
        </p:txBody>
      </p:sp>
      <p:sp>
        <p:nvSpPr>
          <p:cNvPr id="134" name="Shape 134"/>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800" b="1" i="0" u="none" strike="noStrike" cap="small" baseline="0">
                <a:solidFill>
                  <a:srgbClr val="3F3F3F"/>
                </a:solidFill>
                <a:latin typeface="Garamond"/>
                <a:ea typeface="Garamond"/>
                <a:cs typeface="Garamond"/>
                <a:sym typeface="Garamond"/>
              </a:rPr>
              <a:t>Quick Check</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Garamond"/>
              <a:buNone/>
            </a:pPr>
            <a:r>
              <a:rPr lang="en-US" sz="2000" b="0" i="0" u="none" strike="noStrike" cap="none" baseline="0">
                <a:solidFill>
                  <a:schemeClr val="lt1"/>
                </a:solidFill>
                <a:latin typeface="Garamond"/>
                <a:ea typeface="Garamond"/>
                <a:cs typeface="Garamond"/>
                <a:sym typeface="Garamond"/>
              </a:rPr>
              <a:t>First some historical terms you need to know:</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Cold War</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Nuclear Weapons</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Mutually Assured Destruction (MAD)</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Missile Gap</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Doomsday Machine</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a:solidFill>
                  <a:schemeClr val="lt1"/>
                </a:solidFill>
                <a:latin typeface="Garamond"/>
                <a:ea typeface="Garamond"/>
                <a:cs typeface="Garamond"/>
                <a:sym typeface="Garamond"/>
              </a:rPr>
              <a:t>Fallout</a:t>
            </a: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endParaRPr>
          </a:p>
        </p:txBody>
      </p:sp>
      <p:sp>
        <p:nvSpPr>
          <p:cNvPr id="140" name="Shape 140"/>
          <p:cNvSpPr txBox="1">
            <a:spLocks noGrp="1"/>
          </p:cNvSpPr>
          <p:nvPr>
            <p:ph type="title"/>
          </p:nvPr>
        </p:nvSpPr>
        <p:spPr>
          <a:xfrm>
            <a:off x="2514600" y="975359"/>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1600" b="1" i="0" u="none" strike="noStrike" cap="small" baseline="0">
                <a:solidFill>
                  <a:srgbClr val="3F3F3F"/>
                </a:solidFill>
                <a:latin typeface="Garamond"/>
                <a:ea typeface="Garamond"/>
                <a:cs typeface="Garamond"/>
                <a:sym typeface="Garamond"/>
              </a:rPr>
              <a:t>Dr. Strangelove: or How I learned to stop worrying and love the bomb</a:t>
            </a:r>
          </a:p>
        </p:txBody>
      </p:sp>
    </p:spTree>
  </p:cSld>
  <p:clrMapOvr>
    <a:masterClrMapping/>
  </p:clrMapOvr>
  <p:transition spd="slow">
    <p:cut/>
  </p:transition>
</p:sld>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1286</Words>
  <Application>Microsoft Office PowerPoint</Application>
  <PresentationFormat>On-screen Show (4:3)</PresentationFormat>
  <Paragraphs>97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BlackTie</vt:lpstr>
      <vt:lpstr>BELLRINGER: May 22/23</vt:lpstr>
      <vt:lpstr>Laughing At the end of the world</vt:lpstr>
      <vt:lpstr>Satire</vt:lpstr>
      <vt:lpstr>Irony and Satire: BFF</vt:lpstr>
      <vt:lpstr>Popular Satires</vt:lpstr>
      <vt:lpstr>Wait, Nagy, Was that Robocop?</vt:lpstr>
      <vt:lpstr>Why Satire?</vt:lpstr>
      <vt:lpstr>Quick Check</vt:lpstr>
      <vt:lpstr>Dr. Strangelove: or How I learned to stop worrying and love the bomb</vt:lpstr>
      <vt:lpstr>Cold War</vt:lpstr>
      <vt:lpstr>Nuclear Weapons</vt:lpstr>
      <vt:lpstr>Fallout and Nuclear Winter</vt:lpstr>
      <vt:lpstr>M.A.D. and the Doomsday Machine</vt:lpstr>
      <vt:lpstr>Arms Race/Missile Gap </vt:lpstr>
      <vt:lpstr>Nagy!  I’m depressed now.  When does the laughing happen?</vt:lpstr>
      <vt:lpstr>What we are doing?</vt:lpstr>
      <vt:lpstr>Now that the film is over</vt:lpstr>
      <vt:lpstr>Character Chart</vt:lpstr>
      <vt:lpstr>Put it all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Laughing At the end of the world</dc:title>
  <dc:creator>Bowe Christine</dc:creator>
  <cp:lastModifiedBy>Windows User</cp:lastModifiedBy>
  <cp:revision>3</cp:revision>
  <dcterms:modified xsi:type="dcterms:W3CDTF">2014-05-21T17:42:17Z</dcterms:modified>
</cp:coreProperties>
</file>