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7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9" r:id="rId11"/>
    <p:sldId id="264" r:id="rId12"/>
    <p:sldId id="270" r:id="rId13"/>
    <p:sldId id="268" r:id="rId14"/>
    <p:sldId id="265" r:id="rId15"/>
    <p:sldId id="266" r:id="rId1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91442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1 - work together as complements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2 - evidence; mode of discourse (narration and expostion)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3- structure and literary elements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Bellringer: Oct 28. Fill in</a:t>
            </a:r>
            <a:r>
              <a:rPr lang="en-US" dirty="0" smtClean="0"/>
              <a:t> t</a:t>
            </a:r>
            <a:r>
              <a:rPr lang="en" dirty="0" smtClean="0"/>
              <a:t>he blanks</a:t>
            </a:r>
            <a:endParaRPr lang="en" dirty="0"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000" dirty="0"/>
              <a:t>In lesson 1, we learned that in poetry you must have all the literary elements </a:t>
            </a:r>
            <a:r>
              <a:rPr lang="en" sz="2000" dirty="0" smtClean="0"/>
              <a:t>__</a:t>
            </a:r>
            <a:r>
              <a:rPr lang="en" sz="2000" dirty="0" smtClean="0">
                <a:solidFill>
                  <a:srgbClr val="FF0000"/>
                </a:solidFill>
              </a:rPr>
              <a:t>verb</a:t>
            </a:r>
            <a:r>
              <a:rPr lang="en" sz="2000" dirty="0" smtClean="0"/>
              <a:t>_______ </a:t>
            </a:r>
            <a:r>
              <a:rPr lang="en" sz="2000" dirty="0"/>
              <a:t>in order to develop theme.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000" dirty="0"/>
              <a:t>In lesson 2, we learned that how you select </a:t>
            </a:r>
            <a:r>
              <a:rPr lang="en" sz="2000" dirty="0" smtClean="0"/>
              <a:t>_</a:t>
            </a:r>
            <a:r>
              <a:rPr lang="en" sz="2000" dirty="0" smtClean="0">
                <a:solidFill>
                  <a:srgbClr val="FF0000"/>
                </a:solidFill>
              </a:rPr>
              <a:t>plural noun</a:t>
            </a:r>
            <a:r>
              <a:rPr lang="en" sz="2000" dirty="0" smtClean="0"/>
              <a:t>_____ </a:t>
            </a:r>
            <a:r>
              <a:rPr lang="en" sz="2000" dirty="0"/>
              <a:t>and what </a:t>
            </a:r>
            <a:r>
              <a:rPr lang="en" sz="2000" dirty="0" smtClean="0"/>
              <a:t>__</a:t>
            </a:r>
            <a:r>
              <a:rPr lang="en" sz="2000" dirty="0" smtClean="0">
                <a:solidFill>
                  <a:srgbClr val="FF0000"/>
                </a:solidFill>
              </a:rPr>
              <a:t>noun</a:t>
            </a:r>
            <a:r>
              <a:rPr lang="en" sz="2000" dirty="0" smtClean="0"/>
              <a:t>_______ </a:t>
            </a:r>
            <a:r>
              <a:rPr lang="en" sz="2000" dirty="0"/>
              <a:t>you use to organize the information determines the effectiveness of the claim.</a:t>
            </a:r>
          </a:p>
          <a:p>
            <a:pPr marL="457200" lvl="0" indent="-3556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000" dirty="0"/>
              <a:t>In lesson 3, we learned that the </a:t>
            </a:r>
            <a:r>
              <a:rPr lang="en" sz="2000" dirty="0" smtClean="0"/>
              <a:t>_</a:t>
            </a:r>
            <a:r>
              <a:rPr lang="en" sz="2000" dirty="0" smtClean="0">
                <a:solidFill>
                  <a:srgbClr val="FF0000"/>
                </a:solidFill>
              </a:rPr>
              <a:t>noun</a:t>
            </a:r>
            <a:r>
              <a:rPr lang="en" sz="2000" dirty="0" smtClean="0"/>
              <a:t>_______  </a:t>
            </a:r>
            <a:r>
              <a:rPr lang="en" sz="2000" dirty="0"/>
              <a:t>and </a:t>
            </a:r>
            <a:r>
              <a:rPr lang="en" sz="2000" dirty="0" smtClean="0"/>
              <a:t>__</a:t>
            </a:r>
            <a:r>
              <a:rPr lang="en" sz="2000" dirty="0" smtClean="0">
                <a:solidFill>
                  <a:srgbClr val="FF0000"/>
                </a:solidFill>
              </a:rPr>
              <a:t>noun</a:t>
            </a:r>
            <a:r>
              <a:rPr lang="en" sz="2000" dirty="0" smtClean="0"/>
              <a:t>_____ </a:t>
            </a:r>
            <a:r>
              <a:rPr lang="en" sz="2000" dirty="0"/>
              <a:t>are carefully selected to create a theme in literary non-fiction.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Bellringer: Oct 29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of these is a theme?</a:t>
            </a:r>
          </a:p>
          <a:p>
            <a:r>
              <a:rPr lang="en-US" dirty="0" smtClean="0"/>
              <a:t>1. Forgiveness is not for the other person, but for your own benefit.</a:t>
            </a:r>
          </a:p>
          <a:p>
            <a:r>
              <a:rPr lang="en-US" dirty="0" smtClean="0"/>
              <a:t>2. Caring and humanity</a:t>
            </a:r>
          </a:p>
          <a:p>
            <a:r>
              <a:rPr lang="en-US" dirty="0" smtClean="0"/>
              <a:t>3. Junior is having a hard time accepting his grandmother’s death</a:t>
            </a:r>
          </a:p>
          <a:p>
            <a:r>
              <a:rPr lang="en-US" dirty="0" smtClean="0"/>
              <a:t>4. Being tolerant and accepting will lead to a happier life.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Repeat with “Through the Tunnel”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Remember when we looked at the “Rites of Passage”? </a:t>
            </a:r>
            <a:r>
              <a:rPr lang="en" dirty="0" smtClean="0"/>
              <a:t>– Get out that handout. </a:t>
            </a:r>
          </a:p>
          <a:p>
            <a:pPr rtl="0">
              <a:spcBef>
                <a:spcPts val="0"/>
              </a:spcBef>
              <a:buNone/>
            </a:pPr>
            <a:endParaRPr lang="en"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The main character in “Through the Tunnel” is about to undergo a rite of passage. As you read, compare his experiences to each stage of the “rite of passage.” This comparison will help you determine a theme.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PALS reading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Yes, you must follow the format.</a:t>
            </a:r>
          </a:p>
          <a:p>
            <a:endParaRPr lang="en-US" dirty="0"/>
          </a:p>
          <a:p>
            <a:r>
              <a:rPr lang="en-US" dirty="0" smtClean="0"/>
              <a:t>Yes, I will model for you now. </a:t>
            </a:r>
          </a:p>
          <a:p>
            <a:endParaRPr lang="en-US" dirty="0"/>
          </a:p>
          <a:p>
            <a:r>
              <a:rPr lang="en-US" dirty="0" smtClean="0"/>
              <a:t>Yes, I will be monitoring.</a:t>
            </a:r>
          </a:p>
          <a:p>
            <a:endParaRPr lang="en-US" dirty="0"/>
          </a:p>
          <a:p>
            <a:r>
              <a:rPr lang="en-US" dirty="0" smtClean="0"/>
              <a:t>Yes, you should be taking notes as you read.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2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8115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On the back and in SMALL writing, predict what ordeal Jerry will go through to mature. What might this ordeal SYMBOLIZE then?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13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Discuss with your partner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message or theme about growing up does the author present?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How does she reinforce this theme through characterization?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How does she reinforce this theme through internal conflict?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How does she reinforce this theme through setting?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Now Write: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Answer this question: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How does the author use characterization and setting to develop the theme?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Give specific text examples.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Explain what those examples mean.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Explain what those examples show as the theme develops.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5000"/>
              <a:t>How does an author use characterization and setting to develop a theme? 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3627367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800"/>
              <a:t>Lesson 4: “Red Versus White” </a:t>
            </a:r>
          </a:p>
          <a:p>
            <a:pPr algn="ctr">
              <a:spcBef>
                <a:spcPts val="0"/>
              </a:spcBef>
              <a:buNone/>
            </a:pPr>
            <a:r>
              <a:rPr lang="en" sz="3800"/>
              <a:t>and “Through the Tunnel”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Direct Characterization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author directly states information about a character. He or she TELLS you what type of person the character is.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This type of characterization should be used RARELY. It’s boring and doesn’t grab the reader.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Indirect Characterization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 dirty="0"/>
              <a:t>The author shows you about the character. This method is more interesting and develops the character better.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/>
              <a:t>Think STEAL for how an author will indirectly characterize.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S - Speech (what and how a character talks)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T - Thoughts (what and how a character thinks - sometimes inferred)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E - Effect on others (see how </a:t>
            </a:r>
            <a:r>
              <a:rPr lang="en" sz="1800" dirty="0" smtClean="0"/>
              <a:t>others respond </a:t>
            </a:r>
            <a:r>
              <a:rPr lang="en" sz="1800" dirty="0"/>
              <a:t>to this character)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A - Actions (what does the character do)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L - Looks (how does the character physically appear)</a:t>
            </a:r>
          </a:p>
          <a:p>
            <a:pPr>
              <a:spcBef>
                <a:spcPts val="0"/>
              </a:spcBef>
              <a:buNone/>
            </a:pPr>
            <a:r>
              <a:rPr lang="en" sz="2000" dirty="0"/>
              <a:t>You then have to INFER what type of person the character is based on the elements of STEAL.</a:t>
            </a:r>
          </a:p>
        </p:txBody>
      </p:sp>
      <p:sp>
        <p:nvSpPr>
          <p:cNvPr id="6" name="SMARTInkShape-5"/>
          <p:cNvSpPr/>
          <p:nvPr/>
        </p:nvSpPr>
        <p:spPr>
          <a:xfrm>
            <a:off x="2093119" y="4414838"/>
            <a:ext cx="7145" cy="21432"/>
          </a:xfrm>
          <a:custGeom>
            <a:avLst/>
            <a:gdLst/>
            <a:ahLst/>
            <a:cxnLst/>
            <a:rect l="0" t="0" r="0" b="0"/>
            <a:pathLst>
              <a:path w="7145" h="21432">
                <a:moveTo>
                  <a:pt x="7144" y="21431"/>
                </a:moveTo>
                <a:lnTo>
                  <a:pt x="7144" y="10789"/>
                </a:lnTo>
                <a:lnTo>
                  <a:pt x="6350" y="9574"/>
                </a:lnTo>
                <a:lnTo>
                  <a:pt x="5027" y="8763"/>
                </a:lnTo>
                <a:lnTo>
                  <a:pt x="3351" y="8223"/>
                </a:lnTo>
                <a:lnTo>
                  <a:pt x="2234" y="7070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 Try It - “Red versus White”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Pages: 152-158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You know the story, so you can focus on just how Sherman Alexie is creating characterization.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Complete the STEAL activity for Junior’s Grandmother.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Internal Conflict	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 smtClean="0"/>
              <a:t>Identify </a:t>
            </a:r>
            <a:r>
              <a:rPr lang="en" dirty="0"/>
              <a:t>the passages in “Red Versus White” which demonstrate an internal conflict within Junior. </a:t>
            </a:r>
            <a:r>
              <a:rPr lang="en" dirty="0" smtClean="0"/>
              <a:t>Write these examples down in your notes. </a:t>
            </a:r>
          </a:p>
          <a:p>
            <a:pPr rtl="0">
              <a:spcBef>
                <a:spcPts val="0"/>
              </a:spcBef>
              <a:buNone/>
            </a:pPr>
            <a:endParaRPr lang="en" dirty="0"/>
          </a:p>
          <a:p>
            <a:pPr>
              <a:spcBef>
                <a:spcPts val="0"/>
              </a:spcBef>
              <a:buNone/>
            </a:pPr>
            <a:r>
              <a:rPr lang="en" dirty="0" smtClean="0"/>
              <a:t>You </a:t>
            </a:r>
            <a:r>
              <a:rPr lang="en" dirty="0"/>
              <a:t>are familiar with the entire story, so you can pull from that knowledge.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23675" y="27720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Now, how can the setting be used to help create characterization and symbolism? 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71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Make a list of the different settings from </a:t>
            </a:r>
            <a:r>
              <a:rPr lang="en" i="1" dirty="0"/>
              <a:t>Part Time Indian 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Here’s the two major ones: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	The </a:t>
            </a:r>
            <a:r>
              <a:rPr lang="en" dirty="0" smtClean="0"/>
              <a:t>Reservation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	Reardan High School </a:t>
            </a:r>
            <a:br>
              <a:rPr lang="en" dirty="0"/>
            </a:br>
            <a:endParaRPr lang="en"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Now list the smaller settings.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Now add the three components together. 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>
                <a:solidFill>
                  <a:srgbClr val="0070C0"/>
                </a:solidFill>
              </a:rPr>
              <a:t>STEAL + Junior’s Internal Conflict + setting </a:t>
            </a:r>
            <a:r>
              <a:rPr lang="en" dirty="0" smtClean="0">
                <a:solidFill>
                  <a:srgbClr val="0070C0"/>
                </a:solidFill>
              </a:rPr>
              <a:t>=</a:t>
            </a:r>
          </a:p>
          <a:p>
            <a:pPr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0070C0"/>
                </a:solidFill>
              </a:rPr>
              <a:t>THEME</a:t>
            </a:r>
            <a:endParaRPr lang="en" dirty="0">
              <a:solidFill>
                <a:srgbClr val="0070C0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algn="ctr" rtl="0">
              <a:spcBef>
                <a:spcPts val="0"/>
              </a:spcBef>
              <a:buNone/>
            </a:pPr>
            <a:r>
              <a:rPr lang="en" dirty="0"/>
              <a:t>Think about how each element reinforces the theme of the chapter.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 dirty="0">
                <a:solidFill>
                  <a:srgbClr val="FF0000"/>
                </a:solidFill>
              </a:rPr>
              <a:t>Remember - theme must be a statement which includes an opinion and which is universal.</a:t>
            </a:r>
            <a:r>
              <a:rPr lang="en" sz="2400" dirty="0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the theme for this chapter.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Please note: You submitted the “Dyaspora” response and the CSET for “Red Versus White”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7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755</Words>
  <Application>Microsoft Office PowerPoint</Application>
  <PresentationFormat>On-screen Show (16:9)</PresentationFormat>
  <Paragraphs>79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swiss</vt:lpstr>
      <vt:lpstr>Bellringer: Oct 28. Fill in the blanks</vt:lpstr>
      <vt:lpstr>How does an author use characterization and setting to develop a theme? </vt:lpstr>
      <vt:lpstr>Direct Characterization</vt:lpstr>
      <vt:lpstr>Indirect Characterization</vt:lpstr>
      <vt:lpstr>You Try It - “Red versus White”</vt:lpstr>
      <vt:lpstr>Internal Conflict </vt:lpstr>
      <vt:lpstr>Now, how can the setting be used to help create characterization and symbolism? </vt:lpstr>
      <vt:lpstr>Now add the three components together. </vt:lpstr>
      <vt:lpstr>Ticket out:</vt:lpstr>
      <vt:lpstr>Bellringer: Oct 29 </vt:lpstr>
      <vt:lpstr>Repeat with “Through the Tunnel”</vt:lpstr>
      <vt:lpstr>PALS reading </vt:lpstr>
      <vt:lpstr>Ticket out:</vt:lpstr>
      <vt:lpstr>Discuss with your partner</vt:lpstr>
      <vt:lpstr>Now Write: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Oct 27. Fill in the blanks</dc:title>
  <dc:creator>Bowe Christine</dc:creator>
  <cp:lastModifiedBy>Windows User</cp:lastModifiedBy>
  <cp:revision>25</cp:revision>
  <dcterms:modified xsi:type="dcterms:W3CDTF">2014-10-29T18:18:00Z</dcterms:modified>
</cp:coreProperties>
</file>