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7D041-C357-416F-AD3A-1AAEE718B3EA}" type="datetimeFigureOut">
              <a:rPr lang="en-US" smtClean="0"/>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B882F-F4FA-4383-BA32-FD55205D8FCA}" type="slidenum">
              <a:rPr lang="en-US" smtClean="0"/>
              <a:t>‹#›</a:t>
            </a:fld>
            <a:endParaRPr lang="en-US"/>
          </a:p>
        </p:txBody>
      </p:sp>
    </p:spTree>
    <p:extLst>
      <p:ext uri="{BB962C8B-B14F-4D97-AF65-F5344CB8AC3E}">
        <p14:creationId xmlns:p14="http://schemas.microsoft.com/office/powerpoint/2010/main" val="17170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Don’t go on to the next slide until after you view the film and answer the film reading questions. </a:t>
            </a: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0"/>
            <a:ext cx="9144000" cy="2933700"/>
          </a:xfrm>
          <a:prstGeom prst="rect">
            <a:avLst/>
          </a:prstGeom>
          <a:solidFill>
            <a:schemeClr val="dk1"/>
          </a:solidFill>
          <a:ln>
            <a:noFill/>
          </a:ln>
        </p:spPr>
        <p:txBody>
          <a:bodyPr lIns="91425" tIns="45700" rIns="91425" bIns="45700" anchor="ctr" anchorCtr="0">
            <a:noAutofit/>
          </a:bodyPr>
          <a:lstStyle/>
          <a:p>
            <a:pPr algn="ctr">
              <a:buClr>
                <a:srgbClr val="000000"/>
              </a:buClr>
              <a:buFont typeface="Arial"/>
              <a:buNone/>
            </a:pPr>
            <a:endParaRPr kern="0">
              <a:solidFill>
                <a:srgbClr val="FFFFFF"/>
              </a:solidFill>
              <a:latin typeface="Garamond"/>
              <a:ea typeface="Garamond"/>
              <a:cs typeface="Garamond"/>
              <a:sym typeface="Garamond"/>
              <a:rtl val="0"/>
            </a:endParaRPr>
          </a:p>
        </p:txBody>
      </p:sp>
      <p:cxnSp>
        <p:nvCxnSpPr>
          <p:cNvPr id="14" name="Shape 14"/>
          <p:cNvCxnSpPr/>
          <p:nvPr/>
        </p:nvCxnSpPr>
        <p:spPr>
          <a:xfrm>
            <a:off x="0" y="2925284"/>
            <a:ext cx="9144000" cy="1587"/>
          </a:xfrm>
          <a:prstGeom prst="straightConnector1">
            <a:avLst/>
          </a:prstGeom>
          <a:noFill/>
          <a:ln w="12700" cap="flat">
            <a:solidFill>
              <a:schemeClr val="accent1"/>
            </a:solidFill>
            <a:prstDash val="solid"/>
            <a:round/>
            <a:headEnd type="none" w="med" len="med"/>
            <a:tailEnd type="none" w="med" len="med"/>
          </a:ln>
        </p:spPr>
      </p:cxnSp>
      <p:sp>
        <p:nvSpPr>
          <p:cNvPr id="15" name="Shape 15"/>
          <p:cNvSpPr/>
          <p:nvPr/>
        </p:nvSpPr>
        <p:spPr>
          <a:xfrm>
            <a:off x="2514600" y="2362200"/>
            <a:ext cx="4114800" cy="112775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algn="ctr">
              <a:buClr>
                <a:srgbClr val="FFFFFF"/>
              </a:buClr>
              <a:buFont typeface="Garamond"/>
              <a:buNone/>
            </a:pPr>
            <a:endParaRPr b="1" kern="0" cap="small">
              <a:solidFill>
                <a:srgbClr val="000000"/>
              </a:solidFill>
              <a:latin typeface="Garamond"/>
              <a:ea typeface="Garamond"/>
              <a:cs typeface="Garamond"/>
              <a:sym typeface="Garamond"/>
              <a:rtl val="0"/>
            </a:endParaRPr>
          </a:p>
        </p:txBody>
      </p:sp>
      <p:sp>
        <p:nvSpPr>
          <p:cNvPr id="16" name="Shape 16"/>
          <p:cNvSpPr txBox="1">
            <a:spLocks noGrp="1"/>
          </p:cNvSpPr>
          <p:nvPr>
            <p:ph type="subTitle" idx="1"/>
          </p:nvPr>
        </p:nvSpPr>
        <p:spPr>
          <a:xfrm>
            <a:off x="2565400" y="3045458"/>
            <a:ext cx="4013200" cy="428625"/>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457200" marR="0" indent="0" algn="ctr" rtl="0">
              <a:lnSpc>
                <a:spcPct val="100000"/>
              </a:lnSpc>
              <a:spcBef>
                <a:spcPts val="1200"/>
              </a:spcBef>
              <a:spcAft>
                <a:spcPts val="0"/>
              </a:spcAft>
              <a:buClr>
                <a:schemeClr val="accent1"/>
              </a:buClr>
              <a:buFont typeface="Garamond"/>
              <a:buNone/>
              <a:defRPr/>
            </a:lvl2pPr>
            <a:lvl3pPr marL="914400" marR="0" indent="0" algn="ctr" rtl="0">
              <a:lnSpc>
                <a:spcPct val="100000"/>
              </a:lnSpc>
              <a:spcBef>
                <a:spcPts val="1200"/>
              </a:spcBef>
              <a:spcAft>
                <a:spcPts val="0"/>
              </a:spcAft>
              <a:buClr>
                <a:schemeClr val="accent1"/>
              </a:buClr>
              <a:buFont typeface="Garamond"/>
              <a:buNone/>
              <a:defRPr/>
            </a:lvl3pPr>
            <a:lvl4pPr marL="1371600" marR="0" indent="0" algn="ctr" rtl="0">
              <a:lnSpc>
                <a:spcPct val="100000"/>
              </a:lnSpc>
              <a:spcBef>
                <a:spcPts val="1200"/>
              </a:spcBef>
              <a:spcAft>
                <a:spcPts val="0"/>
              </a:spcAft>
              <a:buClr>
                <a:schemeClr val="accent1"/>
              </a:buClr>
              <a:buFont typeface="Garamond"/>
              <a:buNone/>
              <a:defRPr/>
            </a:lvl4pPr>
            <a:lvl5pPr marL="1828800" marR="0" indent="0" algn="ctr" rtl="0">
              <a:lnSpc>
                <a:spcPct val="100000"/>
              </a:lnSpc>
              <a:spcBef>
                <a:spcPts val="1200"/>
              </a:spcBef>
              <a:spcAft>
                <a:spcPts val="0"/>
              </a:spcAft>
              <a:buClr>
                <a:schemeClr val="accent1"/>
              </a:buClr>
              <a:buFont typeface="Garamond"/>
              <a:buNone/>
              <a:defRPr/>
            </a:lvl5pPr>
            <a:lvl6pPr marL="2286000" marR="0" indent="0" algn="ctr" rtl="0">
              <a:lnSpc>
                <a:spcPct val="100000"/>
              </a:lnSpc>
              <a:spcBef>
                <a:spcPts val="1200"/>
              </a:spcBef>
              <a:spcAft>
                <a:spcPts val="0"/>
              </a:spcAft>
              <a:buClr>
                <a:schemeClr val="lt1"/>
              </a:buClr>
              <a:buFont typeface="Garamond"/>
              <a:buNone/>
              <a:defRPr/>
            </a:lvl6pPr>
            <a:lvl7pPr marL="2743200" marR="0" indent="0" algn="ctr" rtl="0">
              <a:lnSpc>
                <a:spcPct val="100000"/>
              </a:lnSpc>
              <a:spcBef>
                <a:spcPts val="1200"/>
              </a:spcBef>
              <a:spcAft>
                <a:spcPts val="0"/>
              </a:spcAft>
              <a:buClr>
                <a:schemeClr val="lt1"/>
              </a:buClr>
              <a:buFont typeface="Garamond"/>
              <a:buNone/>
              <a:defRPr/>
            </a:lvl7pPr>
            <a:lvl8pPr marL="3200400" marR="0" indent="0" algn="ctr" rtl="0">
              <a:lnSpc>
                <a:spcPct val="100000"/>
              </a:lnSpc>
              <a:spcBef>
                <a:spcPts val="1200"/>
              </a:spcBef>
              <a:spcAft>
                <a:spcPts val="0"/>
              </a:spcAft>
              <a:buClr>
                <a:schemeClr val="lt1"/>
              </a:buClr>
              <a:buFont typeface="Garamond"/>
              <a:buNone/>
              <a:defRPr/>
            </a:lvl8pPr>
            <a:lvl9pPr marL="3657600" marR="0" indent="0" algn="ctr" rtl="0">
              <a:lnSpc>
                <a:spcPct val="100000"/>
              </a:lnSpc>
              <a:spcBef>
                <a:spcPts val="1200"/>
              </a:spcBef>
              <a:spcAft>
                <a:spcPts val="0"/>
              </a:spcAft>
              <a:buClr>
                <a:schemeClr val="lt1"/>
              </a:buClr>
              <a:buFont typeface="Garamond"/>
              <a:buNone/>
              <a:defRPr/>
            </a:lvl9pPr>
          </a:lstStyle>
          <a:p>
            <a:endParaRPr/>
          </a:p>
        </p:txBody>
      </p:sp>
      <p:sp>
        <p:nvSpPr>
          <p:cNvPr id="17" name="Shape 17"/>
          <p:cNvSpPr txBox="1">
            <a:spLocks noGrp="1"/>
          </p:cNvSpPr>
          <p:nvPr>
            <p:ph type="title"/>
          </p:nvPr>
        </p:nvSpPr>
        <p:spPr>
          <a:xfrm>
            <a:off x="2565400" y="2397758"/>
            <a:ext cx="4013200" cy="59944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20" name="Shape 2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414437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rot="5400000">
            <a:off x="2513328" y="-36829"/>
            <a:ext cx="4117338" cy="822960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78" name="Shape 7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9" name="Shape 79"/>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0" name="Shape 80"/>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Tree>
    <p:extLst>
      <p:ext uri="{BB962C8B-B14F-4D97-AF65-F5344CB8AC3E}">
        <p14:creationId xmlns:p14="http://schemas.microsoft.com/office/powerpoint/2010/main" val="232598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cxnSp>
        <p:nvCxnSpPr>
          <p:cNvPr id="82" name="Shape 82"/>
          <p:cNvCxnSpPr/>
          <p:nvPr/>
        </p:nvCxnSpPr>
        <p:spPr>
          <a:xfrm rot="5400000">
            <a:off x="4267198" y="3429000"/>
            <a:ext cx="6858000" cy="1587"/>
          </a:xfrm>
          <a:prstGeom prst="straightConnector1">
            <a:avLst/>
          </a:prstGeom>
          <a:noFill/>
          <a:ln w="12700" cap="flat">
            <a:solidFill>
              <a:srgbClr val="BBAA8A"/>
            </a:solidFill>
            <a:prstDash val="solid"/>
            <a:round/>
            <a:headEnd type="none" w="med" len="med"/>
            <a:tailEnd type="none" w="med" len="med"/>
          </a:ln>
        </p:spPr>
      </p:cxnSp>
      <p:sp>
        <p:nvSpPr>
          <p:cNvPr id="83" name="Shape 83"/>
          <p:cNvSpPr/>
          <p:nvPr/>
        </p:nvSpPr>
        <p:spPr>
          <a:xfrm>
            <a:off x="0" y="0"/>
            <a:ext cx="7696198" cy="6858000"/>
          </a:xfrm>
          <a:prstGeom prst="rect">
            <a:avLst/>
          </a:prstGeom>
          <a:solidFill>
            <a:schemeClr val="dk1"/>
          </a:solidFill>
          <a:ln>
            <a:noFill/>
          </a:ln>
        </p:spPr>
        <p:txBody>
          <a:bodyPr lIns="91425" tIns="45700" rIns="91425" bIns="45700" anchor="ctr" anchorCtr="0">
            <a:noAutofit/>
          </a:bodyPr>
          <a:lstStyle/>
          <a:p>
            <a:pPr algn="ctr">
              <a:buClr>
                <a:srgbClr val="000000"/>
              </a:buClr>
              <a:buFont typeface="Arial"/>
              <a:buNone/>
            </a:pPr>
            <a:endParaRPr kern="0">
              <a:solidFill>
                <a:srgbClr val="FFFFFF"/>
              </a:solidFill>
              <a:latin typeface="Garamond"/>
              <a:ea typeface="Garamond"/>
              <a:cs typeface="Garamond"/>
              <a:sym typeface="Garamond"/>
              <a:rtl val="0"/>
            </a:endParaRPr>
          </a:p>
        </p:txBody>
      </p:sp>
      <p:sp>
        <p:nvSpPr>
          <p:cNvPr id="84" name="Shape 84"/>
          <p:cNvSpPr txBox="1">
            <a:spLocks noGrp="1"/>
          </p:cNvSpPr>
          <p:nvPr>
            <p:ph type="body" idx="1"/>
          </p:nvPr>
        </p:nvSpPr>
        <p:spPr>
          <a:xfrm rot="5400000">
            <a:off x="1257299" y="114300"/>
            <a:ext cx="5029199" cy="662940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85" name="Shape 85"/>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6" name="Shape 8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7" name="Shape 87"/>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88" name="Shape 88"/>
          <p:cNvSpPr txBox="1">
            <a:spLocks noGrp="1"/>
          </p:cNvSpPr>
          <p:nvPr>
            <p:ph type="title"/>
          </p:nvPr>
        </p:nvSpPr>
        <p:spPr>
          <a:xfrm rot="5400000">
            <a:off x="5187888" y="2965510"/>
            <a:ext cx="5029199" cy="926980"/>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89389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457200" y="2020824"/>
            <a:ext cx="8229600" cy="4075176"/>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23" name="Shape 23"/>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26" name="Shape 2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335979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noFill/>
        <a:effectLst/>
      </p:bgPr>
    </p:bg>
    <p:spTree>
      <p:nvGrpSpPr>
        <p:cNvPr id="1" name="Shape 27"/>
        <p:cNvGrpSpPr/>
        <p:nvPr/>
      </p:nvGrpSpPr>
      <p:grpSpPr>
        <a:xfrm>
          <a:off x="0" y="0"/>
          <a:ext cx="0" cy="0"/>
          <a:chOff x="0" y="0"/>
          <a:chExt cx="0" cy="0"/>
        </a:xfrm>
      </p:grpSpPr>
      <p:sp>
        <p:nvSpPr>
          <p:cNvPr id="28" name="Shape 28"/>
          <p:cNvSpPr/>
          <p:nvPr/>
        </p:nvSpPr>
        <p:spPr>
          <a:xfrm>
            <a:off x="0" y="3922776"/>
            <a:ext cx="9144000" cy="2935223"/>
          </a:xfrm>
          <a:prstGeom prst="rect">
            <a:avLst/>
          </a:prstGeom>
          <a:solidFill>
            <a:schemeClr val="lt1"/>
          </a:solidFill>
          <a:ln>
            <a:noFill/>
          </a:ln>
        </p:spPr>
        <p:txBody>
          <a:bodyPr lIns="91425" tIns="45700" rIns="91425" bIns="45700" anchor="ctr" anchorCtr="0">
            <a:noAutofit/>
          </a:bodyPr>
          <a:lstStyle/>
          <a:p>
            <a:pPr algn="ctr">
              <a:buClr>
                <a:srgbClr val="000000"/>
              </a:buClr>
              <a:buFont typeface="Arial"/>
              <a:buNone/>
            </a:pPr>
            <a:endParaRPr kern="0">
              <a:solidFill>
                <a:srgbClr val="FFFFFF"/>
              </a:solidFill>
              <a:latin typeface="Garamond"/>
              <a:ea typeface="Garamond"/>
              <a:cs typeface="Garamond"/>
              <a:sym typeface="Garamond"/>
              <a:rtl val="0"/>
            </a:endParaRPr>
          </a:p>
        </p:txBody>
      </p:sp>
      <p:cxnSp>
        <p:nvCxnSpPr>
          <p:cNvPr id="29" name="Shape 29"/>
          <p:cNvCxnSpPr/>
          <p:nvPr/>
        </p:nvCxnSpPr>
        <p:spPr>
          <a:xfrm>
            <a:off x="0" y="3921760"/>
            <a:ext cx="9144000" cy="1587"/>
          </a:xfrm>
          <a:prstGeom prst="straightConnector1">
            <a:avLst/>
          </a:prstGeom>
          <a:noFill/>
          <a:ln w="12700" cap="flat">
            <a:solidFill>
              <a:srgbClr val="343437"/>
            </a:solidFill>
            <a:prstDash val="solid"/>
            <a:round/>
            <a:headEnd type="none" w="med" len="med"/>
            <a:tailEnd type="none" w="med" len="med"/>
          </a:ln>
        </p:spPr>
      </p:cxnSp>
      <p:sp>
        <p:nvSpPr>
          <p:cNvPr id="30" name="Shape 30"/>
          <p:cNvSpPr/>
          <p:nvPr/>
        </p:nvSpPr>
        <p:spPr>
          <a:xfrm>
            <a:off x="2514600" y="3368039"/>
            <a:ext cx="4114800" cy="1127759"/>
          </a:xfrm>
          <a:prstGeom prst="rect">
            <a:avLst/>
          </a:prstGeom>
          <a:solidFill>
            <a:schemeClr val="dk1"/>
          </a:solidFill>
          <a:ln w="76200" cap="flat">
            <a:solidFill>
              <a:schemeClr val="dk1"/>
            </a:solidFill>
            <a:prstDash val="solid"/>
            <a:miter/>
            <a:headEnd type="none" w="med" len="med"/>
            <a:tailEnd type="none" w="med" len="med"/>
          </a:ln>
        </p:spPr>
        <p:txBody>
          <a:bodyPr lIns="91425" tIns="45700" rIns="91425" bIns="45700" anchor="ctr" anchorCtr="0">
            <a:noAutofit/>
          </a:bodyPr>
          <a:lstStyle/>
          <a:p>
            <a:pPr algn="ctr">
              <a:buClr>
                <a:srgbClr val="000000"/>
              </a:buClr>
              <a:buFont typeface="Garamond"/>
              <a:buNone/>
            </a:pPr>
            <a:endParaRPr b="1" kern="0" cap="small">
              <a:solidFill>
                <a:srgbClr val="FFFFFF"/>
              </a:solidFill>
              <a:latin typeface="Garamond"/>
              <a:ea typeface="Garamond"/>
              <a:cs typeface="Garamond"/>
              <a:sym typeface="Garamond"/>
              <a:rtl val="0"/>
            </a:endParaRPr>
          </a:p>
        </p:txBody>
      </p:sp>
      <p:sp>
        <p:nvSpPr>
          <p:cNvPr id="31" name="Shape 31"/>
          <p:cNvSpPr txBox="1">
            <a:spLocks noGrp="1"/>
          </p:cNvSpPr>
          <p:nvPr>
            <p:ph type="title"/>
          </p:nvPr>
        </p:nvSpPr>
        <p:spPr>
          <a:xfrm>
            <a:off x="2529050" y="3367246"/>
            <a:ext cx="4085895" cy="70682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subTitle" idx="1"/>
          </p:nvPr>
        </p:nvSpPr>
        <p:spPr>
          <a:xfrm>
            <a:off x="2518541" y="4084576"/>
            <a:ext cx="4106915" cy="397092"/>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457200" marR="0" indent="0" algn="ctr" rtl="0">
              <a:lnSpc>
                <a:spcPct val="100000"/>
              </a:lnSpc>
              <a:spcBef>
                <a:spcPts val="1200"/>
              </a:spcBef>
              <a:spcAft>
                <a:spcPts val="0"/>
              </a:spcAft>
              <a:buClr>
                <a:schemeClr val="accent1"/>
              </a:buClr>
              <a:buFont typeface="Garamond"/>
              <a:buNone/>
              <a:defRPr/>
            </a:lvl2pPr>
            <a:lvl3pPr marL="914400" marR="0" indent="0" algn="ctr" rtl="0">
              <a:lnSpc>
                <a:spcPct val="100000"/>
              </a:lnSpc>
              <a:spcBef>
                <a:spcPts val="1200"/>
              </a:spcBef>
              <a:spcAft>
                <a:spcPts val="0"/>
              </a:spcAft>
              <a:buClr>
                <a:schemeClr val="accent1"/>
              </a:buClr>
              <a:buFont typeface="Garamond"/>
              <a:buNone/>
              <a:defRPr/>
            </a:lvl3pPr>
            <a:lvl4pPr marL="1371600" marR="0" indent="0" algn="ctr" rtl="0">
              <a:lnSpc>
                <a:spcPct val="100000"/>
              </a:lnSpc>
              <a:spcBef>
                <a:spcPts val="1200"/>
              </a:spcBef>
              <a:spcAft>
                <a:spcPts val="0"/>
              </a:spcAft>
              <a:buClr>
                <a:schemeClr val="accent1"/>
              </a:buClr>
              <a:buFont typeface="Garamond"/>
              <a:buNone/>
              <a:defRPr/>
            </a:lvl4pPr>
            <a:lvl5pPr marL="1828800" marR="0" indent="0" algn="ctr" rtl="0">
              <a:lnSpc>
                <a:spcPct val="100000"/>
              </a:lnSpc>
              <a:spcBef>
                <a:spcPts val="1200"/>
              </a:spcBef>
              <a:spcAft>
                <a:spcPts val="0"/>
              </a:spcAft>
              <a:buClr>
                <a:schemeClr val="accent1"/>
              </a:buClr>
              <a:buFont typeface="Garamond"/>
              <a:buNone/>
              <a:defRPr/>
            </a:lvl5pPr>
            <a:lvl6pPr marL="2286000" marR="0" indent="0" algn="ctr" rtl="0">
              <a:lnSpc>
                <a:spcPct val="100000"/>
              </a:lnSpc>
              <a:spcBef>
                <a:spcPts val="1200"/>
              </a:spcBef>
              <a:spcAft>
                <a:spcPts val="0"/>
              </a:spcAft>
              <a:buClr>
                <a:srgbClr val="888888"/>
              </a:buClr>
              <a:buFont typeface="Garamond"/>
              <a:buNone/>
              <a:defRPr/>
            </a:lvl6pPr>
            <a:lvl7pPr marL="2743200" marR="0" indent="0" algn="ctr" rtl="0">
              <a:lnSpc>
                <a:spcPct val="100000"/>
              </a:lnSpc>
              <a:spcBef>
                <a:spcPts val="1200"/>
              </a:spcBef>
              <a:spcAft>
                <a:spcPts val="0"/>
              </a:spcAft>
              <a:buClr>
                <a:srgbClr val="888888"/>
              </a:buClr>
              <a:buFont typeface="Garamond"/>
              <a:buNone/>
              <a:defRPr/>
            </a:lvl7pPr>
            <a:lvl8pPr marL="3200400" marR="0" indent="0" algn="ctr" rtl="0">
              <a:lnSpc>
                <a:spcPct val="100000"/>
              </a:lnSpc>
              <a:spcBef>
                <a:spcPts val="1200"/>
              </a:spcBef>
              <a:spcAft>
                <a:spcPts val="0"/>
              </a:spcAft>
              <a:buClr>
                <a:srgbClr val="888888"/>
              </a:buClr>
              <a:buFont typeface="Garamond"/>
              <a:buNone/>
              <a:defRPr/>
            </a:lvl8pPr>
            <a:lvl9pPr marL="3657600" marR="0" indent="0" algn="ctr" rtl="0">
              <a:lnSpc>
                <a:spcPct val="100000"/>
              </a:lnSpc>
              <a:spcBef>
                <a:spcPts val="1200"/>
              </a:spcBef>
              <a:spcAft>
                <a:spcPts val="0"/>
              </a:spcAft>
              <a:buClr>
                <a:srgbClr val="888888"/>
              </a:buClr>
              <a:buFont typeface="Garamond"/>
              <a:buNone/>
              <a:defRPr/>
            </a:lvl9pPr>
          </a:lstStyle>
          <a:p>
            <a:endParaRPr/>
          </a:p>
        </p:txBody>
      </p:sp>
      <p:sp>
        <p:nvSpPr>
          <p:cNvPr id="33" name="Shape 33"/>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35" name="Shape 35"/>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372967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57200" y="2020824"/>
            <a:ext cx="4023360" cy="400507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38" name="Shape 38"/>
          <p:cNvSpPr txBox="1">
            <a:spLocks noGrp="1"/>
          </p:cNvSpPr>
          <p:nvPr>
            <p:ph type="body" idx="2"/>
          </p:nvPr>
        </p:nvSpPr>
        <p:spPr>
          <a:xfrm>
            <a:off x="4663439" y="2020824"/>
            <a:ext cx="4023360" cy="4005070"/>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39" name="Shape 39"/>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41" name="Shape 41"/>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2" name="Shape 42"/>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353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2819400"/>
            <a:ext cx="4023360" cy="3209543"/>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45" name="Shape 45"/>
          <p:cNvSpPr txBox="1">
            <a:spLocks noGrp="1"/>
          </p:cNvSpPr>
          <p:nvPr>
            <p:ph type="body" idx="2"/>
          </p:nvPr>
        </p:nvSpPr>
        <p:spPr>
          <a:xfrm>
            <a:off x="4663439" y="2816350"/>
            <a:ext cx="4023360" cy="3209543"/>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46" name="Shape 46"/>
          <p:cNvSpPr txBox="1">
            <a:spLocks noGrp="1"/>
          </p:cNvSpPr>
          <p:nvPr>
            <p:ph type="body" idx="3"/>
          </p:nvPr>
        </p:nvSpPr>
        <p:spPr>
          <a:xfrm>
            <a:off x="457200" y="2020824"/>
            <a:ext cx="4023360" cy="704088"/>
          </a:xfrm>
          <a:prstGeom prst="rect">
            <a:avLst/>
          </a:prstGeom>
          <a:noFill/>
          <a:ln>
            <a:noFill/>
          </a:ln>
        </p:spPr>
        <p:txBody>
          <a:bodyPr lIns="91425" tIns="91425" rIns="91425" bIns="91425" anchor="ctr" anchorCtr="0"/>
          <a:lstStyle>
            <a:lvl1pPr marL="0" indent="0" algn="ctr" rtl="0">
              <a:spcBef>
                <a:spcPts val="400"/>
              </a:spcBef>
              <a:buClr>
                <a:schemeClr val="l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47" name="Shape 47"/>
          <p:cNvSpPr txBox="1">
            <a:spLocks noGrp="1"/>
          </p:cNvSpPr>
          <p:nvPr>
            <p:ph type="body" idx="4"/>
          </p:nvPr>
        </p:nvSpPr>
        <p:spPr>
          <a:xfrm>
            <a:off x="4663439" y="2020824"/>
            <a:ext cx="4023360" cy="704088"/>
          </a:xfrm>
          <a:prstGeom prst="rect">
            <a:avLst/>
          </a:prstGeom>
          <a:noFill/>
          <a:ln>
            <a:noFill/>
          </a:ln>
        </p:spPr>
        <p:txBody>
          <a:bodyPr lIns="91425" tIns="91425" rIns="91425" bIns="91425" anchor="ctr" anchorCtr="0"/>
          <a:lstStyle>
            <a:lvl1pPr marL="0" indent="0" algn="ctr" rtl="0">
              <a:spcBef>
                <a:spcPts val="400"/>
              </a:spcBef>
              <a:buClr>
                <a:schemeClr val="l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48" name="Shape 4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9" name="Shape 49"/>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50" name="Shape 5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4158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5" name="Shape 55"/>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56" name="Shape 56"/>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27500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9" name="Shape 59"/>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60" name="Shape 60"/>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293465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1485900" y="1914525"/>
            <a:ext cx="6172199" cy="3510915"/>
          </a:xfrm>
          <a:prstGeom prst="rect">
            <a:avLst/>
          </a:prstGeom>
          <a:noFill/>
          <a:ln>
            <a:noFill/>
          </a:ln>
        </p:spPr>
        <p:txBody>
          <a:bodyPr lIns="91425" tIns="91425" rIns="91425" bIns="91425" anchor="t" anchorCtr="0"/>
          <a:lstStyle>
            <a:lvl1pPr marL="0" indent="0" algn="ctr" rtl="0">
              <a:lnSpc>
                <a:spcPct val="100000"/>
              </a:lnSpc>
              <a:spcBef>
                <a:spcPts val="600"/>
              </a:spcBef>
              <a:spcAft>
                <a:spcPts val="0"/>
              </a:spcAft>
              <a:buClr>
                <a:schemeClr val="accent1"/>
              </a:buClr>
              <a:buFont typeface="Garamond"/>
              <a:buNone/>
              <a:defRPr/>
            </a:lvl1pPr>
            <a:lvl2pPr marL="0" indent="0" algn="ctr" rtl="0">
              <a:lnSpc>
                <a:spcPct val="100000"/>
              </a:lnSpc>
              <a:spcBef>
                <a:spcPts val="1200"/>
              </a:spcBef>
              <a:buClr>
                <a:schemeClr val="accent1"/>
              </a:buClr>
              <a:buFont typeface="Garamond"/>
              <a:buNone/>
              <a:defRPr/>
            </a:lvl2pPr>
            <a:lvl3pPr marL="0" indent="0" algn="ctr" rtl="0">
              <a:lnSpc>
                <a:spcPct val="100000"/>
              </a:lnSpc>
              <a:spcBef>
                <a:spcPts val="1200"/>
              </a:spcBef>
              <a:buClr>
                <a:schemeClr val="accent1"/>
              </a:buClr>
              <a:buFont typeface="Garamond"/>
              <a:buNone/>
              <a:defRPr/>
            </a:lvl3pPr>
            <a:lvl4pPr marL="0" indent="0" algn="ctr" rtl="0">
              <a:lnSpc>
                <a:spcPct val="100000"/>
              </a:lnSpc>
              <a:spcBef>
                <a:spcPts val="1200"/>
              </a:spcBef>
              <a:buClr>
                <a:schemeClr val="accent1"/>
              </a:buClr>
              <a:buFont typeface="Garamond"/>
              <a:buNone/>
              <a:defRPr/>
            </a:lvl4pPr>
            <a:lvl5pPr marL="0" indent="0" algn="ctr" rtl="0">
              <a:lnSpc>
                <a:spcPct val="100000"/>
              </a:lnSpc>
              <a:spcBef>
                <a:spcPts val="1200"/>
              </a:spcBef>
              <a:buClr>
                <a:schemeClr val="accent1"/>
              </a:buClr>
              <a:buFont typeface="Garamond"/>
              <a:buNone/>
              <a:defRPr/>
            </a:lvl5pPr>
            <a:lvl6pPr marL="0" indent="0" algn="ctr" rtl="0">
              <a:lnSpc>
                <a:spcPct val="100000"/>
              </a:lnSpc>
              <a:spcBef>
                <a:spcPts val="1200"/>
              </a:spcBef>
              <a:buClr>
                <a:schemeClr val="lt2"/>
              </a:buClr>
              <a:buFont typeface="Garamond"/>
              <a:buNone/>
              <a:defRPr/>
            </a:lvl6pPr>
            <a:lvl7pPr marL="0" indent="0" algn="ctr" rtl="0">
              <a:lnSpc>
                <a:spcPct val="100000"/>
              </a:lnSpc>
              <a:spcBef>
                <a:spcPts val="1200"/>
              </a:spcBef>
              <a:buClr>
                <a:schemeClr val="lt1"/>
              </a:buClr>
              <a:buFont typeface="Garamond"/>
              <a:buNone/>
              <a:defRPr/>
            </a:lvl7pPr>
            <a:lvl8pPr marL="0" indent="0" algn="ctr" rtl="0">
              <a:lnSpc>
                <a:spcPct val="100000"/>
              </a:lnSpc>
              <a:spcBef>
                <a:spcPts val="1200"/>
              </a:spcBef>
              <a:buClr>
                <a:schemeClr val="lt2"/>
              </a:buClr>
              <a:buFont typeface="Garamond"/>
              <a:buNone/>
              <a:defRPr/>
            </a:lvl8pPr>
            <a:lvl9pPr marL="0" indent="0" algn="ctr" rtl="0">
              <a:lnSpc>
                <a:spcPct val="100000"/>
              </a:lnSpc>
              <a:spcBef>
                <a:spcPts val="1200"/>
              </a:spcBef>
              <a:buClr>
                <a:schemeClr val="lt1"/>
              </a:buClr>
              <a:buFont typeface="Garamond"/>
              <a:buNone/>
              <a:defRPr/>
            </a:lvl9pPr>
          </a:lstStyle>
          <a:p>
            <a:endParaRPr/>
          </a:p>
        </p:txBody>
      </p:sp>
      <p:sp>
        <p:nvSpPr>
          <p:cNvPr id="63" name="Shape 63"/>
          <p:cNvSpPr txBox="1">
            <a:spLocks noGrp="1"/>
          </p:cNvSpPr>
          <p:nvPr>
            <p:ph type="body" idx="2"/>
          </p:nvPr>
        </p:nvSpPr>
        <p:spPr>
          <a:xfrm>
            <a:off x="1737358" y="5513832"/>
            <a:ext cx="5669280" cy="548639"/>
          </a:xfrm>
          <a:prstGeom prst="rect">
            <a:avLst/>
          </a:prstGeom>
          <a:noFill/>
          <a:ln>
            <a:noFill/>
          </a:ln>
        </p:spPr>
        <p:txBody>
          <a:bodyPr lIns="91425" tIns="91425" rIns="91425" bIns="91425" anchor="ctr" anchorCtr="0"/>
          <a:lstStyle>
            <a:lvl1pPr marL="0" indent="0" algn="ctr" rtl="0">
              <a:lnSpc>
                <a:spcPct val="100000"/>
              </a:lnSpc>
              <a:spcBef>
                <a:spcPts val="0"/>
              </a:spcBef>
              <a:buClr>
                <a:schemeClr val="accent1"/>
              </a:buClr>
              <a:buFont typeface="Garamond"/>
              <a:buNone/>
              <a:defRPr/>
            </a:lvl1pPr>
            <a:lvl2pPr marL="457200" indent="0" rtl="0">
              <a:spcBef>
                <a:spcPts val="0"/>
              </a:spcBef>
              <a:buFont typeface="Garamond"/>
              <a:buNone/>
              <a:defRPr/>
            </a:lvl2pPr>
            <a:lvl3pPr marL="914400" indent="0" rtl="0">
              <a:spcBef>
                <a:spcPts val="0"/>
              </a:spcBef>
              <a:buFont typeface="Garamond"/>
              <a:buNone/>
              <a:defRPr/>
            </a:lvl3pPr>
            <a:lvl4pPr marL="1371600" indent="0" rtl="0">
              <a:spcBef>
                <a:spcPts val="0"/>
              </a:spcBef>
              <a:buFont typeface="Garamond"/>
              <a:buNone/>
              <a:defRPr/>
            </a:lvl4pPr>
            <a:lvl5pPr marL="1828800" indent="0" rtl="0">
              <a:spcBef>
                <a:spcPts val="0"/>
              </a:spcBef>
              <a:buFont typeface="Garamond"/>
              <a:buNone/>
              <a:defRPr/>
            </a:lvl5pPr>
            <a:lvl6pPr marL="2286000" indent="0" rtl="0">
              <a:spcBef>
                <a:spcPts val="0"/>
              </a:spcBef>
              <a:buFont typeface="Garamond"/>
              <a:buNone/>
              <a:defRPr/>
            </a:lvl6pPr>
            <a:lvl7pPr marL="2743200" indent="0" rtl="0">
              <a:spcBef>
                <a:spcPts val="0"/>
              </a:spcBef>
              <a:buFont typeface="Garamond"/>
              <a:buNone/>
              <a:defRPr/>
            </a:lvl7pPr>
            <a:lvl8pPr marL="3200400" indent="0" rtl="0">
              <a:spcBef>
                <a:spcPts val="0"/>
              </a:spcBef>
              <a:buFont typeface="Garamond"/>
              <a:buNone/>
              <a:defRPr/>
            </a:lvl8pPr>
            <a:lvl9pPr marL="3657600" indent="0" rtl="0">
              <a:spcBef>
                <a:spcPts val="0"/>
              </a:spcBef>
              <a:buFont typeface="Garamond"/>
              <a:buNone/>
              <a:defRPr/>
            </a:lvl9pPr>
          </a:lstStyle>
          <a:p>
            <a:endParaRPr/>
          </a:p>
        </p:txBody>
      </p:sp>
      <p:sp>
        <p:nvSpPr>
          <p:cNvPr id="64" name="Shape 64"/>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6" name="Shape 66"/>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67" name="Shape 67"/>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234297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1852208" y="2026916"/>
            <a:ext cx="5439582" cy="3263749"/>
          </a:xfrm>
          <a:prstGeom prst="rect">
            <a:avLst/>
          </a:prstGeom>
          <a:solidFill>
            <a:schemeClr val="lt1"/>
          </a:solidFill>
          <a:ln w="69850" cap="flat">
            <a:solidFill>
              <a:schemeClr val="lt1"/>
            </a:solidFill>
            <a:prstDash val="solid"/>
            <a:miter/>
            <a:headEnd type="none" w="med" len="med"/>
            <a:tailEnd type="none" w="med" len="med"/>
          </a:ln>
        </p:spPr>
      </p:sp>
      <p:sp>
        <p:nvSpPr>
          <p:cNvPr id="70" name="Shape 70"/>
          <p:cNvSpPr txBox="1">
            <a:spLocks noGrp="1"/>
          </p:cNvSpPr>
          <p:nvPr>
            <p:ph type="body" idx="1"/>
          </p:nvPr>
        </p:nvSpPr>
        <p:spPr>
          <a:xfrm>
            <a:off x="1737358" y="5516880"/>
            <a:ext cx="5669280" cy="548639"/>
          </a:xfrm>
          <a:prstGeom prst="rect">
            <a:avLst/>
          </a:prstGeom>
          <a:noFill/>
          <a:ln>
            <a:noFill/>
          </a:ln>
        </p:spPr>
        <p:txBody>
          <a:bodyPr lIns="91425" tIns="91425" rIns="91425" bIns="91425" anchor="ctr" anchorCtr="0"/>
          <a:lstStyle>
            <a:lvl1pPr marL="0" indent="0" rtl="0">
              <a:spcBef>
                <a:spcPts val="0"/>
              </a:spcBef>
              <a:buClr>
                <a:schemeClr val="lt2"/>
              </a:buClr>
              <a:buFont typeface="Garamond"/>
              <a:buNone/>
              <a:defRPr/>
            </a:lvl1pPr>
            <a:lvl2pPr marL="171450" indent="-6350" rtl="0">
              <a:spcBef>
                <a:spcPts val="0"/>
              </a:spcBef>
              <a:buClr>
                <a:schemeClr val="dk2"/>
              </a:buClr>
              <a:buFont typeface="Garamond"/>
              <a:buNone/>
              <a:defRPr/>
            </a:lvl2pPr>
            <a:lvl3pPr marL="344488" indent="-1588" rtl="0">
              <a:spcBef>
                <a:spcPts val="0"/>
              </a:spcBef>
              <a:buClr>
                <a:schemeClr val="dk2"/>
              </a:buClr>
              <a:buFont typeface="Garamond"/>
              <a:buNone/>
              <a:defRPr/>
            </a:lvl3pPr>
            <a:lvl4pPr marL="515938" indent="-7937" rtl="0">
              <a:spcBef>
                <a:spcPts val="0"/>
              </a:spcBef>
              <a:buClr>
                <a:schemeClr val="dk2"/>
              </a:buClr>
              <a:buFont typeface="Garamond"/>
              <a:buNone/>
              <a:defRPr/>
            </a:lvl4pPr>
            <a:lvl5pPr marL="688975" indent="-3175" rtl="0">
              <a:spcBef>
                <a:spcPts val="0"/>
              </a:spcBef>
              <a:buClr>
                <a:schemeClr val="dk2"/>
              </a:buClr>
              <a:buFont typeface="Garamond"/>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algn="ctr" rtl="0">
              <a:spcBef>
                <a:spcPts val="400"/>
              </a:spcBef>
              <a:buClr>
                <a:srgbClr val="3F3F3F"/>
              </a:buClr>
              <a:buFont typeface="Garamond"/>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3" name="Shape 73"/>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a:p>
        </p:txBody>
      </p:sp>
      <p:sp>
        <p:nvSpPr>
          <p:cNvPr id="74" name="Shape 74"/>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extLst>
      <p:ext uri="{BB962C8B-B14F-4D97-AF65-F5344CB8AC3E}">
        <p14:creationId xmlns:p14="http://schemas.microsoft.com/office/powerpoint/2010/main" val="102639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4"/>
        <p:cNvGrpSpPr/>
        <p:nvPr/>
      </p:nvGrpSpPr>
      <p:grpSpPr>
        <a:xfrm>
          <a:off x="0" y="0"/>
          <a:ext cx="0" cy="0"/>
          <a:chOff x="0" y="0"/>
          <a:chExt cx="0" cy="0"/>
        </a:xfrm>
      </p:grpSpPr>
      <p:sp>
        <p:nvSpPr>
          <p:cNvPr id="5" name="Shape 5"/>
          <p:cNvSpPr/>
          <p:nvPr/>
        </p:nvSpPr>
        <p:spPr>
          <a:xfrm>
            <a:off x="0" y="1335973"/>
            <a:ext cx="9144000" cy="5522027"/>
          </a:xfrm>
          <a:prstGeom prst="rect">
            <a:avLst/>
          </a:prstGeom>
          <a:solidFill>
            <a:schemeClr val="dk1"/>
          </a:solidFill>
          <a:ln>
            <a:noFill/>
          </a:ln>
        </p:spPr>
        <p:txBody>
          <a:bodyPr lIns="91425" tIns="45700" rIns="91425" bIns="45700" anchor="ctr" anchorCtr="0">
            <a:noAutofit/>
          </a:bodyPr>
          <a:lstStyle/>
          <a:p>
            <a:pPr algn="ctr">
              <a:buClr>
                <a:srgbClr val="000000"/>
              </a:buClr>
              <a:buFont typeface="Arial"/>
              <a:buNone/>
            </a:pPr>
            <a:endParaRPr kern="0">
              <a:solidFill>
                <a:srgbClr val="FFFFFF"/>
              </a:solidFill>
              <a:latin typeface="Garamond"/>
              <a:ea typeface="Garamond"/>
              <a:cs typeface="Garamond"/>
              <a:sym typeface="Garamond"/>
              <a:rtl val="0"/>
            </a:endParaRPr>
          </a:p>
        </p:txBody>
      </p:sp>
      <p:sp>
        <p:nvSpPr>
          <p:cNvPr id="6" name="Shape 6"/>
          <p:cNvSpPr txBox="1">
            <a:spLocks noGrp="1"/>
          </p:cNvSpPr>
          <p:nvPr>
            <p:ph type="body" idx="1"/>
          </p:nvPr>
        </p:nvSpPr>
        <p:spPr>
          <a:xfrm>
            <a:off x="457200" y="2019300"/>
            <a:ext cx="8229600" cy="4117338"/>
          </a:xfrm>
          <a:prstGeom prst="rect">
            <a:avLst/>
          </a:prstGeom>
          <a:noFill/>
          <a:ln>
            <a:noFill/>
          </a:ln>
        </p:spPr>
        <p:txBody>
          <a:bodyPr lIns="91425" tIns="91425" rIns="91425" bIns="91425" anchor="t" anchorCtr="0"/>
          <a:lstStyle>
            <a:lvl1pPr marL="0" marR="0" indent="0" algn="ctr" rtl="0">
              <a:lnSpc>
                <a:spcPct val="100000"/>
              </a:lnSpc>
              <a:spcBef>
                <a:spcPts val="600"/>
              </a:spcBef>
              <a:spcAft>
                <a:spcPts val="0"/>
              </a:spcAft>
              <a:buClr>
                <a:schemeClr val="accent1"/>
              </a:buClr>
              <a:buFont typeface="Garamond"/>
              <a:buNone/>
              <a:defRPr/>
            </a:lvl1pPr>
            <a:lvl2pPr marL="0" marR="0" indent="0" algn="ctr" rtl="0">
              <a:lnSpc>
                <a:spcPct val="100000"/>
              </a:lnSpc>
              <a:spcBef>
                <a:spcPts val="1200"/>
              </a:spcBef>
              <a:spcAft>
                <a:spcPts val="0"/>
              </a:spcAft>
              <a:buClr>
                <a:schemeClr val="accent1"/>
              </a:buClr>
              <a:buFont typeface="Garamond"/>
              <a:buNone/>
              <a:defRPr/>
            </a:lvl2pPr>
            <a:lvl3pPr marL="0" marR="0" indent="0" algn="ctr" rtl="0">
              <a:lnSpc>
                <a:spcPct val="100000"/>
              </a:lnSpc>
              <a:spcBef>
                <a:spcPts val="1200"/>
              </a:spcBef>
              <a:spcAft>
                <a:spcPts val="0"/>
              </a:spcAft>
              <a:buClr>
                <a:schemeClr val="accent1"/>
              </a:buClr>
              <a:buFont typeface="Garamond"/>
              <a:buNone/>
              <a:defRPr/>
            </a:lvl3pPr>
            <a:lvl4pPr marL="0" marR="0" indent="0" algn="ctr" rtl="0">
              <a:lnSpc>
                <a:spcPct val="100000"/>
              </a:lnSpc>
              <a:spcBef>
                <a:spcPts val="1200"/>
              </a:spcBef>
              <a:spcAft>
                <a:spcPts val="0"/>
              </a:spcAft>
              <a:buClr>
                <a:schemeClr val="accent1"/>
              </a:buClr>
              <a:buFont typeface="Garamond"/>
              <a:buNone/>
              <a:defRPr/>
            </a:lvl4pPr>
            <a:lvl5pPr marL="0" marR="0" indent="0" algn="ctr" rtl="0">
              <a:lnSpc>
                <a:spcPct val="100000"/>
              </a:lnSpc>
              <a:spcBef>
                <a:spcPts val="1200"/>
              </a:spcBef>
              <a:spcAft>
                <a:spcPts val="0"/>
              </a:spcAft>
              <a:buClr>
                <a:schemeClr val="accent1"/>
              </a:buClr>
              <a:buFont typeface="Garamond"/>
              <a:buNone/>
              <a:defRPr/>
            </a:lvl5pPr>
            <a:lvl6pPr marL="0" marR="0" indent="0" algn="ctr" rtl="0">
              <a:lnSpc>
                <a:spcPct val="100000"/>
              </a:lnSpc>
              <a:spcBef>
                <a:spcPts val="1200"/>
              </a:spcBef>
              <a:spcAft>
                <a:spcPts val="0"/>
              </a:spcAft>
              <a:buClr>
                <a:schemeClr val="lt2"/>
              </a:buClr>
              <a:buFont typeface="Garamond"/>
              <a:buNone/>
              <a:defRPr/>
            </a:lvl6pPr>
            <a:lvl7pPr marL="0" marR="0" indent="0" algn="ctr" rtl="0">
              <a:lnSpc>
                <a:spcPct val="100000"/>
              </a:lnSpc>
              <a:spcBef>
                <a:spcPts val="1200"/>
              </a:spcBef>
              <a:spcAft>
                <a:spcPts val="0"/>
              </a:spcAft>
              <a:buClr>
                <a:schemeClr val="lt1"/>
              </a:buClr>
              <a:buFont typeface="Garamond"/>
              <a:buNone/>
              <a:defRPr/>
            </a:lvl7pPr>
            <a:lvl8pPr marL="0" marR="0" indent="0" algn="ctr" rtl="0">
              <a:lnSpc>
                <a:spcPct val="100000"/>
              </a:lnSpc>
              <a:spcBef>
                <a:spcPts val="1200"/>
              </a:spcBef>
              <a:spcAft>
                <a:spcPts val="0"/>
              </a:spcAft>
              <a:buClr>
                <a:schemeClr val="lt2"/>
              </a:buClr>
              <a:buFont typeface="Garamond"/>
              <a:buNone/>
              <a:defRPr/>
            </a:lvl8pPr>
            <a:lvl9pPr marL="0" marR="0" indent="0" algn="ctr" rtl="0">
              <a:lnSpc>
                <a:spcPct val="100000"/>
              </a:lnSpc>
              <a:spcBef>
                <a:spcPts val="1200"/>
              </a:spcBef>
              <a:spcAft>
                <a:spcPts val="0"/>
              </a:spcAft>
              <a:buClr>
                <a:schemeClr val="lt1"/>
              </a:buClr>
              <a:buFont typeface="Garamond"/>
              <a:buNone/>
              <a:defRPr/>
            </a:lvl9pPr>
          </a:lstStyle>
          <a:p>
            <a:endParaRPr/>
          </a:p>
        </p:txBody>
      </p:sp>
      <p:sp>
        <p:nvSpPr>
          <p:cNvPr id="7" name="Shape 7"/>
          <p:cNvSpPr txBox="1">
            <a:spLocks noGrp="1"/>
          </p:cNvSpPr>
          <p:nvPr>
            <p:ph type="dt" idx="10"/>
          </p:nvPr>
        </p:nvSpPr>
        <p:spPr>
          <a:xfrm>
            <a:off x="2981325" y="273180"/>
            <a:ext cx="318134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rtl val="0"/>
            </a:endParaRPr>
          </a:p>
        </p:txBody>
      </p:sp>
      <p:sp>
        <p:nvSpPr>
          <p:cNvPr id="8" name="Shape 8"/>
          <p:cNvSpPr txBox="1">
            <a:spLocks noGrp="1"/>
          </p:cNvSpPr>
          <p:nvPr>
            <p:ph type="ftr" idx="11"/>
          </p:nvPr>
        </p:nvSpPr>
        <p:spPr>
          <a:xfrm>
            <a:off x="1447800" y="6486525"/>
            <a:ext cx="6248399" cy="2921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a:solidFill>
                <a:srgbClr val="000000"/>
              </a:solidFill>
              <a:cs typeface="Arial"/>
              <a:sym typeface="Arial"/>
              <a:rtl val="0"/>
            </a:endParaRPr>
          </a:p>
        </p:txBody>
      </p:sp>
      <p:sp>
        <p:nvSpPr>
          <p:cNvPr id="9" name="Shape 9"/>
          <p:cNvSpPr txBox="1">
            <a:spLocks noGrp="1"/>
          </p:cNvSpPr>
          <p:nvPr>
            <p:ph type="sldNum" idx="12"/>
          </p:nvPr>
        </p:nvSpPr>
        <p:spPr>
          <a:xfrm>
            <a:off x="4038600" y="6172200"/>
            <a:ext cx="1066799" cy="304798"/>
          </a:xfrm>
          <a:prstGeom prst="rect">
            <a:avLst/>
          </a:prstGeom>
          <a:noFill/>
          <a:ln>
            <a:noFill/>
          </a:ln>
        </p:spPr>
        <p:txBody>
          <a:bodyPr lIns="91425" tIns="91425" rIns="91425" bIns="91425" anchor="ctr" anchorCtr="0">
            <a:noAutofit/>
          </a:bodyPr>
          <a:lstStyle/>
          <a:p>
            <a:pPr>
              <a:buClr>
                <a:srgbClr val="000000"/>
              </a:buClr>
              <a:buFont typeface="Arial"/>
              <a:buNone/>
            </a:pPr>
            <a:endParaRPr sz="1400" kern="0">
              <a:solidFill>
                <a:srgbClr val="000000"/>
              </a:solidFill>
              <a:ea typeface="Arial"/>
              <a:cs typeface="Arial"/>
              <a:sym typeface="Arial"/>
              <a:rtl val="0"/>
            </a:endParaRPr>
          </a:p>
        </p:txBody>
      </p:sp>
      <p:cxnSp>
        <p:nvCxnSpPr>
          <p:cNvPr id="10" name="Shape 10"/>
          <p:cNvCxnSpPr/>
          <p:nvPr/>
        </p:nvCxnSpPr>
        <p:spPr>
          <a:xfrm>
            <a:off x="0" y="1331436"/>
            <a:ext cx="9144000" cy="1587"/>
          </a:xfrm>
          <a:prstGeom prst="straightConnector1">
            <a:avLst/>
          </a:prstGeom>
          <a:noFill/>
          <a:ln w="12700" cap="flat">
            <a:solidFill>
              <a:srgbClr val="BBAA8A"/>
            </a:solidFill>
            <a:prstDash val="solid"/>
            <a:round/>
            <a:headEnd type="none" w="med" len="med"/>
            <a:tailEnd type="none" w="med" len="med"/>
          </a:ln>
        </p:spPr>
      </p:cxnSp>
      <p:sp>
        <p:nvSpPr>
          <p:cNvPr id="11" name="Shape 11"/>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lstStyle>
            <a:lvl1pPr marL="0" marR="0" indent="0" algn="ctr" rtl="0">
              <a:lnSpc>
                <a:spcPct val="100000"/>
              </a:lnSpc>
              <a:spcBef>
                <a:spcPts val="400"/>
              </a:spcBef>
              <a:spcAft>
                <a:spcPts val="0"/>
              </a:spcAft>
              <a:buClr>
                <a:srgbClr val="3F3F3F"/>
              </a:buClr>
              <a:buFont typeface="Garamond"/>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15470352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fklibrary.org/JFK/JFK-in-History/The-Cold-War.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Cold_Wa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en.wikipedia.org/wiki/USSR" TargetMode="External"/><Relationship Id="rId4" Type="http://schemas.openxmlformats.org/officeDocument/2006/relationships/hyperlink" Target="http://en.wikipedia.org/wiki/United_Stat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rriam-webster.com/dictionary/parod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dictionary.reference.com/browse/reific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youtube.com/watch?v=ioop9HEam7I" TargetMode="External"/><Relationship Id="rId4" Type="http://schemas.openxmlformats.org/officeDocument/2006/relationships/hyperlink" Target="http://www.merriam-webster.com/dictionary/cybernetic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752600"/>
            <a:ext cx="8229600" cy="4343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6000" b="0" i="0" u="none" strike="noStrike" cap="none" baseline="0" dirty="0">
                <a:solidFill>
                  <a:schemeClr val="lt1"/>
                </a:solidFill>
                <a:latin typeface="Times New Roman"/>
                <a:ea typeface="Times New Roman"/>
                <a:cs typeface="Times New Roman"/>
                <a:sym typeface="Times New Roman"/>
                <a:rtl val="0"/>
              </a:rPr>
              <a:t>Have you ever found yourself laughing at a time where you should be upset?  Share the story with your partner.</a:t>
            </a:r>
          </a:p>
        </p:txBody>
      </p:sp>
      <p:sp>
        <p:nvSpPr>
          <p:cNvPr id="97" name="Shape 97"/>
          <p:cNvSpPr txBox="1">
            <a:spLocks noGrp="1"/>
          </p:cNvSpPr>
          <p:nvPr>
            <p:ph type="title"/>
          </p:nvPr>
        </p:nvSpPr>
        <p:spPr>
          <a:xfrm>
            <a:off x="2133600" y="609600"/>
            <a:ext cx="53340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4500" b="0" i="0" u="none" strike="noStrike" cap="none" baseline="0" dirty="0" smtClean="0">
                <a:solidFill>
                  <a:srgbClr val="000000"/>
                </a:solidFill>
                <a:latin typeface="Times New Roman"/>
                <a:ea typeface="Times New Roman"/>
                <a:cs typeface="Times New Roman"/>
                <a:sym typeface="Times New Roman"/>
                <a:rtl val="0"/>
              </a:rPr>
              <a:t>Bellringer: May 19</a:t>
            </a:r>
            <a:endParaRPr lang="en-US" sz="4500" b="0" i="0" u="none" strike="noStrike" cap="none" baseline="0" dirty="0">
              <a:solidFill>
                <a:srgbClr val="000000"/>
              </a:solidFill>
              <a:latin typeface="Times New Roman"/>
              <a:ea typeface="Times New Roman"/>
              <a:cs typeface="Times New Roman"/>
              <a:sym typeface="Times New Roman"/>
              <a:rtl val="0"/>
            </a:endParaRPr>
          </a:p>
        </p:txBody>
      </p:sp>
    </p:spTree>
    <p:extLst>
      <p:ext uri="{BB962C8B-B14F-4D97-AF65-F5344CB8AC3E}">
        <p14:creationId xmlns:p14="http://schemas.microsoft.com/office/powerpoint/2010/main" val="238439360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Garamond"/>
              <a:buNone/>
            </a:pPr>
            <a:r>
              <a:rPr lang="en-US" sz="2000" b="0" i="0" u="none" strike="noStrike" cap="none" baseline="0" dirty="0">
                <a:solidFill>
                  <a:schemeClr val="lt1"/>
                </a:solidFill>
                <a:latin typeface="Garamond"/>
                <a:ea typeface="Garamond"/>
                <a:cs typeface="Garamond"/>
                <a:sym typeface="Garamond"/>
                <a:rtl val="0"/>
              </a:rPr>
              <a:t>First some historical terms you need to know.  </a:t>
            </a:r>
            <a:endParaRPr lang="en-US" sz="2000" b="0" i="0" u="none" strike="noStrike" cap="none" baseline="0" dirty="0" smtClean="0">
              <a:solidFill>
                <a:schemeClr val="lt1"/>
              </a:solidFill>
              <a:latin typeface="Garamond"/>
              <a:ea typeface="Garamond"/>
              <a:cs typeface="Garamond"/>
              <a:sym typeface="Garamond"/>
              <a:rtl val="0"/>
            </a:endParaRPr>
          </a:p>
          <a:p>
            <a:pPr marL="0" marR="0" lvl="0" indent="0" algn="l" rtl="0">
              <a:lnSpc>
                <a:spcPct val="100000"/>
              </a:lnSpc>
              <a:spcBef>
                <a:spcPts val="0"/>
              </a:spcBef>
              <a:spcAft>
                <a:spcPts val="0"/>
              </a:spcAft>
              <a:buClr>
                <a:schemeClr val="accent1"/>
              </a:buClr>
              <a:buSzPct val="25000"/>
              <a:buFont typeface="Garamond"/>
              <a:buNone/>
            </a:pPr>
            <a:r>
              <a:rPr lang="en-US" sz="2000" b="0" i="0" u="none" strike="noStrike" cap="none" baseline="0" dirty="0" smtClean="0">
                <a:solidFill>
                  <a:schemeClr val="lt1"/>
                </a:solidFill>
                <a:latin typeface="Garamond"/>
                <a:ea typeface="Garamond"/>
                <a:cs typeface="Garamond"/>
                <a:sym typeface="Garamond"/>
                <a:rtl val="0"/>
              </a:rPr>
              <a:t>WE </a:t>
            </a:r>
            <a:r>
              <a:rPr lang="en-US" sz="2000" b="0" i="0" u="none" strike="noStrike" cap="none" baseline="0" dirty="0">
                <a:solidFill>
                  <a:schemeClr val="lt1"/>
                </a:solidFill>
                <a:latin typeface="Garamond"/>
                <a:ea typeface="Garamond"/>
                <a:cs typeface="Garamond"/>
                <a:sym typeface="Garamond"/>
                <a:rtl val="0"/>
              </a:rPr>
              <a:t>HAVE ALREADY DISCUSSED SEVERAL OF THESE:</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Cold War</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Nuclear Weapons</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Mutually Assured Destruction (MAD)</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Missile Gap</a:t>
            </a:r>
          </a:p>
          <a:p>
            <a:pPr marL="342900" marR="0" lvl="0" indent="-342900" algn="l" rtl="0">
              <a:lnSpc>
                <a:spcPct val="100000"/>
              </a:lnSpc>
              <a:spcBef>
                <a:spcPts val="600"/>
              </a:spcBef>
              <a:spcAft>
                <a:spcPts val="0"/>
              </a:spcAft>
              <a:buClr>
                <a:schemeClr val="accent1"/>
              </a:buClr>
              <a:buSzPct val="100000"/>
              <a:buFont typeface="Garamond"/>
              <a:buChar char="•"/>
            </a:pPr>
            <a:r>
              <a:rPr lang="en-US" sz="2500" b="0" i="0" u="none" strike="noStrike" cap="none" baseline="0" dirty="0">
                <a:solidFill>
                  <a:schemeClr val="lt1"/>
                </a:solidFill>
                <a:latin typeface="Garamond"/>
                <a:ea typeface="Garamond"/>
                <a:cs typeface="Garamond"/>
                <a:sym typeface="Garamond"/>
                <a:rtl val="0"/>
              </a:rPr>
              <a:t>Doomsday Machine</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Fallout</a:t>
            </a: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p:txBody>
      </p:sp>
      <p:sp>
        <p:nvSpPr>
          <p:cNvPr id="165" name="Shape 165"/>
          <p:cNvSpPr txBox="1">
            <a:spLocks noGrp="1"/>
          </p:cNvSpPr>
          <p:nvPr>
            <p:ph type="title"/>
          </p:nvPr>
        </p:nvSpPr>
        <p:spPr>
          <a:xfrm>
            <a:off x="1676400" y="381000"/>
            <a:ext cx="5257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2500" b="1" i="1" u="none" strike="noStrike" cap="small" baseline="0" dirty="0">
                <a:solidFill>
                  <a:srgbClr val="3F3F3F"/>
                </a:solidFill>
                <a:latin typeface="Garamond"/>
                <a:ea typeface="Garamond"/>
                <a:cs typeface="Garamond"/>
                <a:sym typeface="Garamond"/>
                <a:rtl val="0"/>
              </a:rPr>
              <a:t>Dr. Strangelove: </a:t>
            </a:r>
            <a:r>
              <a:rPr lang="en-US" sz="2500" b="1" i="1" u="none" strike="noStrike" cap="small" baseline="0" dirty="0" smtClean="0">
                <a:solidFill>
                  <a:srgbClr val="3F3F3F"/>
                </a:solidFill>
                <a:latin typeface="Garamond"/>
                <a:ea typeface="Garamond"/>
                <a:cs typeface="Garamond"/>
                <a:sym typeface="Garamond"/>
                <a:rtl val="0"/>
              </a:rPr>
              <a:t/>
            </a:r>
            <a:br>
              <a:rPr lang="en-US" sz="2500" b="1" i="1" u="none" strike="noStrike" cap="small" baseline="0" dirty="0" smtClean="0">
                <a:solidFill>
                  <a:srgbClr val="3F3F3F"/>
                </a:solidFill>
                <a:latin typeface="Garamond"/>
                <a:ea typeface="Garamond"/>
                <a:cs typeface="Garamond"/>
                <a:sym typeface="Garamond"/>
                <a:rtl val="0"/>
              </a:rPr>
            </a:br>
            <a:r>
              <a:rPr lang="en-US" sz="2500" b="1" i="1" u="none" strike="noStrike" cap="small" baseline="0" dirty="0" smtClean="0">
                <a:solidFill>
                  <a:srgbClr val="3F3F3F"/>
                </a:solidFill>
                <a:latin typeface="Garamond"/>
                <a:ea typeface="Garamond"/>
                <a:cs typeface="Garamond"/>
                <a:sym typeface="Garamond"/>
                <a:rtl val="0"/>
              </a:rPr>
              <a:t>or </a:t>
            </a:r>
            <a:r>
              <a:rPr lang="en-US" sz="2500" b="1" i="1" u="none" strike="noStrike" cap="small" baseline="0" dirty="0">
                <a:solidFill>
                  <a:srgbClr val="3F3F3F"/>
                </a:solidFill>
                <a:latin typeface="Garamond"/>
                <a:ea typeface="Garamond"/>
                <a:cs typeface="Garamond"/>
                <a:sym typeface="Garamond"/>
                <a:rtl val="0"/>
              </a:rPr>
              <a:t>How I learned to stop worrying and love the bomb</a:t>
            </a:r>
          </a:p>
        </p:txBody>
      </p:sp>
    </p:spTree>
    <p:extLst>
      <p:ext uri="{BB962C8B-B14F-4D97-AF65-F5344CB8AC3E}">
        <p14:creationId xmlns:p14="http://schemas.microsoft.com/office/powerpoint/2010/main" val="229405530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457200" y="1828800"/>
            <a:ext cx="8229600" cy="4075176"/>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94805"/>
              <a:buFont typeface="Garamond"/>
              <a:buChar char="•"/>
            </a:pPr>
            <a:r>
              <a:rPr lang="en-US" sz="3000" b="0" i="0" u="none" strike="noStrike" cap="none" baseline="0" dirty="0">
                <a:solidFill>
                  <a:schemeClr val="lt1"/>
                </a:solidFill>
                <a:latin typeface="Garamond"/>
                <a:ea typeface="Garamond"/>
                <a:cs typeface="Garamond"/>
                <a:sym typeface="Garamond"/>
                <a:rtl val="0"/>
              </a:rPr>
              <a:t>A war that is waged without open combat between two groups</a:t>
            </a:r>
          </a:p>
          <a:p>
            <a:pPr marL="342900" marR="0" lvl="0" indent="-342900" algn="l" rtl="0">
              <a:lnSpc>
                <a:spcPct val="80000"/>
              </a:lnSpc>
              <a:spcBef>
                <a:spcPts val="600"/>
              </a:spcBef>
              <a:spcAft>
                <a:spcPts val="0"/>
              </a:spcAft>
              <a:buClr>
                <a:schemeClr val="accent1"/>
              </a:buClr>
              <a:buSzPct val="94805"/>
              <a:buFont typeface="Garamond"/>
              <a:buChar char="•"/>
            </a:pPr>
            <a:r>
              <a:rPr lang="en-US" sz="3000" b="0" i="0" u="none" strike="noStrike" cap="none" baseline="0" dirty="0">
                <a:solidFill>
                  <a:schemeClr val="lt1"/>
                </a:solidFill>
                <a:latin typeface="Garamond"/>
                <a:ea typeface="Garamond"/>
                <a:cs typeface="Garamond"/>
                <a:sym typeface="Garamond"/>
                <a:rtl val="0"/>
              </a:rPr>
              <a:t>A conflict between NATO (US and allies) and the Warsaw Pact (Soviet Union and its allies</a:t>
            </a:r>
            <a:r>
              <a:rPr lang="en-US" sz="3000" b="0" i="0" u="none" strike="noStrike" cap="none" baseline="0" dirty="0" smtClean="0">
                <a:solidFill>
                  <a:schemeClr val="lt1"/>
                </a:solidFill>
                <a:latin typeface="Garamond"/>
                <a:ea typeface="Garamond"/>
                <a:cs typeface="Garamond"/>
                <a:sym typeface="Garamond"/>
                <a:rtl val="0"/>
              </a:rPr>
              <a:t>)</a:t>
            </a:r>
            <a:endParaRPr lang="en-US" sz="1850" dirty="0">
              <a:solidFill>
                <a:schemeClr val="lt1"/>
              </a:solidFill>
              <a:latin typeface="Garamond"/>
              <a:ea typeface="Garamond"/>
              <a:cs typeface="Garamond"/>
              <a:sym typeface="Garamond"/>
            </a:endParaRPr>
          </a:p>
          <a:p>
            <a:pPr marL="342900" marR="0" lvl="0" indent="-342900" algn="l" rtl="0">
              <a:lnSpc>
                <a:spcPct val="80000"/>
              </a:lnSpc>
              <a:spcBef>
                <a:spcPts val="600"/>
              </a:spcBef>
              <a:spcAft>
                <a:spcPts val="0"/>
              </a:spcAft>
              <a:buClr>
                <a:schemeClr val="accent1"/>
              </a:buClr>
              <a:buSzPct val="94805"/>
              <a:buFont typeface="Garamond"/>
              <a:buChar char="•"/>
            </a:pPr>
            <a:r>
              <a:rPr lang="en-US" sz="3000" b="0" i="0" u="none" strike="noStrike" cap="none" baseline="0" dirty="0" smtClean="0">
                <a:solidFill>
                  <a:schemeClr val="lt1"/>
                </a:solidFill>
                <a:latin typeface="Garamond"/>
                <a:ea typeface="Garamond"/>
                <a:cs typeface="Garamond"/>
                <a:sym typeface="Garamond"/>
                <a:rtl val="0"/>
              </a:rPr>
              <a:t>George</a:t>
            </a:r>
            <a:r>
              <a:rPr lang="en-US" sz="3000" b="0" i="0" u="none" strike="noStrike" cap="none" dirty="0" smtClean="0">
                <a:solidFill>
                  <a:schemeClr val="lt1"/>
                </a:solidFill>
                <a:latin typeface="Garamond"/>
                <a:ea typeface="Garamond"/>
                <a:cs typeface="Garamond"/>
                <a:sym typeface="Garamond"/>
                <a:rtl val="0"/>
              </a:rPr>
              <a:t> Orwell, author of </a:t>
            </a:r>
            <a:r>
              <a:rPr lang="en-US" sz="3000" b="0" i="1" u="none" strike="noStrike" cap="none" dirty="0" smtClean="0">
                <a:solidFill>
                  <a:schemeClr val="lt1"/>
                </a:solidFill>
                <a:latin typeface="Garamond"/>
                <a:ea typeface="Garamond"/>
                <a:cs typeface="Garamond"/>
                <a:sym typeface="Garamond"/>
                <a:rtl val="0"/>
              </a:rPr>
              <a:t>Animal Farm</a:t>
            </a:r>
            <a:r>
              <a:rPr lang="en-US" sz="3000" b="0" u="none" strike="noStrike" cap="none" dirty="0" smtClean="0">
                <a:solidFill>
                  <a:schemeClr val="lt1"/>
                </a:solidFill>
                <a:latin typeface="Garamond"/>
                <a:ea typeface="Garamond"/>
                <a:cs typeface="Garamond"/>
                <a:sym typeface="Garamond"/>
                <a:rtl val="0"/>
              </a:rPr>
              <a:t> and </a:t>
            </a:r>
            <a:r>
              <a:rPr lang="en-US" sz="3000" b="0" i="1" u="none" strike="noStrike" cap="none" dirty="0" smtClean="0">
                <a:solidFill>
                  <a:schemeClr val="lt1"/>
                </a:solidFill>
                <a:latin typeface="Garamond"/>
                <a:ea typeface="Garamond"/>
                <a:cs typeface="Garamond"/>
                <a:sym typeface="Garamond"/>
                <a:rtl val="0"/>
              </a:rPr>
              <a:t>1984</a:t>
            </a:r>
            <a:r>
              <a:rPr lang="en-US" sz="3000" b="0" u="none" strike="noStrike" cap="none" dirty="0" smtClean="0">
                <a:solidFill>
                  <a:schemeClr val="lt1"/>
                </a:solidFill>
                <a:latin typeface="Garamond"/>
                <a:ea typeface="Garamond"/>
                <a:cs typeface="Garamond"/>
                <a:sym typeface="Garamond"/>
                <a:rtl val="0"/>
              </a:rPr>
              <a:t> helped popularize the term. </a:t>
            </a:r>
          </a:p>
          <a:p>
            <a:pPr marL="342900" lvl="0" indent="-342900" algn="l">
              <a:lnSpc>
                <a:spcPct val="80000"/>
              </a:lnSpc>
              <a:buSzPct val="94805"/>
              <a:buFont typeface="Garamond"/>
              <a:buChar char="•"/>
            </a:pPr>
            <a:r>
              <a:rPr lang="en-US" sz="2500" i="0" baseline="0" dirty="0" smtClean="0">
                <a:solidFill>
                  <a:schemeClr val="bg1"/>
                </a:solidFill>
                <a:latin typeface="Garamond"/>
                <a:ea typeface="Garamond"/>
                <a:cs typeface="Garamond"/>
                <a:sym typeface="Garamond"/>
              </a:rPr>
              <a:t>“</a:t>
            </a:r>
            <a:r>
              <a:rPr lang="en-US" sz="2500" dirty="0">
                <a:solidFill>
                  <a:schemeClr val="bg1"/>
                </a:solidFill>
              </a:rPr>
              <a:t>Soldiers of the Soviet Union and the United States did not do battle directly during the Cold War. But the two superpowers continually antagonized each other through political maneuvering, military coalitions, espionage, propaganda, arms buildups, economic aid, and proxy wars between other nations</a:t>
            </a:r>
            <a:r>
              <a:rPr lang="en-US" sz="2500" dirty="0" smtClean="0">
                <a:solidFill>
                  <a:schemeClr val="bg1"/>
                </a:solidFill>
              </a:rPr>
              <a:t>.” – </a:t>
            </a:r>
            <a:r>
              <a:rPr lang="en-US" sz="2500" i="1" dirty="0" smtClean="0">
                <a:solidFill>
                  <a:schemeClr val="bg1"/>
                </a:solidFill>
                <a:hlinkClick r:id="rId3"/>
              </a:rPr>
              <a:t>JFK Presidential Library and Museum</a:t>
            </a:r>
            <a:endParaRPr lang="en-US" sz="2500" b="0" i="1" u="none" strike="noStrike" cap="none" baseline="0" dirty="0">
              <a:solidFill>
                <a:schemeClr val="bg1"/>
              </a:solidFill>
              <a:latin typeface="Garamond"/>
              <a:ea typeface="Garamond"/>
              <a:cs typeface="Garamond"/>
              <a:sym typeface="Garamond"/>
              <a:rtl val="0"/>
            </a:endParaRPr>
          </a:p>
        </p:txBody>
      </p:sp>
      <p:sp>
        <p:nvSpPr>
          <p:cNvPr id="171" name="Shape 171"/>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4000" b="1" i="0" u="none" strike="noStrike" cap="small" baseline="0" dirty="0">
                <a:solidFill>
                  <a:srgbClr val="3F3F3F"/>
                </a:solidFill>
                <a:latin typeface="Garamond"/>
                <a:ea typeface="Garamond"/>
                <a:cs typeface="Garamond"/>
                <a:sym typeface="Garamond"/>
                <a:rtl val="0"/>
              </a:rPr>
              <a:t>Cold War</a:t>
            </a:r>
          </a:p>
        </p:txBody>
      </p:sp>
    </p:spTree>
    <p:extLst>
      <p:ext uri="{BB962C8B-B14F-4D97-AF65-F5344CB8AC3E}">
        <p14:creationId xmlns:p14="http://schemas.microsoft.com/office/powerpoint/2010/main" val="2186565307"/>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xfrm>
            <a:off x="2514600" y="381000"/>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4000" b="1" i="0" u="none" strike="noStrike" cap="small" baseline="0" dirty="0">
                <a:solidFill>
                  <a:srgbClr val="3F3F3F"/>
                </a:solidFill>
                <a:latin typeface="Garamond"/>
                <a:ea typeface="Garamond"/>
                <a:cs typeface="Garamond"/>
                <a:sym typeface="Garamond"/>
                <a:rtl val="0"/>
              </a:rPr>
              <a:t>Nuclear Weapons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262" y="508089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6395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48" y="1790330"/>
            <a:ext cx="4174514" cy="378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314423"/>
            <a:ext cx="26574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62279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Nuclear weapons have a different effect than normal explosives.  They are far more insidious.</a:t>
            </a:r>
          </a:p>
          <a:p>
            <a:pPr marL="342900" marR="0" lvl="0" indent="-342900" algn="l" rtl="0">
              <a:lnSpc>
                <a:spcPct val="100000"/>
              </a:lnSpc>
              <a:spcBef>
                <a:spcPts val="600"/>
              </a:spcBef>
              <a:spcAft>
                <a:spcPts val="0"/>
              </a:spcAft>
              <a:buClr>
                <a:schemeClr val="accent1"/>
              </a:buClr>
              <a:buSzPct val="100000"/>
              <a:buFont typeface="Garamond"/>
              <a:buChar char="•"/>
            </a:pPr>
            <a:r>
              <a:rPr lang="en-US" sz="2000" b="1" i="0" u="sng" strike="noStrike" cap="none" baseline="0" dirty="0">
                <a:solidFill>
                  <a:schemeClr val="lt1"/>
                </a:solidFill>
                <a:latin typeface="Garamond"/>
                <a:ea typeface="Garamond"/>
                <a:cs typeface="Garamond"/>
                <a:sym typeface="Garamond"/>
                <a:rtl val="0"/>
              </a:rPr>
              <a:t>Fallout</a:t>
            </a:r>
            <a:r>
              <a:rPr lang="en-US" sz="2000" b="0" i="0" u="none" strike="noStrike" cap="none" baseline="0" dirty="0">
                <a:solidFill>
                  <a:schemeClr val="lt1"/>
                </a:solidFill>
                <a:latin typeface="Garamond"/>
                <a:ea typeface="Garamond"/>
                <a:cs typeface="Garamond"/>
                <a:sym typeface="Garamond"/>
                <a:rtl val="0"/>
              </a:rPr>
              <a:t> is residual radioactive material propelled into the upper atmosphere following a nuclear blast or a nuclear reaction conducted in an unshielded facility, so called because it "falls out" of the sky after the explosion and shock wave have passed.</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Can cause: immediate death, cancers, birth defects</a:t>
            </a:r>
            <a:r>
              <a:rPr lang="en-US" sz="2000" b="0" i="0" u="none" strike="noStrike" cap="none" baseline="0" dirty="0" smtClean="0">
                <a:solidFill>
                  <a:schemeClr val="lt1"/>
                </a:solidFill>
                <a:latin typeface="Garamond"/>
                <a:ea typeface="Garamond"/>
                <a:cs typeface="Garamond"/>
                <a:sym typeface="Garamond"/>
                <a:rtl val="0"/>
              </a:rPr>
              <a:t>...</a:t>
            </a:r>
          </a:p>
          <a:p>
            <a:pPr marL="342900" marR="0" lvl="0" indent="-342900" algn="l" rtl="0">
              <a:lnSpc>
                <a:spcPct val="100000"/>
              </a:lnSpc>
              <a:spcBef>
                <a:spcPts val="600"/>
              </a:spcBef>
              <a:spcAft>
                <a:spcPts val="0"/>
              </a:spcAft>
              <a:buClr>
                <a:schemeClr val="accent1"/>
              </a:buClr>
              <a:buSzPct val="100000"/>
              <a:buFont typeface="Garamond"/>
              <a:buChar char="•"/>
            </a:pPr>
            <a:endParaRPr lang="en-US" sz="2000" b="0" i="0" u="none" strike="noStrike" cap="none" baseline="0" dirty="0">
              <a:solidFill>
                <a:schemeClr val="lt1"/>
              </a:solidFill>
              <a:latin typeface="Garamond"/>
              <a:ea typeface="Garamond"/>
              <a:cs typeface="Garamond"/>
              <a:sym typeface="Garamond"/>
              <a:rtl val="0"/>
            </a:endParaRPr>
          </a:p>
          <a:p>
            <a:pPr marL="342900" marR="0" lvl="0" indent="-342900" algn="l" rtl="0">
              <a:lnSpc>
                <a:spcPct val="100000"/>
              </a:lnSpc>
              <a:spcBef>
                <a:spcPts val="600"/>
              </a:spcBef>
              <a:spcAft>
                <a:spcPts val="0"/>
              </a:spcAft>
              <a:buClr>
                <a:schemeClr val="accent1"/>
              </a:buClr>
              <a:buSzPct val="100000"/>
              <a:buFont typeface="Garamond"/>
              <a:buChar char="•"/>
            </a:pPr>
            <a:r>
              <a:rPr lang="en-US" sz="2000" b="1" i="0" u="sng" strike="noStrike" cap="none" baseline="0" dirty="0">
                <a:solidFill>
                  <a:schemeClr val="lt1"/>
                </a:solidFill>
                <a:latin typeface="Garamond"/>
                <a:ea typeface="Garamond"/>
                <a:cs typeface="Garamond"/>
                <a:sym typeface="Garamond"/>
                <a:rtl val="0"/>
              </a:rPr>
              <a:t>Nuclear winter-</a:t>
            </a:r>
            <a:r>
              <a:rPr lang="en-US" sz="2000" b="0" i="0" u="none" strike="noStrike" cap="none" baseline="0" dirty="0">
                <a:solidFill>
                  <a:schemeClr val="lt1"/>
                </a:solidFill>
                <a:latin typeface="Garamond"/>
                <a:ea typeface="Garamond"/>
                <a:cs typeface="Garamond"/>
                <a:sym typeface="Garamond"/>
                <a:rtl val="0"/>
              </a:rPr>
              <a:t>the theory that detonating a number of nukes could block out the light and cause severe climate change for years, disrupting the food chain.</a:t>
            </a:r>
          </a:p>
        </p:txBody>
      </p:sp>
      <p:sp>
        <p:nvSpPr>
          <p:cNvPr id="185" name="Shape 185"/>
          <p:cNvSpPr txBox="1">
            <a:spLocks noGrp="1"/>
          </p:cNvSpPr>
          <p:nvPr>
            <p:ph type="title"/>
          </p:nvPr>
        </p:nvSpPr>
        <p:spPr>
          <a:xfrm>
            <a:off x="2514600" y="762000"/>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000" b="1" i="0" u="none" strike="noStrike" cap="small" baseline="0" dirty="0">
                <a:solidFill>
                  <a:srgbClr val="3F3F3F"/>
                </a:solidFill>
                <a:latin typeface="Garamond"/>
                <a:ea typeface="Garamond"/>
                <a:cs typeface="Garamond"/>
                <a:sym typeface="Garamond"/>
                <a:rtl val="0"/>
              </a:rPr>
              <a:t>Fallout and Nuclear Winter</a:t>
            </a:r>
          </a:p>
        </p:txBody>
      </p:sp>
    </p:spTree>
    <p:extLst>
      <p:ext uri="{BB962C8B-B14F-4D97-AF65-F5344CB8AC3E}">
        <p14:creationId xmlns:p14="http://schemas.microsoft.com/office/powerpoint/2010/main" val="24579954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2020824"/>
            <a:ext cx="5334000" cy="407517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Garamond"/>
              <a:buChar char="•"/>
            </a:pPr>
            <a:r>
              <a:rPr lang="en-US" sz="2000" b="1" i="0" u="sng" strike="noStrike" cap="none" baseline="0" dirty="0">
                <a:solidFill>
                  <a:schemeClr val="lt1"/>
                </a:solidFill>
                <a:latin typeface="Garamond"/>
                <a:ea typeface="Garamond"/>
                <a:cs typeface="Garamond"/>
                <a:sym typeface="Garamond"/>
                <a:rtl val="0"/>
              </a:rPr>
              <a:t>Mutually Assured Destruction (MAD)-</a:t>
            </a:r>
            <a:r>
              <a:rPr lang="en-US" sz="2000" b="0" i="0" u="none" strike="noStrike" cap="none" baseline="0" dirty="0">
                <a:solidFill>
                  <a:schemeClr val="lt1"/>
                </a:solidFill>
                <a:latin typeface="Garamond"/>
                <a:ea typeface="Garamond"/>
                <a:cs typeface="Garamond"/>
                <a:sym typeface="Garamond"/>
                <a:rtl val="0"/>
              </a:rPr>
              <a:t>the idea that no side will begin a nuclear war because, in the event of a nuclear war, both sides will be completely destroyed regardless of who attacks first.</a:t>
            </a: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a:p>
            <a:pPr marL="0" marR="0" lvl="0" indent="0" algn="l"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a:p>
            <a:pPr marL="342900" marR="0" lvl="0" indent="-342900" algn="l" rtl="0">
              <a:lnSpc>
                <a:spcPct val="100000"/>
              </a:lnSpc>
              <a:spcBef>
                <a:spcPts val="600"/>
              </a:spcBef>
              <a:spcAft>
                <a:spcPts val="0"/>
              </a:spcAft>
              <a:buClr>
                <a:schemeClr val="accent1"/>
              </a:buClr>
              <a:buSzPct val="100000"/>
              <a:buFont typeface="Garamond"/>
              <a:buChar char="•"/>
            </a:pPr>
            <a:r>
              <a:rPr lang="en-US" sz="2000" b="1" i="0" u="sng" strike="noStrike" cap="none" baseline="0" dirty="0">
                <a:solidFill>
                  <a:schemeClr val="lt1"/>
                </a:solidFill>
                <a:latin typeface="Garamond"/>
                <a:ea typeface="Garamond"/>
                <a:cs typeface="Garamond"/>
                <a:sym typeface="Garamond"/>
                <a:rtl val="0"/>
              </a:rPr>
              <a:t>Doomsday Machine-</a:t>
            </a:r>
            <a:r>
              <a:rPr lang="en-US" sz="2000" b="0" i="0" u="none" strike="noStrike" cap="none" baseline="0" dirty="0">
                <a:solidFill>
                  <a:schemeClr val="lt1"/>
                </a:solidFill>
                <a:latin typeface="Garamond"/>
                <a:ea typeface="Garamond"/>
                <a:cs typeface="Garamond"/>
                <a:sym typeface="Garamond"/>
                <a:rtl val="0"/>
              </a:rPr>
              <a:t>a machine that could automatically bring about the end of human life.  The idea is that no side would dare attack because the doomsday machine would kill everyone.</a:t>
            </a:r>
          </a:p>
        </p:txBody>
      </p:sp>
      <p:sp>
        <p:nvSpPr>
          <p:cNvPr id="191" name="Shape 191"/>
          <p:cNvSpPr txBox="1">
            <a:spLocks noGrp="1"/>
          </p:cNvSpPr>
          <p:nvPr>
            <p:ph type="title"/>
          </p:nvPr>
        </p:nvSpPr>
        <p:spPr>
          <a:xfrm>
            <a:off x="2514600" y="685800"/>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000" b="1" i="0" u="none" strike="noStrike" cap="small" baseline="0" dirty="0">
                <a:solidFill>
                  <a:srgbClr val="3F3F3F"/>
                </a:solidFill>
                <a:latin typeface="Garamond"/>
                <a:ea typeface="Garamond"/>
                <a:cs typeface="Garamond"/>
                <a:sym typeface="Garamond"/>
                <a:rtl val="0"/>
              </a:rPr>
              <a:t>M.A.D. and the Doomsday Machine</a:t>
            </a:r>
          </a:p>
        </p:txBody>
      </p:sp>
      <p:pic>
        <p:nvPicPr>
          <p:cNvPr id="193" name="Shape 193"/>
          <p:cNvPicPr preferRelativeResize="0"/>
          <p:nvPr/>
        </p:nvPicPr>
        <p:blipFill rotWithShape="1">
          <a:blip r:embed="rId3">
            <a:alphaModFix/>
          </a:blip>
          <a:srcRect/>
          <a:stretch/>
        </p:blipFill>
        <p:spPr>
          <a:xfrm>
            <a:off x="5943600" y="4572000"/>
            <a:ext cx="2371725" cy="1924049"/>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736" y="1905000"/>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038093"/>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431028" y="2209800"/>
            <a:ext cx="8229600" cy="4075176"/>
          </a:xfrm>
          <a:prstGeom prst="rect">
            <a:avLst/>
          </a:prstGeom>
          <a:noFill/>
          <a:ln>
            <a:noFill/>
          </a:ln>
        </p:spPr>
        <p:txBody>
          <a:bodyPr lIns="91425" tIns="45700" rIns="91425" bIns="45700" anchor="t" anchorCtr="0">
            <a:noAutofit/>
          </a:bodyPr>
          <a:lstStyle/>
          <a:p>
            <a:pPr marL="342900" marR="0" lvl="0" indent="-215900" algn="l" rtl="0">
              <a:lnSpc>
                <a:spcPct val="100000"/>
              </a:lnSpc>
              <a:spcBef>
                <a:spcPts val="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smtClean="0">
                <a:solidFill>
                  <a:schemeClr val="lt1"/>
                </a:solidFill>
                <a:latin typeface="Garamond"/>
                <a:ea typeface="Garamond"/>
                <a:cs typeface="Garamond"/>
                <a:sym typeface="Garamond"/>
                <a:rtl val="0"/>
              </a:rPr>
              <a:t>The ARMS</a:t>
            </a:r>
            <a:r>
              <a:rPr lang="en-US" sz="2000" b="0" i="0" u="none" strike="noStrike" cap="none" dirty="0" smtClean="0">
                <a:solidFill>
                  <a:schemeClr val="lt1"/>
                </a:solidFill>
                <a:latin typeface="Garamond"/>
                <a:ea typeface="Garamond"/>
                <a:cs typeface="Garamond"/>
                <a:sym typeface="Garamond"/>
                <a:rtl val="0"/>
              </a:rPr>
              <a:t> RACE is t</a:t>
            </a:r>
            <a:r>
              <a:rPr lang="en-US" sz="2000" b="0" i="0" u="none" strike="noStrike" cap="none" baseline="0" dirty="0" smtClean="0">
                <a:solidFill>
                  <a:schemeClr val="lt1"/>
                </a:solidFill>
                <a:latin typeface="Garamond"/>
                <a:ea typeface="Garamond"/>
                <a:cs typeface="Garamond"/>
                <a:sym typeface="Garamond"/>
                <a:rtl val="0"/>
              </a:rPr>
              <a:t>he </a:t>
            </a:r>
            <a:r>
              <a:rPr lang="en-US" sz="2000" b="0" i="0" u="none" strike="noStrike" cap="none" baseline="0" dirty="0">
                <a:solidFill>
                  <a:schemeClr val="lt1"/>
                </a:solidFill>
                <a:latin typeface="Garamond"/>
                <a:ea typeface="Garamond"/>
                <a:cs typeface="Garamond"/>
                <a:sym typeface="Garamond"/>
                <a:rtl val="0"/>
              </a:rPr>
              <a:t>idea that one side shouldn’t get ahead in military capability</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The </a:t>
            </a:r>
            <a:r>
              <a:rPr lang="en-US" sz="2000" b="1" i="0" u="sng" strike="noStrike" cap="none" baseline="0" dirty="0">
                <a:solidFill>
                  <a:schemeClr val="lt1"/>
                </a:solidFill>
                <a:latin typeface="Garamond"/>
                <a:ea typeface="Garamond"/>
                <a:cs typeface="Garamond"/>
                <a:sym typeface="Garamond"/>
                <a:rtl val="0"/>
              </a:rPr>
              <a:t>missile gap</a:t>
            </a:r>
            <a:r>
              <a:rPr lang="en-US" sz="2000" b="0" i="0" u="none" strike="noStrike" cap="none" baseline="0" dirty="0">
                <a:solidFill>
                  <a:schemeClr val="lt1"/>
                </a:solidFill>
                <a:latin typeface="Garamond"/>
                <a:ea typeface="Garamond"/>
                <a:cs typeface="Garamond"/>
                <a:sym typeface="Garamond"/>
                <a:rtl val="0"/>
              </a:rPr>
              <a:t> was the </a:t>
            </a:r>
            <a:r>
              <a:rPr lang="en-US" sz="2000" b="0" i="0" u="sng" strike="noStrike" cap="none" baseline="0" dirty="0">
                <a:solidFill>
                  <a:schemeClr val="hlink"/>
                </a:solidFill>
                <a:latin typeface="Garamond"/>
                <a:ea typeface="Garamond"/>
                <a:cs typeface="Garamond"/>
                <a:sym typeface="Garamond"/>
                <a:hlinkClick r:id="rId3"/>
                <a:rtl val="0"/>
              </a:rPr>
              <a:t>Cold War</a:t>
            </a:r>
            <a:r>
              <a:rPr lang="en-US" sz="2000" b="0" i="0" u="none" strike="noStrike" cap="none" baseline="0" dirty="0">
                <a:solidFill>
                  <a:schemeClr val="lt1"/>
                </a:solidFill>
                <a:latin typeface="Garamond"/>
                <a:ea typeface="Garamond"/>
                <a:cs typeface="Garamond"/>
                <a:sym typeface="Garamond"/>
                <a:rtl val="0"/>
              </a:rPr>
              <a:t> term used in the </a:t>
            </a:r>
            <a:r>
              <a:rPr lang="en-US" sz="2000" b="0" i="0" u="sng" strike="noStrike" cap="none" baseline="0" dirty="0">
                <a:solidFill>
                  <a:schemeClr val="hlink"/>
                </a:solidFill>
                <a:latin typeface="Garamond"/>
                <a:ea typeface="Garamond"/>
                <a:cs typeface="Garamond"/>
                <a:sym typeface="Garamond"/>
                <a:hlinkClick r:id="rId4"/>
                <a:rtl val="0"/>
              </a:rPr>
              <a:t>US</a:t>
            </a:r>
            <a:r>
              <a:rPr lang="en-US" sz="2000" b="0" i="0" u="none" strike="noStrike" cap="none" baseline="0" dirty="0">
                <a:solidFill>
                  <a:schemeClr val="lt1"/>
                </a:solidFill>
                <a:latin typeface="Garamond"/>
                <a:ea typeface="Garamond"/>
                <a:cs typeface="Garamond"/>
                <a:sym typeface="Garamond"/>
                <a:rtl val="0"/>
              </a:rPr>
              <a:t> for the perceived superiority of the number and power of the </a:t>
            </a:r>
            <a:r>
              <a:rPr lang="en-US" sz="2000" b="0" i="0" u="sng" strike="noStrike" cap="none" baseline="0" dirty="0">
                <a:solidFill>
                  <a:schemeClr val="hlink"/>
                </a:solidFill>
                <a:latin typeface="Garamond"/>
                <a:ea typeface="Garamond"/>
                <a:cs typeface="Garamond"/>
                <a:sym typeface="Garamond"/>
                <a:hlinkClick r:id="rId5"/>
                <a:rtl val="0"/>
              </a:rPr>
              <a:t>USSR</a:t>
            </a:r>
            <a:r>
              <a:rPr lang="en-US" sz="2000" b="0" i="0" u="none" strike="noStrike" cap="none" baseline="0" dirty="0">
                <a:solidFill>
                  <a:schemeClr val="lt1"/>
                </a:solidFill>
                <a:latin typeface="Garamond"/>
                <a:ea typeface="Garamond"/>
                <a:cs typeface="Garamond"/>
                <a:sym typeface="Garamond"/>
                <a:rtl val="0"/>
              </a:rPr>
              <a:t>'s missiles in comparison with its own. </a:t>
            </a:r>
            <a:endParaRPr lang="en-US" sz="2000" b="0" i="0" u="none" strike="noStrike" cap="none" baseline="0" dirty="0" smtClean="0">
              <a:solidFill>
                <a:schemeClr val="lt1"/>
              </a:solidFill>
              <a:latin typeface="Garamond"/>
              <a:ea typeface="Garamond"/>
              <a:cs typeface="Garamond"/>
              <a:sym typeface="Garamond"/>
              <a:rtl val="0"/>
            </a:endParaRPr>
          </a:p>
          <a:p>
            <a:pPr marL="342900" marR="0" lvl="0" indent="-342900" algn="l" rtl="0">
              <a:lnSpc>
                <a:spcPct val="100000"/>
              </a:lnSpc>
              <a:spcBef>
                <a:spcPts val="600"/>
              </a:spcBef>
              <a:spcAft>
                <a:spcPts val="0"/>
              </a:spcAft>
              <a:buClr>
                <a:schemeClr val="accent1"/>
              </a:buClr>
              <a:buSzPct val="100000"/>
              <a:buFont typeface="Garamond"/>
              <a:buChar char="•"/>
            </a:pPr>
            <a:endParaRPr lang="en-US" sz="2000" b="0" i="0" u="none" strike="noStrike" cap="none" baseline="0" dirty="0">
              <a:solidFill>
                <a:schemeClr val="lt1"/>
              </a:solidFill>
              <a:latin typeface="Garamond"/>
              <a:ea typeface="Garamond"/>
              <a:cs typeface="Garamond"/>
              <a:sym typeface="Garamond"/>
              <a:rtl val="0"/>
            </a:endParaRP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Like the bomber gap of only a few years earlier, it was later demonstrated that the gap was known to be</a:t>
            </a:r>
            <a:r>
              <a:rPr lang="en-US" sz="3000" b="0" i="0" u="none" strike="noStrike" cap="none" baseline="0" dirty="0">
                <a:solidFill>
                  <a:schemeClr val="lt1"/>
                </a:solidFill>
                <a:latin typeface="Garamond"/>
                <a:ea typeface="Garamond"/>
                <a:cs typeface="Garamond"/>
                <a:sym typeface="Garamond"/>
                <a:rtl val="0"/>
              </a:rPr>
              <a:t> illusionary </a:t>
            </a:r>
            <a:r>
              <a:rPr lang="en-US" sz="2000" b="0" i="0" u="none" strike="noStrike" cap="none" baseline="0" dirty="0">
                <a:solidFill>
                  <a:schemeClr val="lt1"/>
                </a:solidFill>
                <a:latin typeface="Garamond"/>
                <a:ea typeface="Garamond"/>
                <a:cs typeface="Garamond"/>
                <a:sym typeface="Garamond"/>
                <a:rtl val="0"/>
              </a:rPr>
              <a:t>from the start, and was being used solely as a </a:t>
            </a:r>
            <a:r>
              <a:rPr lang="en-US" sz="3000" b="0" i="0" u="none" strike="noStrike" cap="none" baseline="0" dirty="0">
                <a:solidFill>
                  <a:schemeClr val="lt1"/>
                </a:solidFill>
                <a:latin typeface="Garamond"/>
                <a:ea typeface="Garamond"/>
                <a:cs typeface="Garamond"/>
                <a:sym typeface="Garamond"/>
                <a:rtl val="0"/>
              </a:rPr>
              <a:t>political tool</a:t>
            </a:r>
            <a:r>
              <a:rPr lang="en-US" sz="2000" b="0" i="0" u="none" strike="noStrike" cap="none" baseline="0" dirty="0">
                <a:solidFill>
                  <a:schemeClr val="lt1"/>
                </a:solidFill>
                <a:latin typeface="Garamond"/>
                <a:ea typeface="Garamond"/>
                <a:cs typeface="Garamond"/>
                <a:sym typeface="Garamond"/>
                <a:rtl val="0"/>
              </a:rPr>
              <a:t>, an example of policy by press release.</a:t>
            </a:r>
          </a:p>
          <a:p>
            <a:pPr marL="342900" marR="0" lvl="0" indent="-215900" algn="l"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p:txBody>
      </p:sp>
      <p:sp>
        <p:nvSpPr>
          <p:cNvPr id="199" name="Shape 199"/>
          <p:cNvSpPr txBox="1">
            <a:spLocks noGrp="1"/>
          </p:cNvSpPr>
          <p:nvPr>
            <p:ph type="title"/>
          </p:nvPr>
        </p:nvSpPr>
        <p:spPr>
          <a:xfrm>
            <a:off x="2590800" y="685800"/>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000" b="1" i="0" u="none" strike="noStrike" cap="small" baseline="0" dirty="0">
                <a:solidFill>
                  <a:srgbClr val="3F3F3F"/>
                </a:solidFill>
                <a:latin typeface="Garamond"/>
                <a:ea typeface="Garamond"/>
                <a:cs typeface="Garamond"/>
                <a:sym typeface="Garamond"/>
                <a:rtl val="0"/>
              </a:rPr>
              <a:t>Arms Race</a:t>
            </a:r>
            <a:r>
              <a:rPr lang="en-US" sz="3000" b="1" i="0" u="none" strike="noStrike" cap="small" baseline="0" dirty="0" smtClean="0">
                <a:solidFill>
                  <a:srgbClr val="3F3F3F"/>
                </a:solidFill>
                <a:latin typeface="Garamond"/>
                <a:ea typeface="Garamond"/>
                <a:cs typeface="Garamond"/>
                <a:sym typeface="Garamond"/>
                <a:rtl val="0"/>
              </a:rPr>
              <a:t>/</a:t>
            </a:r>
            <a:br>
              <a:rPr lang="en-US" sz="3000" b="1" i="0" u="none" strike="noStrike" cap="small" baseline="0" dirty="0" smtClean="0">
                <a:solidFill>
                  <a:srgbClr val="3F3F3F"/>
                </a:solidFill>
                <a:latin typeface="Garamond"/>
                <a:ea typeface="Garamond"/>
                <a:cs typeface="Garamond"/>
                <a:sym typeface="Garamond"/>
                <a:rtl val="0"/>
              </a:rPr>
            </a:br>
            <a:r>
              <a:rPr lang="en-US" sz="3000" b="1" i="0" u="none" strike="noStrike" cap="small" baseline="0" dirty="0" smtClean="0">
                <a:solidFill>
                  <a:srgbClr val="3F3F3F"/>
                </a:solidFill>
                <a:latin typeface="Garamond"/>
                <a:ea typeface="Garamond"/>
                <a:cs typeface="Garamond"/>
                <a:sym typeface="Garamond"/>
                <a:rtl val="0"/>
              </a:rPr>
              <a:t>Missile </a:t>
            </a:r>
            <a:r>
              <a:rPr lang="en-US" sz="3000" b="1" i="0" u="none" strike="noStrike" cap="small" baseline="0" dirty="0">
                <a:solidFill>
                  <a:srgbClr val="3F3F3F"/>
                </a:solidFill>
                <a:latin typeface="Garamond"/>
                <a:ea typeface="Garamond"/>
                <a:cs typeface="Garamond"/>
                <a:sym typeface="Garamond"/>
                <a:rtl val="0"/>
              </a:rPr>
              <a:t>Gap </a:t>
            </a:r>
          </a:p>
        </p:txBody>
      </p:sp>
      <p:pic>
        <p:nvPicPr>
          <p:cNvPr id="200" name="Shape 200"/>
          <p:cNvPicPr preferRelativeResize="0"/>
          <p:nvPr/>
        </p:nvPicPr>
        <p:blipFill rotWithShape="1">
          <a:blip r:embed="rId6">
            <a:alphaModFix/>
          </a:blip>
          <a:srcRect/>
          <a:stretch/>
        </p:blipFill>
        <p:spPr>
          <a:xfrm>
            <a:off x="6705600" y="76200"/>
            <a:ext cx="1933574" cy="2347352"/>
          </a:xfrm>
          <a:prstGeom prst="rect">
            <a:avLst/>
          </a:prstGeom>
          <a:noFill/>
          <a:ln>
            <a:noFill/>
          </a:ln>
        </p:spPr>
      </p:pic>
      <p:sp>
        <p:nvSpPr>
          <p:cNvPr id="201" name="Shape 201"/>
          <p:cNvSpPr txBox="1"/>
          <p:nvPr/>
        </p:nvSpPr>
        <p:spPr>
          <a:xfrm>
            <a:off x="4038600" y="5334000"/>
            <a:ext cx="1371598" cy="369332"/>
          </a:xfrm>
          <a:prstGeom prst="rect">
            <a:avLst/>
          </a:prstGeom>
          <a:noFill/>
          <a:ln>
            <a:noFill/>
          </a:ln>
        </p:spPr>
        <p:txBody>
          <a:bodyPr lIns="91425" tIns="45700" rIns="91425" bIns="45700" anchor="t" anchorCtr="0">
            <a:noAutofit/>
          </a:bodyPr>
          <a:lstStyle/>
          <a:p>
            <a:pPr>
              <a:buClr>
                <a:srgbClr val="000000"/>
              </a:buClr>
              <a:buFont typeface="Arial"/>
              <a:buNone/>
            </a:pPr>
            <a:endParaRPr kern="0">
              <a:solidFill>
                <a:srgbClr val="FFFFFF"/>
              </a:solidFill>
              <a:latin typeface="Garamond"/>
              <a:ea typeface="Garamond"/>
              <a:cs typeface="Garamond"/>
              <a:sym typeface="Garamond"/>
              <a:rtl val="0"/>
            </a:endParaRPr>
          </a:p>
        </p:txBody>
      </p:sp>
    </p:spTree>
    <p:extLst>
      <p:ext uri="{BB962C8B-B14F-4D97-AF65-F5344CB8AC3E}">
        <p14:creationId xmlns:p14="http://schemas.microsoft.com/office/powerpoint/2010/main" val="307091310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Because humans were finally looking at the possibility of the end of the world, American culture became obsessed with nuclear weapons.</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Many wrote stories about living in a nuclear crisis.  Many did so in order to get people to think about the immense danger we were living in.</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Three famous novels: </a:t>
            </a:r>
            <a:r>
              <a:rPr lang="en-US" sz="2000" b="0" i="1" u="none" strike="noStrike" cap="none" baseline="0" dirty="0">
                <a:solidFill>
                  <a:schemeClr val="lt1"/>
                </a:solidFill>
                <a:latin typeface="Garamond"/>
                <a:ea typeface="Garamond"/>
                <a:cs typeface="Garamond"/>
                <a:sym typeface="Garamond"/>
                <a:rtl val="0"/>
              </a:rPr>
              <a:t>Alas, Babylon</a:t>
            </a:r>
            <a:r>
              <a:rPr lang="en-US" sz="2000" b="0" i="0" u="none" strike="noStrike" cap="none" baseline="0" dirty="0">
                <a:solidFill>
                  <a:schemeClr val="lt1"/>
                </a:solidFill>
                <a:latin typeface="Garamond"/>
                <a:ea typeface="Garamond"/>
                <a:cs typeface="Garamond"/>
                <a:sym typeface="Garamond"/>
                <a:rtl val="0"/>
              </a:rPr>
              <a:t>, </a:t>
            </a:r>
            <a:r>
              <a:rPr lang="en-US" sz="2000" b="0" i="1" u="none" strike="noStrike" cap="none" baseline="0" dirty="0">
                <a:solidFill>
                  <a:schemeClr val="lt1"/>
                </a:solidFill>
                <a:latin typeface="Garamond"/>
                <a:ea typeface="Garamond"/>
                <a:cs typeface="Garamond"/>
                <a:sym typeface="Garamond"/>
                <a:rtl val="0"/>
              </a:rPr>
              <a:t>Red Alert</a:t>
            </a:r>
            <a:r>
              <a:rPr lang="en-US" sz="2000" b="0" i="0" u="none" strike="noStrike" cap="none" baseline="0" dirty="0">
                <a:solidFill>
                  <a:schemeClr val="lt1"/>
                </a:solidFill>
                <a:latin typeface="Garamond"/>
                <a:ea typeface="Garamond"/>
                <a:cs typeface="Garamond"/>
                <a:sym typeface="Garamond"/>
                <a:rtl val="0"/>
              </a:rPr>
              <a:t>, and </a:t>
            </a:r>
            <a:r>
              <a:rPr lang="en-US" sz="2000" b="0" i="1" u="none" strike="noStrike" cap="none" baseline="0" dirty="0">
                <a:solidFill>
                  <a:schemeClr val="lt1"/>
                </a:solidFill>
                <a:latin typeface="Garamond"/>
                <a:ea typeface="Garamond"/>
                <a:cs typeface="Garamond"/>
                <a:sym typeface="Garamond"/>
                <a:rtl val="0"/>
              </a:rPr>
              <a:t>Fail Safe </a:t>
            </a:r>
            <a:r>
              <a:rPr lang="en-US" sz="2000" b="0" i="0" u="none" strike="noStrike" cap="none" baseline="0" dirty="0">
                <a:solidFill>
                  <a:schemeClr val="lt1"/>
                </a:solidFill>
                <a:latin typeface="Garamond"/>
                <a:ea typeface="Garamond"/>
                <a:cs typeface="Garamond"/>
                <a:sym typeface="Garamond"/>
                <a:rtl val="0"/>
              </a:rPr>
              <a:t>all deal with a nuclear crisis seriously.</a:t>
            </a:r>
          </a:p>
          <a:p>
            <a:pPr marL="342900" marR="0" lvl="0" indent="-342900" algn="l" rtl="0">
              <a:lnSpc>
                <a:spcPct val="100000"/>
              </a:lnSpc>
              <a:spcBef>
                <a:spcPts val="600"/>
              </a:spcBef>
              <a:spcAft>
                <a:spcPts val="0"/>
              </a:spcAft>
              <a:buClr>
                <a:schemeClr val="accent1"/>
              </a:buClr>
              <a:buSzPct val="100000"/>
              <a:buFont typeface="Garamond"/>
              <a:buChar char="•"/>
            </a:pPr>
            <a:r>
              <a:rPr lang="en-US" sz="2000" b="0" i="0" u="none" strike="noStrike" cap="none" baseline="0" dirty="0">
                <a:solidFill>
                  <a:schemeClr val="lt1"/>
                </a:solidFill>
                <a:latin typeface="Garamond"/>
                <a:ea typeface="Garamond"/>
                <a:cs typeface="Garamond"/>
                <a:sym typeface="Garamond"/>
                <a:rtl val="0"/>
              </a:rPr>
              <a:t>Dr. Strangelove is based on </a:t>
            </a:r>
            <a:r>
              <a:rPr lang="en-US" sz="2000" b="0" i="1" u="none" strike="noStrike" cap="none" baseline="0" dirty="0">
                <a:solidFill>
                  <a:schemeClr val="lt1"/>
                </a:solidFill>
                <a:latin typeface="Garamond"/>
                <a:ea typeface="Garamond"/>
                <a:cs typeface="Garamond"/>
                <a:sym typeface="Garamond"/>
                <a:rtl val="0"/>
              </a:rPr>
              <a:t>Red Alert</a:t>
            </a:r>
            <a:r>
              <a:rPr lang="en-US" sz="2000" b="0" i="0" u="none" strike="noStrike" cap="none" baseline="0" dirty="0">
                <a:solidFill>
                  <a:schemeClr val="lt1"/>
                </a:solidFill>
                <a:latin typeface="Garamond"/>
                <a:ea typeface="Garamond"/>
                <a:cs typeface="Garamond"/>
                <a:sym typeface="Garamond"/>
                <a:rtl val="0"/>
              </a:rPr>
              <a:t>, but the director decided to highlight the absurdity </a:t>
            </a:r>
            <a:r>
              <a:rPr lang="en-US" sz="2000" b="0" i="0" u="none" strike="noStrike" cap="none" baseline="0" dirty="0" smtClean="0">
                <a:solidFill>
                  <a:schemeClr val="lt1"/>
                </a:solidFill>
                <a:latin typeface="Garamond"/>
                <a:ea typeface="Garamond"/>
                <a:cs typeface="Garamond"/>
                <a:sym typeface="Garamond"/>
                <a:rtl val="0"/>
              </a:rPr>
              <a:t>or irrationality of </a:t>
            </a:r>
            <a:r>
              <a:rPr lang="en-US" sz="2000" b="0" i="0" u="none" strike="noStrike" cap="none" baseline="0" dirty="0">
                <a:solidFill>
                  <a:schemeClr val="lt1"/>
                </a:solidFill>
                <a:latin typeface="Garamond"/>
                <a:ea typeface="Garamond"/>
                <a:cs typeface="Garamond"/>
                <a:sym typeface="Garamond"/>
                <a:rtl val="0"/>
              </a:rPr>
              <a:t>the situation to highlight the dangers of nuclear war.</a:t>
            </a:r>
          </a:p>
        </p:txBody>
      </p:sp>
      <p:sp>
        <p:nvSpPr>
          <p:cNvPr id="207" name="Shape 207"/>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2000" b="1" i="0" u="none" strike="noStrike" cap="small" baseline="0" dirty="0">
                <a:solidFill>
                  <a:srgbClr val="3F3F3F"/>
                </a:solidFill>
                <a:latin typeface="Garamond"/>
                <a:ea typeface="Garamond"/>
                <a:cs typeface="Garamond"/>
                <a:sym typeface="Garamond"/>
                <a:rtl val="0"/>
              </a:rPr>
              <a:t>I’m depressed now.  When does the laughing happen?</a:t>
            </a:r>
          </a:p>
        </p:txBody>
      </p:sp>
    </p:spTree>
    <p:extLst>
      <p:ext uri="{BB962C8B-B14F-4D97-AF65-F5344CB8AC3E}">
        <p14:creationId xmlns:p14="http://schemas.microsoft.com/office/powerpoint/2010/main" val="631531384"/>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00" y="2020824"/>
            <a:ext cx="8229600" cy="4075176"/>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4800" b="0" i="0" u="none" strike="noStrike" cap="none" baseline="0" dirty="0">
                <a:solidFill>
                  <a:srgbClr val="FFFFFF"/>
                </a:solidFill>
                <a:latin typeface="Times New Roman"/>
                <a:ea typeface="Times New Roman"/>
                <a:cs typeface="Times New Roman"/>
                <a:sym typeface="Times New Roman"/>
                <a:rtl val="0"/>
              </a:rPr>
              <a:t>Based on our discussion, why might nuclear war be a good target for satire?</a:t>
            </a:r>
          </a:p>
          <a:p>
            <a:pPr marR="0" lvl="0" algn="ctr" rtl="0">
              <a:lnSpc>
                <a:spcPct val="100000"/>
              </a:lnSpc>
              <a:spcBef>
                <a:spcPts val="600"/>
              </a:spcBef>
              <a:spcAft>
                <a:spcPts val="0"/>
              </a:spcAft>
              <a:buClr>
                <a:schemeClr val="accent1"/>
              </a:buClr>
              <a:buSzPct val="100000"/>
            </a:pPr>
            <a:r>
              <a:rPr lang="en-US" sz="2800" b="0" i="0" u="none" strike="noStrike" cap="none" baseline="0" dirty="0">
                <a:solidFill>
                  <a:srgbClr val="FFFFFF"/>
                </a:solidFill>
                <a:latin typeface="Times New Roman"/>
                <a:ea typeface="Times New Roman"/>
                <a:cs typeface="Times New Roman"/>
                <a:sym typeface="Times New Roman"/>
                <a:rtl val="0"/>
              </a:rPr>
              <a:t>Jot down your response. Crumple it up and throw it at a classmate.  Get a new response yourself.  </a:t>
            </a:r>
            <a:endParaRPr lang="en-US" sz="2800" b="0" i="0" u="none" strike="noStrike" cap="none" baseline="0" dirty="0" smtClean="0">
              <a:solidFill>
                <a:srgbClr val="FFFFFF"/>
              </a:solidFill>
              <a:latin typeface="Times New Roman"/>
              <a:ea typeface="Times New Roman"/>
              <a:cs typeface="Times New Roman"/>
              <a:sym typeface="Times New Roman"/>
              <a:rtl val="0"/>
            </a:endParaRPr>
          </a:p>
          <a:p>
            <a:pPr marR="0" lvl="0" algn="ctr" rtl="0">
              <a:lnSpc>
                <a:spcPct val="100000"/>
              </a:lnSpc>
              <a:spcBef>
                <a:spcPts val="600"/>
              </a:spcBef>
              <a:spcAft>
                <a:spcPts val="0"/>
              </a:spcAft>
              <a:buClr>
                <a:schemeClr val="accent1"/>
              </a:buClr>
              <a:buSzPct val="100000"/>
            </a:pPr>
            <a:r>
              <a:rPr lang="en-US" sz="2800" b="0" i="0" u="none" strike="noStrike" cap="none" baseline="0" dirty="0" smtClean="0">
                <a:solidFill>
                  <a:srgbClr val="FFFFFF"/>
                </a:solidFill>
                <a:latin typeface="Times New Roman"/>
                <a:ea typeface="Times New Roman"/>
                <a:cs typeface="Times New Roman"/>
                <a:sym typeface="Times New Roman"/>
                <a:rtl val="0"/>
              </a:rPr>
              <a:t>Read </a:t>
            </a:r>
            <a:r>
              <a:rPr lang="en-US" sz="2800" b="0" i="0" u="none" strike="noStrike" cap="none" baseline="0" dirty="0">
                <a:solidFill>
                  <a:srgbClr val="FFFFFF"/>
                </a:solidFill>
                <a:latin typeface="Times New Roman"/>
                <a:ea typeface="Times New Roman"/>
                <a:cs typeface="Times New Roman"/>
                <a:sym typeface="Times New Roman"/>
                <a:rtl val="0"/>
              </a:rPr>
              <a:t>and compare</a:t>
            </a:r>
          </a:p>
        </p:txBody>
      </p:sp>
      <p:sp>
        <p:nvSpPr>
          <p:cNvPr id="213" name="Shape 213"/>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5400" b="0" i="0" u="none" strike="noStrike" cap="none" baseline="0">
                <a:solidFill>
                  <a:srgbClr val="000000"/>
                </a:solidFill>
                <a:latin typeface="Times New Roman"/>
                <a:ea typeface="Times New Roman"/>
                <a:cs typeface="Times New Roman"/>
                <a:sym typeface="Times New Roman"/>
                <a:rtl val="0"/>
              </a:rPr>
              <a:t>Summary</a:t>
            </a:r>
          </a:p>
        </p:txBody>
      </p:sp>
    </p:spTree>
    <p:extLst>
      <p:ext uri="{BB962C8B-B14F-4D97-AF65-F5344CB8AC3E}">
        <p14:creationId xmlns:p14="http://schemas.microsoft.com/office/powerpoint/2010/main" val="146868724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accent1"/>
              </a:buClr>
              <a:buSzPct val="25000"/>
            </a:pPr>
            <a:r>
              <a:rPr lang="en-US" sz="3000" b="0" i="0" u="none" strike="noStrike" cap="none" baseline="0" dirty="0" smtClean="0">
                <a:solidFill>
                  <a:schemeClr val="lt1"/>
                </a:solidFill>
                <a:latin typeface="Garamond"/>
                <a:ea typeface="Garamond"/>
                <a:cs typeface="Garamond"/>
                <a:sym typeface="Garamond"/>
                <a:rtl val="0"/>
              </a:rPr>
              <a:t>1. Watch </a:t>
            </a:r>
            <a:r>
              <a:rPr lang="en-US" sz="3000" b="0" i="1" u="none" strike="noStrike" cap="none" baseline="0" dirty="0">
                <a:solidFill>
                  <a:schemeClr val="lt1"/>
                </a:solidFill>
                <a:latin typeface="Garamond"/>
                <a:ea typeface="Garamond"/>
                <a:cs typeface="Garamond"/>
                <a:sym typeface="Garamond"/>
                <a:rtl val="0"/>
              </a:rPr>
              <a:t>Dr. Strangelove</a:t>
            </a:r>
          </a:p>
          <a:p>
            <a:pPr marR="0" lvl="0" algn="l" rtl="0">
              <a:lnSpc>
                <a:spcPct val="100000"/>
              </a:lnSpc>
              <a:spcBef>
                <a:spcPts val="600"/>
              </a:spcBef>
              <a:spcAft>
                <a:spcPts val="0"/>
              </a:spcAft>
              <a:buClr>
                <a:schemeClr val="accent1"/>
              </a:buClr>
              <a:buSzPct val="25000"/>
            </a:pPr>
            <a:r>
              <a:rPr lang="en-US" sz="3000" b="0" i="0" u="none" strike="noStrike" cap="none" baseline="0" dirty="0" smtClean="0">
                <a:solidFill>
                  <a:schemeClr val="lt1"/>
                </a:solidFill>
                <a:latin typeface="Garamond"/>
                <a:ea typeface="Garamond"/>
                <a:cs typeface="Garamond"/>
                <a:sym typeface="Garamond"/>
                <a:rtl val="0"/>
              </a:rPr>
              <a:t>2. Complete </a:t>
            </a:r>
            <a:r>
              <a:rPr lang="en-US" sz="3000" b="0" i="0" u="none" strike="noStrike" cap="none" baseline="0" dirty="0">
                <a:solidFill>
                  <a:schemeClr val="lt1"/>
                </a:solidFill>
                <a:latin typeface="Garamond"/>
                <a:ea typeface="Garamond"/>
                <a:cs typeface="Garamond"/>
                <a:sym typeface="Garamond"/>
                <a:rtl val="0"/>
              </a:rPr>
              <a:t>viewing guide </a:t>
            </a:r>
            <a:r>
              <a:rPr lang="en-US" sz="3000" b="0" i="0" u="none" strike="noStrike" cap="none" baseline="0" dirty="0" smtClean="0">
                <a:solidFill>
                  <a:schemeClr val="lt1"/>
                </a:solidFill>
                <a:latin typeface="Garamond"/>
                <a:ea typeface="Garamond"/>
                <a:cs typeface="Garamond"/>
                <a:sym typeface="Garamond"/>
                <a:rtl val="0"/>
              </a:rPr>
              <a:t>(</a:t>
            </a:r>
            <a:r>
              <a:rPr lang="en-US" sz="3000" b="0" i="0" u="none" strike="noStrike" cap="none" baseline="0" dirty="0">
                <a:solidFill>
                  <a:schemeClr val="lt1"/>
                </a:solidFill>
                <a:latin typeface="Garamond"/>
                <a:ea typeface="Garamond"/>
                <a:cs typeface="Garamond"/>
                <a:sym typeface="Garamond"/>
                <a:rtl val="0"/>
              </a:rPr>
              <a:t>except the character chart)</a:t>
            </a:r>
          </a:p>
          <a:p>
            <a:pPr marR="0" lvl="0" algn="l" rtl="0">
              <a:lnSpc>
                <a:spcPct val="100000"/>
              </a:lnSpc>
              <a:spcBef>
                <a:spcPts val="600"/>
              </a:spcBef>
              <a:spcAft>
                <a:spcPts val="0"/>
              </a:spcAft>
              <a:buClr>
                <a:schemeClr val="accent1"/>
              </a:buClr>
              <a:buSzPct val="25000"/>
            </a:pPr>
            <a:r>
              <a:rPr lang="en-US" sz="3000" b="0" i="0" u="none" strike="noStrike" cap="none" baseline="0" dirty="0" smtClean="0">
                <a:solidFill>
                  <a:schemeClr val="lt1"/>
                </a:solidFill>
                <a:latin typeface="Garamond"/>
                <a:ea typeface="Garamond"/>
                <a:cs typeface="Garamond"/>
                <a:sym typeface="Garamond"/>
                <a:rtl val="0"/>
              </a:rPr>
              <a:t>3. Compare </a:t>
            </a:r>
            <a:r>
              <a:rPr lang="en-US" sz="3000" b="0" i="0" u="none" strike="noStrike" cap="none" baseline="0" dirty="0">
                <a:solidFill>
                  <a:schemeClr val="lt1"/>
                </a:solidFill>
                <a:latin typeface="Garamond"/>
                <a:ea typeface="Garamond"/>
                <a:cs typeface="Garamond"/>
                <a:sym typeface="Garamond"/>
                <a:rtl val="0"/>
              </a:rPr>
              <a:t>viewing guide with classmates to fill in </a:t>
            </a:r>
            <a:r>
              <a:rPr lang="en-US" sz="3000" b="0" i="0" u="none" strike="noStrike" cap="none" baseline="0" dirty="0" smtClean="0">
                <a:solidFill>
                  <a:schemeClr val="lt1"/>
                </a:solidFill>
                <a:latin typeface="Garamond"/>
                <a:ea typeface="Garamond"/>
                <a:cs typeface="Garamond"/>
                <a:sym typeface="Garamond"/>
                <a:rtl val="0"/>
              </a:rPr>
              <a:t>holes</a:t>
            </a:r>
          </a:p>
          <a:p>
            <a:pPr marR="0" lvl="0" algn="l" rtl="0">
              <a:lnSpc>
                <a:spcPct val="100000"/>
              </a:lnSpc>
              <a:spcBef>
                <a:spcPts val="600"/>
              </a:spcBef>
              <a:spcAft>
                <a:spcPts val="0"/>
              </a:spcAft>
              <a:buClr>
                <a:schemeClr val="accent1"/>
              </a:buClr>
              <a:buSzPct val="25000"/>
            </a:pPr>
            <a:endParaRPr lang="en-US" sz="3000" dirty="0" smtClean="0">
              <a:solidFill>
                <a:schemeClr val="lt1"/>
              </a:solidFill>
              <a:latin typeface="Garamond"/>
              <a:ea typeface="Garamond"/>
              <a:cs typeface="Garamond"/>
              <a:sym typeface="Garamond"/>
            </a:endParaRPr>
          </a:p>
          <a:p>
            <a:pPr marR="0" lvl="0" algn="l" rtl="0">
              <a:lnSpc>
                <a:spcPct val="100000"/>
              </a:lnSpc>
              <a:spcBef>
                <a:spcPts val="600"/>
              </a:spcBef>
              <a:spcAft>
                <a:spcPts val="0"/>
              </a:spcAft>
              <a:buClr>
                <a:schemeClr val="accent1"/>
              </a:buClr>
              <a:buSzPct val="25000"/>
            </a:pPr>
            <a:r>
              <a:rPr lang="en-US" sz="3000" dirty="0" smtClean="0">
                <a:solidFill>
                  <a:schemeClr val="lt1"/>
                </a:solidFill>
                <a:latin typeface="Garamond"/>
                <a:ea typeface="Garamond"/>
                <a:cs typeface="Garamond"/>
                <a:sym typeface="Garamond"/>
              </a:rPr>
              <a:t>No, I’m not going back or waiting because you weren’t paying attention. </a:t>
            </a:r>
            <a:endParaRPr lang="en-US" sz="3000" b="0" i="0" u="none" strike="noStrike" cap="none" baseline="0" dirty="0">
              <a:solidFill>
                <a:schemeClr val="lt1"/>
              </a:solidFill>
              <a:latin typeface="Garamond"/>
              <a:ea typeface="Garamond"/>
              <a:cs typeface="Garamond"/>
              <a:sym typeface="Garamond"/>
              <a:rtl val="0"/>
            </a:endParaRPr>
          </a:p>
        </p:txBody>
      </p:sp>
      <p:sp>
        <p:nvSpPr>
          <p:cNvPr id="219" name="Shape 219"/>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000" b="1" i="0" u="none" strike="noStrike" cap="small" baseline="0" dirty="0">
                <a:solidFill>
                  <a:srgbClr val="3F3F3F"/>
                </a:solidFill>
                <a:latin typeface="Garamond"/>
                <a:ea typeface="Garamond"/>
                <a:cs typeface="Garamond"/>
                <a:sym typeface="Garamond"/>
                <a:rtl val="0"/>
              </a:rPr>
              <a:t>What we are doing?</a:t>
            </a:r>
          </a:p>
        </p:txBody>
      </p:sp>
    </p:spTree>
    <p:extLst>
      <p:ext uri="{BB962C8B-B14F-4D97-AF65-F5344CB8AC3E}">
        <p14:creationId xmlns:p14="http://schemas.microsoft.com/office/powerpoint/2010/main" val="492708067"/>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4000" dirty="0" smtClean="0">
                <a:solidFill>
                  <a:schemeClr val="bg1"/>
                </a:solidFill>
              </a:rPr>
              <a:t>Answer the question on the ticket out paper I gave you.</a:t>
            </a:r>
          </a:p>
          <a:p>
            <a:r>
              <a:rPr lang="en-US" sz="4000" dirty="0" smtClean="0">
                <a:solidFill>
                  <a:schemeClr val="bg1"/>
                </a:solidFill>
              </a:rPr>
              <a:t>Be sure your name is on it.</a:t>
            </a:r>
          </a:p>
          <a:p>
            <a:r>
              <a:rPr lang="en-US" sz="4000" dirty="0" smtClean="0">
                <a:solidFill>
                  <a:schemeClr val="bg1"/>
                </a:solidFill>
              </a:rPr>
              <a:t>It will be graded, so write with complete sentences and use some details which you explain. </a:t>
            </a:r>
            <a:endParaRPr lang="en-US" sz="4000" dirty="0">
              <a:solidFill>
                <a:schemeClr val="bg1"/>
              </a:solidFill>
            </a:endParaRPr>
          </a:p>
        </p:txBody>
      </p:sp>
      <p:sp>
        <p:nvSpPr>
          <p:cNvPr id="3" name="Title 2"/>
          <p:cNvSpPr>
            <a:spLocks noGrp="1"/>
          </p:cNvSpPr>
          <p:nvPr>
            <p:ph type="title"/>
          </p:nvPr>
        </p:nvSpPr>
        <p:spPr/>
        <p:txBody>
          <a:bodyPr/>
          <a:lstStyle/>
          <a:p>
            <a:r>
              <a:rPr lang="en-US" sz="3000" dirty="0" smtClean="0"/>
              <a:t>Ticket Out May 19</a:t>
            </a:r>
            <a:endParaRPr lang="en-US" sz="3000" dirty="0"/>
          </a:p>
        </p:txBody>
      </p:sp>
    </p:spTree>
    <p:extLst>
      <p:ext uri="{BB962C8B-B14F-4D97-AF65-F5344CB8AC3E}">
        <p14:creationId xmlns:p14="http://schemas.microsoft.com/office/powerpoint/2010/main" val="234502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2565400" y="3045458"/>
            <a:ext cx="4013200" cy="428625"/>
          </a:xfrm>
          <a:prstGeom prst="rect">
            <a:avLst/>
          </a:prstGeom>
          <a:noFill/>
          <a:ln>
            <a:noFill/>
          </a:ln>
        </p:spPr>
        <p:txBody>
          <a:bodyPr lIns="91425" tIns="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2000" b="0" i="0" u="none" strike="noStrike" cap="none" baseline="0" dirty="0">
                <a:solidFill>
                  <a:srgbClr val="3F3F3F"/>
                </a:solidFill>
                <a:latin typeface="Garamond"/>
                <a:ea typeface="Garamond"/>
                <a:cs typeface="Garamond"/>
                <a:sym typeface="Garamond"/>
                <a:rtl val="0"/>
              </a:rPr>
              <a:t>Satire in film as social commentary</a:t>
            </a:r>
          </a:p>
        </p:txBody>
      </p:sp>
      <p:sp>
        <p:nvSpPr>
          <p:cNvPr id="91" name="Shape 91"/>
          <p:cNvSpPr txBox="1">
            <a:spLocks noGrp="1"/>
          </p:cNvSpPr>
          <p:nvPr>
            <p:ph type="title"/>
          </p:nvPr>
        </p:nvSpPr>
        <p:spPr>
          <a:xfrm>
            <a:off x="2590800" y="2514600"/>
            <a:ext cx="4013200" cy="599440"/>
          </a:xfrm>
          <a:prstGeom prst="rect">
            <a:avLst/>
          </a:prstGeom>
          <a:noFill/>
          <a:ln>
            <a:noFill/>
          </a:ln>
        </p:spPr>
        <p:txBody>
          <a:bodyPr lIns="91425" tIns="45700" rIns="91425" bIns="0" anchor="b"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2500" b="1" i="0" u="none" strike="noStrike" cap="small" baseline="0" dirty="0">
                <a:solidFill>
                  <a:srgbClr val="3F3F3F"/>
                </a:solidFill>
                <a:latin typeface="Garamond"/>
                <a:ea typeface="Garamond"/>
                <a:cs typeface="Garamond"/>
                <a:sym typeface="Garamond"/>
                <a:rtl val="0"/>
              </a:rPr>
              <a:t>Laughing At the end of the world</a:t>
            </a:r>
          </a:p>
        </p:txBody>
      </p:sp>
    </p:spTree>
    <p:extLst>
      <p:ext uri="{BB962C8B-B14F-4D97-AF65-F5344CB8AC3E}">
        <p14:creationId xmlns:p14="http://schemas.microsoft.com/office/powerpoint/2010/main" val="1912422014"/>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1828800"/>
            <a:ext cx="8229600" cy="42672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accent1"/>
              </a:buClr>
              <a:buSzPct val="25000"/>
              <a:buFont typeface="Garamond"/>
              <a:buNone/>
            </a:pPr>
            <a:r>
              <a:rPr lang="en-US" sz="2800" dirty="0" smtClean="0">
                <a:solidFill>
                  <a:schemeClr val="lt1"/>
                </a:solidFill>
                <a:latin typeface="Garamond"/>
                <a:ea typeface="Garamond"/>
                <a:cs typeface="Garamond"/>
                <a:sym typeface="Garamond"/>
              </a:rPr>
              <a:t>A</a:t>
            </a:r>
            <a:r>
              <a:rPr lang="en-US" sz="2800" b="0" i="0" u="none" strike="noStrike" cap="none" baseline="0" dirty="0" smtClean="0">
                <a:solidFill>
                  <a:schemeClr val="lt1"/>
                </a:solidFill>
                <a:latin typeface="Garamond"/>
                <a:ea typeface="Garamond"/>
                <a:cs typeface="Garamond"/>
                <a:sym typeface="Garamond"/>
                <a:rtl val="0"/>
              </a:rPr>
              <a:t> </a:t>
            </a:r>
            <a:r>
              <a:rPr lang="en-US" sz="2800" b="0" i="0" u="none" strike="noStrike" cap="none" baseline="0" dirty="0">
                <a:solidFill>
                  <a:schemeClr val="lt1"/>
                </a:solidFill>
                <a:latin typeface="Garamond"/>
                <a:ea typeface="Garamond"/>
                <a:cs typeface="Garamond"/>
                <a:sym typeface="Garamond"/>
                <a:rtl val="0"/>
              </a:rPr>
              <a:t>genre of literature, and sometimes graphic and performing arts, in which vices, follies, abuses, and shortcomings are held up to ridicule, ideally with the intent of shaming individuals, corporations, government or society itself, into improvement. </a:t>
            </a:r>
            <a:endParaRPr lang="en-US" sz="2800" b="0" i="0" u="none" strike="noStrike" cap="none" baseline="0" dirty="0" smtClean="0">
              <a:solidFill>
                <a:schemeClr val="lt1"/>
              </a:solidFill>
              <a:latin typeface="Garamond"/>
              <a:ea typeface="Garamond"/>
              <a:cs typeface="Garamond"/>
              <a:sym typeface="Garamond"/>
              <a:rtl val="0"/>
            </a:endParaRPr>
          </a:p>
          <a:p>
            <a:pPr marL="0" marR="0" lvl="0" indent="0" algn="ctr" rtl="0">
              <a:lnSpc>
                <a:spcPct val="90000"/>
              </a:lnSpc>
              <a:spcBef>
                <a:spcPts val="0"/>
              </a:spcBef>
              <a:spcAft>
                <a:spcPts val="0"/>
              </a:spcAft>
              <a:buClr>
                <a:schemeClr val="accent1"/>
              </a:buClr>
              <a:buSzPct val="25000"/>
              <a:buFont typeface="Garamond"/>
              <a:buNone/>
            </a:pPr>
            <a:endParaRPr lang="en-US" sz="2800" b="0" i="0" u="none" strike="noStrike" cap="none" baseline="0" dirty="0" smtClean="0">
              <a:solidFill>
                <a:schemeClr val="lt1"/>
              </a:solidFill>
              <a:latin typeface="Garamond"/>
              <a:ea typeface="Garamond"/>
              <a:cs typeface="Garamond"/>
              <a:sym typeface="Garamond"/>
              <a:rtl val="0"/>
            </a:endParaRPr>
          </a:p>
          <a:p>
            <a:pPr marL="0" marR="0" lvl="0" indent="0" algn="ctr" rtl="0">
              <a:lnSpc>
                <a:spcPct val="90000"/>
              </a:lnSpc>
              <a:spcBef>
                <a:spcPts val="0"/>
              </a:spcBef>
              <a:spcAft>
                <a:spcPts val="0"/>
              </a:spcAft>
              <a:buClr>
                <a:schemeClr val="accent1"/>
              </a:buClr>
              <a:buSzPct val="25000"/>
              <a:buFont typeface="Garamond"/>
              <a:buNone/>
            </a:pPr>
            <a:r>
              <a:rPr lang="en-US" sz="2800" b="0" i="0" u="none" strike="noStrike" cap="none" baseline="0" dirty="0" smtClean="0">
                <a:solidFill>
                  <a:schemeClr val="lt1"/>
                </a:solidFill>
                <a:latin typeface="Garamond"/>
                <a:ea typeface="Garamond"/>
                <a:cs typeface="Garamond"/>
                <a:sym typeface="Garamond"/>
                <a:rtl val="0"/>
              </a:rPr>
              <a:t>Although </a:t>
            </a:r>
            <a:r>
              <a:rPr lang="en-US" sz="2800" b="0" i="0" u="none" strike="noStrike" cap="none" baseline="0" dirty="0">
                <a:solidFill>
                  <a:schemeClr val="lt1"/>
                </a:solidFill>
                <a:latin typeface="Garamond"/>
                <a:ea typeface="Garamond"/>
                <a:cs typeface="Garamond"/>
                <a:sym typeface="Garamond"/>
                <a:rtl val="0"/>
              </a:rPr>
              <a:t>satire is usually meant to be humorous, its greater purpose is often constructive social criticism, using wit as a weapon and as a tool to draw attention to both particular and wider issues in society.</a:t>
            </a:r>
          </a:p>
          <a:p>
            <a:pPr marL="0" marR="0" lvl="0" indent="0" algn="ctr" rtl="0">
              <a:lnSpc>
                <a:spcPct val="90000"/>
              </a:lnSpc>
              <a:spcBef>
                <a:spcPts val="600"/>
              </a:spcBef>
              <a:spcAft>
                <a:spcPts val="0"/>
              </a:spcAft>
              <a:buClr>
                <a:schemeClr val="accent1"/>
              </a:buClr>
              <a:buSzPct val="25000"/>
              <a:buFont typeface="Garamond"/>
              <a:buNone/>
            </a:pPr>
            <a:r>
              <a:rPr lang="en-US" sz="2000" b="0" i="0" u="none" strike="noStrike" cap="none" baseline="0" dirty="0">
                <a:solidFill>
                  <a:schemeClr val="lt1"/>
                </a:solidFill>
                <a:latin typeface="Garamond"/>
                <a:ea typeface="Garamond"/>
                <a:cs typeface="Garamond"/>
                <a:sym typeface="Garamond"/>
                <a:rtl val="0"/>
              </a:rPr>
              <a:t> </a:t>
            </a:r>
          </a:p>
          <a:p>
            <a:pPr marL="0" marR="0" lvl="0" indent="0" algn="ctr" rtl="0">
              <a:lnSpc>
                <a:spcPct val="9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p:txBody>
      </p:sp>
      <p:sp>
        <p:nvSpPr>
          <p:cNvPr id="103" name="Shape 103"/>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4000" b="1" i="0" u="none" strike="noStrike" cap="small" baseline="0" dirty="0">
                <a:solidFill>
                  <a:srgbClr val="3F3F3F"/>
                </a:solidFill>
                <a:latin typeface="Garamond"/>
                <a:ea typeface="Garamond"/>
                <a:cs typeface="Garamond"/>
                <a:sym typeface="Garamond"/>
                <a:rtl val="0"/>
              </a:rPr>
              <a:t>Satire</a:t>
            </a:r>
          </a:p>
        </p:txBody>
      </p:sp>
    </p:spTree>
    <p:extLst>
      <p:ext uri="{BB962C8B-B14F-4D97-AF65-F5344CB8AC3E}">
        <p14:creationId xmlns:p14="http://schemas.microsoft.com/office/powerpoint/2010/main" val="95951867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457200" y="2020824"/>
            <a:ext cx="8229600" cy="4075176"/>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Font typeface="Garamond"/>
              <a:buNone/>
            </a:pPr>
            <a:endParaRPr sz="1400" b="0" i="0" u="none" strike="noStrike" cap="none" baseline="0">
              <a:solidFill>
                <a:srgbClr val="000000"/>
              </a:solidFill>
              <a:latin typeface="Arial"/>
              <a:ea typeface="Arial"/>
              <a:cs typeface="Arial"/>
              <a:sym typeface="Arial"/>
              <a:rtl val="0"/>
            </a:endParaRPr>
          </a:p>
        </p:txBody>
      </p:sp>
      <p:sp>
        <p:nvSpPr>
          <p:cNvPr id="109" name="Shape 109"/>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4000" b="1" i="0" u="none" strike="noStrike" cap="none" baseline="0" dirty="0">
                <a:solidFill>
                  <a:srgbClr val="000000"/>
                </a:solidFill>
                <a:latin typeface="Garamond"/>
                <a:ea typeface="Garamond"/>
                <a:cs typeface="Garamond"/>
                <a:sym typeface="Garamond"/>
                <a:rtl val="0"/>
              </a:rPr>
              <a:t>Satire</a:t>
            </a:r>
          </a:p>
        </p:txBody>
      </p:sp>
      <p:sp>
        <p:nvSpPr>
          <p:cNvPr id="110" name="Shape 110"/>
          <p:cNvSpPr/>
          <p:nvPr/>
        </p:nvSpPr>
        <p:spPr>
          <a:xfrm>
            <a:off x="3382228" y="3304280"/>
            <a:ext cx="2145276" cy="1114384"/>
          </a:xfrm>
          <a:prstGeom prst="ellipse">
            <a:avLst/>
          </a:prstGeom>
          <a:gradFill>
            <a:gsLst>
              <a:gs pos="0">
                <a:srgbClr val="6E6E74"/>
              </a:gs>
              <a:gs pos="100000">
                <a:srgbClr val="D6D6DD"/>
              </a:gs>
            </a:gsLst>
            <a:lin ang="16200000" scaled="0"/>
          </a:gradFill>
          <a:ln w="9525" cap="flat">
            <a:solidFill>
              <a:srgbClr val="6C6C72"/>
            </a:solid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Garamond"/>
              <a:buNone/>
            </a:pPr>
            <a:r>
              <a:rPr lang="en-US" sz="3600" kern="0" dirty="0">
                <a:solidFill>
                  <a:srgbClr val="C00000"/>
                </a:solidFill>
                <a:latin typeface="Garamond"/>
                <a:ea typeface="Garamond"/>
                <a:cs typeface="Garamond"/>
                <a:sym typeface="Garamond"/>
                <a:rtl val="0"/>
              </a:rPr>
              <a:t>Satire</a:t>
            </a:r>
          </a:p>
        </p:txBody>
      </p:sp>
      <p:sp>
        <p:nvSpPr>
          <p:cNvPr id="111" name="Shape 111"/>
          <p:cNvSpPr/>
          <p:nvPr/>
        </p:nvSpPr>
        <p:spPr>
          <a:xfrm>
            <a:off x="1445504" y="5115298"/>
            <a:ext cx="2138189" cy="894099"/>
          </a:xfrm>
          <a:prstGeom prst="rect">
            <a:avLst/>
          </a:prstGeom>
          <a:gradFill>
            <a:gsLst>
              <a:gs pos="0">
                <a:srgbClr val="6E6E74"/>
              </a:gs>
              <a:gs pos="100000">
                <a:srgbClr val="D6D6DD"/>
              </a:gs>
            </a:gsLst>
            <a:lin ang="16200000" scaled="0"/>
          </a:gradFill>
          <a:ln w="9525" cap="flat">
            <a:solidFill>
              <a:srgbClr val="6C6C72"/>
            </a:solid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US" sz="1400" kern="0" dirty="0">
                <a:solidFill>
                  <a:srgbClr val="C00000"/>
                </a:solidFill>
                <a:ea typeface="Arial"/>
                <a:cs typeface="Arial"/>
                <a:sym typeface="Arial"/>
                <a:rtl val="0"/>
              </a:rPr>
              <a:t>Colbert Report</a:t>
            </a:r>
          </a:p>
        </p:txBody>
      </p:sp>
      <p:sp>
        <p:nvSpPr>
          <p:cNvPr id="112" name="Shape 112"/>
          <p:cNvSpPr/>
          <p:nvPr/>
        </p:nvSpPr>
        <p:spPr>
          <a:xfrm>
            <a:off x="4001141" y="5115298"/>
            <a:ext cx="2138189" cy="894099"/>
          </a:xfrm>
          <a:prstGeom prst="rect">
            <a:avLst/>
          </a:prstGeom>
          <a:gradFill>
            <a:gsLst>
              <a:gs pos="0">
                <a:srgbClr val="6E6E74"/>
              </a:gs>
              <a:gs pos="100000">
                <a:srgbClr val="D6D6DD"/>
              </a:gs>
            </a:gsLst>
            <a:lin ang="16200000" scaled="0"/>
          </a:gradFill>
          <a:ln w="9525" cap="flat">
            <a:solidFill>
              <a:srgbClr val="6C6C72"/>
            </a:solid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US" sz="1400" kern="0" dirty="0">
                <a:solidFill>
                  <a:srgbClr val="C00000"/>
                </a:solidFill>
                <a:ea typeface="Arial"/>
                <a:cs typeface="Arial"/>
                <a:sym typeface="Arial"/>
                <a:rtl val="0"/>
              </a:rPr>
              <a:t>Simpsons</a:t>
            </a:r>
          </a:p>
        </p:txBody>
      </p:sp>
      <p:sp>
        <p:nvSpPr>
          <p:cNvPr id="113" name="Shape 113"/>
          <p:cNvSpPr/>
          <p:nvPr/>
        </p:nvSpPr>
        <p:spPr>
          <a:xfrm>
            <a:off x="6548610" y="5115298"/>
            <a:ext cx="2138189" cy="894099"/>
          </a:xfrm>
          <a:prstGeom prst="rect">
            <a:avLst/>
          </a:prstGeom>
          <a:gradFill>
            <a:gsLst>
              <a:gs pos="0">
                <a:srgbClr val="6E6E74"/>
              </a:gs>
              <a:gs pos="100000">
                <a:srgbClr val="D6D6DD"/>
              </a:gs>
            </a:gsLst>
            <a:lin ang="16200000" scaled="0"/>
          </a:gradFill>
          <a:ln w="9525" cap="flat">
            <a:solidFill>
              <a:srgbClr val="6C6C72"/>
            </a:solid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US" sz="1400" kern="0" dirty="0">
                <a:solidFill>
                  <a:srgbClr val="C00000"/>
                </a:solidFill>
                <a:ea typeface="Arial"/>
                <a:cs typeface="Arial"/>
                <a:sym typeface="Arial"/>
                <a:rtl val="0"/>
              </a:rPr>
              <a:t>Huck Finn</a:t>
            </a:r>
          </a:p>
        </p:txBody>
      </p:sp>
      <p:sp>
        <p:nvSpPr>
          <p:cNvPr id="114" name="Shape 114"/>
          <p:cNvSpPr/>
          <p:nvPr/>
        </p:nvSpPr>
        <p:spPr>
          <a:xfrm>
            <a:off x="622018" y="2228768"/>
            <a:ext cx="1892580" cy="2669339"/>
          </a:xfrm>
          <a:prstGeom prst="rect">
            <a:avLst/>
          </a:prstGeom>
          <a:gradFill>
            <a:gsLst>
              <a:gs pos="0">
                <a:srgbClr val="6E6E74"/>
              </a:gs>
              <a:gs pos="100000">
                <a:srgbClr val="D6D6DD"/>
              </a:gs>
            </a:gsLst>
            <a:lin ang="16200000" scaled="0"/>
          </a:gradFill>
          <a:ln w="9525" cap="flat">
            <a:solidFill>
              <a:srgbClr val="6C6C72"/>
            </a:solidFill>
            <a:prstDash val="solid"/>
            <a:round/>
            <a:headEnd type="none" w="med" len="med"/>
            <a:tailEnd type="none" w="med" len="med"/>
          </a:ln>
        </p:spPr>
        <p:txBody>
          <a:bodyPr lIns="91425" tIns="45700" rIns="91425" bIns="45700" anchor="t" anchorCtr="0">
            <a:noAutofit/>
          </a:bodyPr>
          <a:lstStyle/>
          <a:p>
            <a:pPr marL="285750" indent="-285750">
              <a:buClr>
                <a:srgbClr val="FFFFFF"/>
              </a:buClr>
              <a:buSzPct val="100000"/>
              <a:buFont typeface="Arial"/>
              <a:buChar char="•"/>
            </a:pPr>
            <a:r>
              <a:rPr lang="en-US" sz="1400" kern="0" dirty="0">
                <a:solidFill>
                  <a:srgbClr val="C00000"/>
                </a:solidFill>
                <a:ea typeface="Arial"/>
                <a:cs typeface="Arial"/>
                <a:sym typeface="Arial"/>
                <a:rtl val="0"/>
              </a:rPr>
              <a:t>Can be different media like performing arts or literature</a:t>
            </a:r>
          </a:p>
          <a:p>
            <a:pPr marL="285750" indent="-285750">
              <a:buClr>
                <a:srgbClr val="FFFFFF"/>
              </a:buClr>
              <a:buSzPct val="100000"/>
              <a:buFont typeface="Arial"/>
              <a:buChar char="•"/>
            </a:pPr>
            <a:endParaRPr lang="en-US" sz="1400" kern="0" dirty="0">
              <a:solidFill>
                <a:srgbClr val="C00000"/>
              </a:solidFill>
              <a:ea typeface="Arial"/>
              <a:cs typeface="Arial"/>
              <a:sym typeface="Arial"/>
              <a:rtl val="0"/>
            </a:endParaRPr>
          </a:p>
          <a:p>
            <a:pPr marL="285750" indent="-285750">
              <a:buClr>
                <a:srgbClr val="FFFFFF"/>
              </a:buClr>
              <a:buSzPct val="100000"/>
              <a:buFont typeface="Arial"/>
              <a:buChar char="•"/>
            </a:pPr>
            <a:r>
              <a:rPr lang="en-US" sz="1400" kern="0" dirty="0">
                <a:solidFill>
                  <a:srgbClr val="C00000"/>
                </a:solidFill>
                <a:ea typeface="Arial"/>
                <a:cs typeface="Arial"/>
                <a:sym typeface="Arial"/>
                <a:rtl val="0"/>
              </a:rPr>
              <a:t>Uses </a:t>
            </a:r>
            <a:r>
              <a:rPr lang="en-US" sz="1400" kern="0" dirty="0">
                <a:solidFill>
                  <a:srgbClr val="C00000"/>
                </a:solidFill>
                <a:ea typeface="Arial"/>
                <a:cs typeface="Arial"/>
                <a:sym typeface="Arial"/>
                <a:rtl val="0"/>
              </a:rPr>
              <a:t>humor and irony to deliver a message about some serious issues.</a:t>
            </a:r>
          </a:p>
          <a:p>
            <a:pPr marL="285750" indent="-196850">
              <a:buClr>
                <a:srgbClr val="000000"/>
              </a:buClr>
              <a:buFont typeface="Arial"/>
              <a:buNone/>
            </a:pPr>
            <a:endParaRPr sz="1400" kern="0" dirty="0">
              <a:solidFill>
                <a:srgbClr val="FFFFFF"/>
              </a:solidFill>
              <a:ea typeface="Arial"/>
              <a:cs typeface="Arial"/>
              <a:sym typeface="Arial"/>
              <a:rtl val="0"/>
            </a:endParaRPr>
          </a:p>
          <a:p>
            <a:pPr marL="285750" indent="-196850">
              <a:buClr>
                <a:srgbClr val="000000"/>
              </a:buClr>
              <a:buFont typeface="Arial"/>
              <a:buNone/>
            </a:pPr>
            <a:endParaRPr sz="1400" kern="0" dirty="0">
              <a:solidFill>
                <a:srgbClr val="FFFFFF"/>
              </a:solidFill>
              <a:ea typeface="Arial"/>
              <a:cs typeface="Arial"/>
              <a:sym typeface="Arial"/>
              <a:rtl val="0"/>
            </a:endParaRPr>
          </a:p>
          <a:p>
            <a:pPr marL="285750" indent="-196850">
              <a:buClr>
                <a:srgbClr val="000000"/>
              </a:buClr>
              <a:buFont typeface="Arial"/>
              <a:buNone/>
            </a:pPr>
            <a:endParaRPr sz="1400" kern="0" dirty="0">
              <a:solidFill>
                <a:srgbClr val="FFFFFF"/>
              </a:solidFill>
              <a:ea typeface="Arial"/>
              <a:cs typeface="Arial"/>
              <a:sym typeface="Arial"/>
              <a:rtl val="0"/>
            </a:endParaRPr>
          </a:p>
          <a:p>
            <a:pPr marL="285750" indent="-196850" algn="ctr">
              <a:buClr>
                <a:srgbClr val="000000"/>
              </a:buClr>
              <a:buFont typeface="Arial"/>
              <a:buNone/>
            </a:pPr>
            <a:endParaRPr sz="1400" kern="0" dirty="0">
              <a:solidFill>
                <a:srgbClr val="FFFFFF"/>
              </a:solidFill>
              <a:ea typeface="Arial"/>
              <a:cs typeface="Arial"/>
              <a:sym typeface="Arial"/>
              <a:rtl val="0"/>
            </a:endParaRPr>
          </a:p>
          <a:p>
            <a:pPr marL="285750" indent="-196850" algn="ctr">
              <a:buClr>
                <a:srgbClr val="000000"/>
              </a:buClr>
              <a:buFont typeface="Arial"/>
              <a:buNone/>
            </a:pPr>
            <a:endParaRPr sz="1400" kern="0" dirty="0">
              <a:solidFill>
                <a:srgbClr val="FFFFFF"/>
              </a:solidFill>
              <a:ea typeface="Arial"/>
              <a:cs typeface="Arial"/>
              <a:sym typeface="Arial"/>
              <a:rtl val="0"/>
            </a:endParaRPr>
          </a:p>
          <a:p>
            <a:pPr marL="285750" indent="-196850" algn="ctr">
              <a:buClr>
                <a:srgbClr val="000000"/>
              </a:buClr>
              <a:buFont typeface="Arial"/>
              <a:buNone/>
            </a:pPr>
            <a:endParaRPr sz="1400" kern="0" dirty="0">
              <a:solidFill>
                <a:srgbClr val="FFFFFF"/>
              </a:solidFill>
              <a:ea typeface="Arial"/>
              <a:cs typeface="Arial"/>
              <a:sym typeface="Arial"/>
              <a:rtl val="0"/>
            </a:endParaRPr>
          </a:p>
        </p:txBody>
      </p:sp>
      <p:sp>
        <p:nvSpPr>
          <p:cNvPr id="115" name="Shape 115"/>
          <p:cNvSpPr/>
          <p:nvPr/>
        </p:nvSpPr>
        <p:spPr>
          <a:xfrm>
            <a:off x="6367794" y="2630465"/>
            <a:ext cx="2138189" cy="894099"/>
          </a:xfrm>
          <a:prstGeom prst="rect">
            <a:avLst/>
          </a:prstGeom>
          <a:gradFill>
            <a:gsLst>
              <a:gs pos="0">
                <a:srgbClr val="6E6E74"/>
              </a:gs>
              <a:gs pos="100000">
                <a:srgbClr val="D6D6DD"/>
              </a:gs>
            </a:gsLst>
            <a:lin ang="16200000" scaled="0"/>
          </a:gradFill>
          <a:ln w="9525" cap="flat">
            <a:solidFill>
              <a:srgbClr val="6C6C72"/>
            </a:solid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US" sz="1400" kern="0" dirty="0">
                <a:solidFill>
                  <a:srgbClr val="C00000"/>
                </a:solidFill>
                <a:ea typeface="Arial"/>
                <a:cs typeface="Arial"/>
                <a:sym typeface="Arial"/>
                <a:hlinkClick r:id="rId3"/>
                <a:rtl val="0"/>
              </a:rPr>
              <a:t>PARODY</a:t>
            </a:r>
            <a:endParaRPr lang="en-US" sz="1400" kern="0" dirty="0">
              <a:solidFill>
                <a:srgbClr val="C00000"/>
              </a:solidFill>
              <a:ea typeface="Arial"/>
              <a:cs typeface="Arial"/>
              <a:sym typeface="Arial"/>
              <a:rtl val="0"/>
            </a:endParaRPr>
          </a:p>
        </p:txBody>
      </p:sp>
      <p:sp>
        <p:nvSpPr>
          <p:cNvPr id="116" name="Shape 116"/>
          <p:cNvSpPr/>
          <p:nvPr/>
        </p:nvSpPr>
        <p:spPr>
          <a:xfrm>
            <a:off x="3583694" y="2020824"/>
            <a:ext cx="2138189" cy="894099"/>
          </a:xfrm>
          <a:prstGeom prst="rect">
            <a:avLst/>
          </a:prstGeom>
          <a:gradFill>
            <a:gsLst>
              <a:gs pos="0">
                <a:srgbClr val="6E6E74"/>
              </a:gs>
              <a:gs pos="100000">
                <a:srgbClr val="D6D6DD"/>
              </a:gs>
            </a:gsLst>
            <a:lin ang="16200000" scaled="0"/>
          </a:gradFill>
          <a:ln w="9525" cap="flat">
            <a:solidFill>
              <a:srgbClr val="6C6C72"/>
            </a:solidFill>
            <a:prstDash val="solid"/>
            <a:round/>
            <a:headEnd type="none" w="med" len="med"/>
            <a:tailEnd type="none" w="med" len="med"/>
          </a:ln>
        </p:spPr>
        <p:txBody>
          <a:bodyPr lIns="91425" tIns="45700" rIns="91425" bIns="45700" anchor="ctr" anchorCtr="0">
            <a:noAutofit/>
          </a:bodyPr>
          <a:lstStyle/>
          <a:p>
            <a:pPr algn="ctr">
              <a:buClr>
                <a:srgbClr val="FFFFFF"/>
              </a:buClr>
              <a:buSzPct val="25000"/>
              <a:buFont typeface="Arial"/>
              <a:buNone/>
            </a:pPr>
            <a:r>
              <a:rPr lang="en-US" sz="1400" kern="0" dirty="0">
                <a:solidFill>
                  <a:srgbClr val="C00000"/>
                </a:solidFill>
                <a:ea typeface="Arial"/>
                <a:cs typeface="Arial"/>
                <a:sym typeface="Arial"/>
                <a:rtl val="0"/>
              </a:rPr>
              <a:t>A genre designed to critique some aspect human society </a:t>
            </a:r>
          </a:p>
        </p:txBody>
      </p:sp>
      <p:cxnSp>
        <p:nvCxnSpPr>
          <p:cNvPr id="117" name="Shape 117"/>
          <p:cNvCxnSpPr>
            <a:stCxn id="110" idx="0"/>
          </p:cNvCxnSpPr>
          <p:nvPr/>
        </p:nvCxnSpPr>
        <p:spPr>
          <a:xfrm rot="10800000" flipH="1">
            <a:off x="4454866" y="2914880"/>
            <a:ext cx="80700" cy="389400"/>
          </a:xfrm>
          <a:prstGeom prst="straightConnector1">
            <a:avLst/>
          </a:prstGeom>
          <a:noFill/>
          <a:ln w="25400" cap="flat">
            <a:solidFill>
              <a:schemeClr val="accent1"/>
            </a:solidFill>
            <a:prstDash val="solid"/>
            <a:round/>
            <a:headEnd type="none" w="med" len="med"/>
            <a:tailEnd type="stealth" w="lg" len="lg"/>
          </a:ln>
        </p:spPr>
      </p:cxnSp>
      <p:cxnSp>
        <p:nvCxnSpPr>
          <p:cNvPr id="118" name="Shape 118"/>
          <p:cNvCxnSpPr>
            <a:stCxn id="110" idx="2"/>
          </p:cNvCxnSpPr>
          <p:nvPr/>
        </p:nvCxnSpPr>
        <p:spPr>
          <a:xfrm rot="10800000">
            <a:off x="2514628" y="3524572"/>
            <a:ext cx="867600" cy="336900"/>
          </a:xfrm>
          <a:prstGeom prst="straightConnector1">
            <a:avLst/>
          </a:prstGeom>
          <a:noFill/>
          <a:ln w="25400" cap="flat">
            <a:solidFill>
              <a:schemeClr val="accent1"/>
            </a:solidFill>
            <a:prstDash val="solid"/>
            <a:round/>
            <a:headEnd type="none" w="med" len="med"/>
            <a:tailEnd type="stealth" w="lg" len="lg"/>
          </a:ln>
        </p:spPr>
      </p:cxnSp>
      <p:cxnSp>
        <p:nvCxnSpPr>
          <p:cNvPr id="119" name="Shape 119"/>
          <p:cNvCxnSpPr>
            <a:stCxn id="110" idx="4"/>
            <a:endCxn id="111" idx="0"/>
          </p:cNvCxnSpPr>
          <p:nvPr/>
        </p:nvCxnSpPr>
        <p:spPr>
          <a:xfrm flipH="1">
            <a:off x="2514466" y="4418665"/>
            <a:ext cx="1940400" cy="696600"/>
          </a:xfrm>
          <a:prstGeom prst="straightConnector1">
            <a:avLst/>
          </a:prstGeom>
          <a:noFill/>
          <a:ln w="25400" cap="flat">
            <a:solidFill>
              <a:schemeClr val="accent1"/>
            </a:solidFill>
            <a:prstDash val="solid"/>
            <a:round/>
            <a:headEnd type="none" w="med" len="med"/>
            <a:tailEnd type="stealth" w="lg" len="lg"/>
          </a:ln>
        </p:spPr>
      </p:cxnSp>
      <p:cxnSp>
        <p:nvCxnSpPr>
          <p:cNvPr id="120" name="Shape 120"/>
          <p:cNvCxnSpPr/>
          <p:nvPr/>
        </p:nvCxnSpPr>
        <p:spPr>
          <a:xfrm>
            <a:off x="4454866" y="4418664"/>
            <a:ext cx="650871" cy="696632"/>
          </a:xfrm>
          <a:prstGeom prst="straightConnector1">
            <a:avLst/>
          </a:prstGeom>
          <a:noFill/>
          <a:ln w="25400" cap="flat">
            <a:solidFill>
              <a:schemeClr val="accent1"/>
            </a:solidFill>
            <a:prstDash val="solid"/>
            <a:round/>
            <a:headEnd type="none" w="med" len="med"/>
            <a:tailEnd type="stealth" w="lg" len="lg"/>
          </a:ln>
        </p:spPr>
      </p:cxnSp>
      <p:cxnSp>
        <p:nvCxnSpPr>
          <p:cNvPr id="121" name="Shape 121"/>
          <p:cNvCxnSpPr>
            <a:stCxn id="110" idx="4"/>
          </p:cNvCxnSpPr>
          <p:nvPr/>
        </p:nvCxnSpPr>
        <p:spPr>
          <a:xfrm>
            <a:off x="4454866" y="4418665"/>
            <a:ext cx="3229800" cy="696600"/>
          </a:xfrm>
          <a:prstGeom prst="straightConnector1">
            <a:avLst/>
          </a:prstGeom>
          <a:noFill/>
          <a:ln w="25400" cap="flat">
            <a:solidFill>
              <a:schemeClr val="accent1"/>
            </a:solidFill>
            <a:prstDash val="solid"/>
            <a:round/>
            <a:headEnd type="none" w="med" len="med"/>
            <a:tailEnd type="stealth" w="lg" len="lg"/>
          </a:ln>
        </p:spPr>
      </p:cxnSp>
      <p:cxnSp>
        <p:nvCxnSpPr>
          <p:cNvPr id="122" name="Shape 122"/>
          <p:cNvCxnSpPr>
            <a:stCxn id="116" idx="3"/>
          </p:cNvCxnSpPr>
          <p:nvPr/>
        </p:nvCxnSpPr>
        <p:spPr>
          <a:xfrm>
            <a:off x="5721884" y="2467874"/>
            <a:ext cx="1703400" cy="162600"/>
          </a:xfrm>
          <a:prstGeom prst="straightConnector1">
            <a:avLst/>
          </a:prstGeom>
          <a:noFill/>
          <a:ln w="25400" cap="flat">
            <a:solidFill>
              <a:schemeClr val="accent1"/>
            </a:solidFill>
            <a:prstDash val="solid"/>
            <a:round/>
            <a:headEnd type="none" w="med" len="med"/>
            <a:tailEnd type="stealth" w="lg" len="lg"/>
          </a:ln>
        </p:spPr>
      </p:cxnSp>
    </p:spTree>
    <p:extLst>
      <p:ext uri="{BB962C8B-B14F-4D97-AF65-F5344CB8AC3E}">
        <p14:creationId xmlns:p14="http://schemas.microsoft.com/office/powerpoint/2010/main" val="229310392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1"/>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1"/>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1"/>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1"/>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3200" b="0" i="0" u="none" strike="noStrike" cap="none" baseline="0" dirty="0">
                <a:solidFill>
                  <a:schemeClr val="lt1"/>
                </a:solidFill>
                <a:latin typeface="Garamond"/>
                <a:ea typeface="Garamond"/>
                <a:cs typeface="Garamond"/>
                <a:sym typeface="Garamond"/>
                <a:rtl val="0"/>
              </a:rPr>
              <a:t>A feature of satire is strong irony or sarcasm</a:t>
            </a:r>
          </a:p>
          <a:p>
            <a:pPr marL="0" marR="0" lvl="0" indent="0" algn="ctr" rtl="0">
              <a:lnSpc>
                <a:spcPct val="100000"/>
              </a:lnSpc>
              <a:spcBef>
                <a:spcPts val="600"/>
              </a:spcBef>
              <a:spcAft>
                <a:spcPts val="0"/>
              </a:spcAft>
              <a:buClr>
                <a:schemeClr val="accent1"/>
              </a:buClr>
              <a:buSzPct val="25000"/>
              <a:buFont typeface="Garamond"/>
              <a:buNone/>
            </a:pPr>
            <a:r>
              <a:rPr lang="en-US" sz="3200" b="0" i="0" u="none" strike="noStrike" cap="none" baseline="0" dirty="0">
                <a:solidFill>
                  <a:schemeClr val="lt1"/>
                </a:solidFill>
                <a:latin typeface="Garamond"/>
                <a:ea typeface="Garamond"/>
                <a:cs typeface="Garamond"/>
                <a:sym typeface="Garamond"/>
                <a:rtl val="0"/>
              </a:rPr>
              <a:t>And in case you forgot, irony is a contrast of expectation of a situation and the reality.</a:t>
            </a:r>
          </a:p>
        </p:txBody>
      </p:sp>
      <p:sp>
        <p:nvSpPr>
          <p:cNvPr id="128" name="Shape 128"/>
          <p:cNvSpPr txBox="1">
            <a:spLocks noGrp="1"/>
          </p:cNvSpPr>
          <p:nvPr>
            <p:ph type="title"/>
          </p:nvPr>
        </p:nvSpPr>
        <p:spPr>
          <a:xfrm>
            <a:off x="2514600" y="685800"/>
            <a:ext cx="4114800" cy="990597"/>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000" b="1" i="0" u="none" strike="noStrike" cap="small" baseline="0" dirty="0">
                <a:solidFill>
                  <a:srgbClr val="3F3F3F"/>
                </a:solidFill>
                <a:latin typeface="Garamond"/>
                <a:ea typeface="Garamond"/>
                <a:cs typeface="Garamond"/>
                <a:sym typeface="Garamond"/>
                <a:rtl val="0"/>
              </a:rPr>
              <a:t>Irony and Satire: BFF</a:t>
            </a:r>
          </a:p>
        </p:txBody>
      </p:sp>
      <p:pic>
        <p:nvPicPr>
          <p:cNvPr id="129" name="Shape 129"/>
          <p:cNvPicPr preferRelativeResize="0"/>
          <p:nvPr/>
        </p:nvPicPr>
        <p:blipFill rotWithShape="1">
          <a:blip r:embed="rId3">
            <a:alphaModFix/>
          </a:blip>
          <a:srcRect/>
          <a:stretch/>
        </p:blipFill>
        <p:spPr>
          <a:xfrm>
            <a:off x="457200" y="3733800"/>
            <a:ext cx="1619249" cy="2796885"/>
          </a:xfrm>
          <a:prstGeom prst="rect">
            <a:avLst/>
          </a:prstGeom>
          <a:noFill/>
          <a:ln>
            <a:noFill/>
          </a:ln>
        </p:spPr>
      </p:pic>
      <p:pic>
        <p:nvPicPr>
          <p:cNvPr id="130" name="Shape 130"/>
          <p:cNvPicPr preferRelativeResize="0"/>
          <p:nvPr/>
        </p:nvPicPr>
        <p:blipFill rotWithShape="1">
          <a:blip r:embed="rId4">
            <a:alphaModFix/>
          </a:blip>
          <a:srcRect/>
          <a:stretch/>
        </p:blipFill>
        <p:spPr>
          <a:xfrm>
            <a:off x="2438400" y="3733800"/>
            <a:ext cx="2095499" cy="2514599"/>
          </a:xfrm>
          <a:prstGeom prst="rect">
            <a:avLst/>
          </a:prstGeom>
          <a:noFill/>
          <a:ln>
            <a:noFill/>
          </a:ln>
        </p:spPr>
      </p:pic>
      <p:pic>
        <p:nvPicPr>
          <p:cNvPr id="131" name="Shape 131"/>
          <p:cNvPicPr preferRelativeResize="0"/>
          <p:nvPr/>
        </p:nvPicPr>
        <p:blipFill rotWithShape="1">
          <a:blip r:embed="rId5">
            <a:alphaModFix/>
          </a:blip>
          <a:srcRect/>
          <a:stretch/>
        </p:blipFill>
        <p:spPr>
          <a:xfrm>
            <a:off x="4953000" y="3604778"/>
            <a:ext cx="3048000" cy="2731540"/>
          </a:xfrm>
          <a:prstGeom prst="rect">
            <a:avLst/>
          </a:prstGeom>
          <a:noFill/>
          <a:ln>
            <a:noFill/>
          </a:ln>
        </p:spPr>
      </p:pic>
    </p:spTree>
    <p:extLst>
      <p:ext uri="{BB962C8B-B14F-4D97-AF65-F5344CB8AC3E}">
        <p14:creationId xmlns:p14="http://schemas.microsoft.com/office/powerpoint/2010/main" val="22620880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Font typeface="Garamond"/>
              <a:buNone/>
            </a:pPr>
            <a:endParaRPr sz="2000" b="0" i="0" u="none" strike="noStrike" cap="none" baseline="0">
              <a:solidFill>
                <a:schemeClr val="lt1"/>
              </a:solidFill>
              <a:latin typeface="Garamond"/>
              <a:ea typeface="Garamond"/>
              <a:cs typeface="Garamond"/>
              <a:sym typeface="Garamond"/>
              <a:rtl val="0"/>
            </a:endParaRPr>
          </a:p>
        </p:txBody>
      </p:sp>
      <p:sp>
        <p:nvSpPr>
          <p:cNvPr id="137" name="Shape 137"/>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500" b="1" i="0" u="none" strike="noStrike" cap="small" baseline="0" dirty="0">
                <a:solidFill>
                  <a:srgbClr val="3F3F3F"/>
                </a:solidFill>
                <a:latin typeface="Garamond"/>
                <a:ea typeface="Garamond"/>
                <a:cs typeface="Garamond"/>
                <a:sym typeface="Garamond"/>
                <a:rtl val="0"/>
              </a:rPr>
              <a:t>Popular Satires</a:t>
            </a:r>
          </a:p>
        </p:txBody>
      </p:sp>
      <p:pic>
        <p:nvPicPr>
          <p:cNvPr id="138" name="Shape 138"/>
          <p:cNvPicPr preferRelativeResize="0"/>
          <p:nvPr/>
        </p:nvPicPr>
        <p:blipFill rotWithShape="1">
          <a:blip r:embed="rId3">
            <a:alphaModFix/>
          </a:blip>
          <a:srcRect/>
          <a:stretch/>
        </p:blipFill>
        <p:spPr>
          <a:xfrm>
            <a:off x="2709860" y="1731816"/>
            <a:ext cx="5667373" cy="2247900"/>
          </a:xfrm>
          <a:prstGeom prst="rect">
            <a:avLst/>
          </a:prstGeom>
          <a:noFill/>
          <a:ln>
            <a:noFill/>
          </a:ln>
        </p:spPr>
      </p:pic>
      <p:pic>
        <p:nvPicPr>
          <p:cNvPr id="139" name="Shape 139"/>
          <p:cNvPicPr preferRelativeResize="0"/>
          <p:nvPr/>
        </p:nvPicPr>
        <p:blipFill rotWithShape="1">
          <a:blip r:embed="rId4">
            <a:alphaModFix/>
          </a:blip>
          <a:srcRect/>
          <a:stretch/>
        </p:blipFill>
        <p:spPr>
          <a:xfrm>
            <a:off x="2590800" y="4191000"/>
            <a:ext cx="6210300" cy="1756096"/>
          </a:xfrm>
          <a:prstGeom prst="rect">
            <a:avLst/>
          </a:prstGeom>
          <a:noFill/>
          <a:ln>
            <a:noFill/>
          </a:ln>
        </p:spPr>
      </p:pic>
      <p:pic>
        <p:nvPicPr>
          <p:cNvPr id="140" name="Shape 140"/>
          <p:cNvPicPr preferRelativeResize="0"/>
          <p:nvPr/>
        </p:nvPicPr>
        <p:blipFill rotWithShape="1">
          <a:blip r:embed="rId5">
            <a:alphaModFix/>
          </a:blip>
          <a:srcRect/>
          <a:stretch/>
        </p:blipFill>
        <p:spPr>
          <a:xfrm>
            <a:off x="304800" y="1731816"/>
            <a:ext cx="2038349" cy="3057525"/>
          </a:xfrm>
          <a:prstGeom prst="rect">
            <a:avLst/>
          </a:prstGeom>
          <a:noFill/>
          <a:ln>
            <a:noFill/>
          </a:ln>
        </p:spPr>
      </p:pic>
      <p:pic>
        <p:nvPicPr>
          <p:cNvPr id="141" name="Shape 141"/>
          <p:cNvPicPr preferRelativeResize="0"/>
          <p:nvPr/>
        </p:nvPicPr>
        <p:blipFill rotWithShape="1">
          <a:blip r:embed="rId6">
            <a:alphaModFix/>
          </a:blip>
          <a:srcRect/>
          <a:stretch/>
        </p:blipFill>
        <p:spPr>
          <a:xfrm>
            <a:off x="965487" y="4343400"/>
            <a:ext cx="1371598" cy="2156908"/>
          </a:xfrm>
          <a:prstGeom prst="rect">
            <a:avLst/>
          </a:prstGeom>
          <a:noFill/>
          <a:ln>
            <a:noFill/>
          </a:ln>
        </p:spPr>
      </p:pic>
    </p:spTree>
    <p:extLst>
      <p:ext uri="{BB962C8B-B14F-4D97-AF65-F5344CB8AC3E}">
        <p14:creationId xmlns:p14="http://schemas.microsoft.com/office/powerpoint/2010/main" val="3746324926"/>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1828800"/>
            <a:ext cx="8229600" cy="4267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4805"/>
              <a:buFont typeface="Garamond"/>
              <a:buChar char="•"/>
            </a:pPr>
            <a:r>
              <a:rPr lang="en-US" sz="1850" b="0" i="0" u="none" strike="noStrike" cap="none" baseline="0" dirty="0">
                <a:solidFill>
                  <a:schemeClr val="lt1"/>
                </a:solidFill>
                <a:latin typeface="Garamond"/>
                <a:ea typeface="Garamond"/>
                <a:cs typeface="Garamond"/>
                <a:sym typeface="Garamond"/>
                <a:rtl val="0"/>
              </a:rPr>
              <a:t>Yup, even an ultra-violent action movie can be a satire.</a:t>
            </a:r>
          </a:p>
          <a:p>
            <a:pPr marL="342900" marR="0" lvl="0" indent="-342900" algn="l" rtl="0">
              <a:lnSpc>
                <a:spcPct val="90000"/>
              </a:lnSpc>
              <a:spcBef>
                <a:spcPts val="600"/>
              </a:spcBef>
              <a:spcAft>
                <a:spcPts val="0"/>
              </a:spcAft>
              <a:buClr>
                <a:schemeClr val="accent1"/>
              </a:buClr>
              <a:buSzPct val="94805"/>
              <a:buFont typeface="Garamond"/>
              <a:buChar char="•"/>
            </a:pPr>
            <a:r>
              <a:rPr lang="en-US" sz="1850" b="0" i="0" u="none" strike="noStrike" cap="none" baseline="0" dirty="0">
                <a:solidFill>
                  <a:schemeClr val="lt1"/>
                </a:solidFill>
                <a:latin typeface="Garamond"/>
                <a:ea typeface="Garamond"/>
                <a:cs typeface="Garamond"/>
                <a:sym typeface="Garamond"/>
                <a:rtl val="0"/>
              </a:rPr>
              <a:t>Parts of the movie are so over-the-top that they become clearly ironic.</a:t>
            </a:r>
          </a:p>
          <a:p>
            <a:pPr marL="342900" marR="0" lvl="0" indent="-342900" algn="l" rtl="0">
              <a:lnSpc>
                <a:spcPct val="90000"/>
              </a:lnSpc>
              <a:spcBef>
                <a:spcPts val="600"/>
              </a:spcBef>
              <a:spcAft>
                <a:spcPts val="0"/>
              </a:spcAft>
              <a:buClr>
                <a:schemeClr val="accent1"/>
              </a:buClr>
              <a:buSzPct val="94805"/>
              <a:buFont typeface="Garamond"/>
              <a:buChar char="•"/>
            </a:pPr>
            <a:r>
              <a:rPr lang="en-US" sz="1850" b="0" i="0" u="none" strike="noStrike" cap="none" baseline="0" dirty="0">
                <a:solidFill>
                  <a:schemeClr val="lt1"/>
                </a:solidFill>
                <a:latin typeface="Garamond"/>
                <a:ea typeface="Garamond"/>
                <a:cs typeface="Garamond"/>
                <a:sym typeface="Garamond"/>
                <a:rtl val="0"/>
              </a:rPr>
              <a:t>One part of the film actually has Robocop “walk on water.”  You know…like Jesus.</a:t>
            </a:r>
          </a:p>
          <a:p>
            <a:pPr marL="342900" marR="0" lvl="0" indent="-342900" algn="l" rtl="0">
              <a:lnSpc>
                <a:spcPct val="90000"/>
              </a:lnSpc>
              <a:spcBef>
                <a:spcPts val="600"/>
              </a:spcBef>
              <a:spcAft>
                <a:spcPts val="0"/>
              </a:spcAft>
              <a:buClr>
                <a:schemeClr val="accent1"/>
              </a:buClr>
              <a:buSzPct val="94805"/>
              <a:buFont typeface="Garamond"/>
              <a:buChar char="•"/>
            </a:pPr>
            <a:r>
              <a:rPr lang="en-US" sz="1850" b="0" i="0" u="none" strike="noStrike" cap="none" baseline="0" dirty="0">
                <a:solidFill>
                  <a:schemeClr val="lt1"/>
                </a:solidFill>
                <a:latin typeface="Garamond"/>
                <a:ea typeface="Garamond"/>
                <a:cs typeface="Garamond"/>
                <a:sym typeface="Garamond"/>
                <a:rtl val="0"/>
              </a:rPr>
              <a:t>People have actually written academically about the social critique offered by a movie about a Robot Police Man who—at one point—stabs a man in the neck with a spike.</a:t>
            </a:r>
          </a:p>
          <a:p>
            <a:pPr marL="342900" marR="0" lvl="2" indent="-342900" algn="l" rtl="0">
              <a:lnSpc>
                <a:spcPct val="90000"/>
              </a:lnSpc>
              <a:spcBef>
                <a:spcPts val="1200"/>
              </a:spcBef>
              <a:spcAft>
                <a:spcPts val="0"/>
              </a:spcAft>
              <a:buClr>
                <a:schemeClr val="accent1"/>
              </a:buClr>
              <a:buSzPct val="100000"/>
              <a:buFont typeface="Garamond"/>
              <a:buChar char="•"/>
            </a:pPr>
            <a:endParaRPr lang="en-US" sz="1500" b="0" i="0" u="none" strike="noStrike" cap="none" baseline="0" dirty="0" smtClean="0">
              <a:solidFill>
                <a:schemeClr val="lt1"/>
              </a:solidFill>
              <a:latin typeface="Garamond"/>
              <a:ea typeface="Garamond"/>
              <a:cs typeface="Garamond"/>
              <a:sym typeface="Garamond"/>
              <a:rtl val="0"/>
            </a:endParaRPr>
          </a:p>
          <a:p>
            <a:pPr marL="342900" marR="0" lvl="2" indent="-342900" algn="l" rtl="0">
              <a:lnSpc>
                <a:spcPct val="90000"/>
              </a:lnSpc>
              <a:spcBef>
                <a:spcPts val="1200"/>
              </a:spcBef>
              <a:spcAft>
                <a:spcPts val="0"/>
              </a:spcAft>
              <a:buClr>
                <a:schemeClr val="accent1"/>
              </a:buClr>
              <a:buSzPct val="100000"/>
              <a:buFont typeface="Garamond"/>
              <a:buChar char="•"/>
            </a:pPr>
            <a:r>
              <a:rPr lang="en-US" sz="1500" b="0" i="0" u="none" strike="noStrike" cap="none" baseline="0" dirty="0" smtClean="0">
                <a:solidFill>
                  <a:schemeClr val="lt1"/>
                </a:solidFill>
                <a:latin typeface="Garamond"/>
                <a:ea typeface="Garamond"/>
                <a:cs typeface="Garamond"/>
                <a:sym typeface="Garamond"/>
                <a:rtl val="0"/>
              </a:rPr>
              <a:t>“</a:t>
            </a:r>
            <a:r>
              <a:rPr lang="en-US" sz="1500" b="0" i="0" u="none" strike="noStrike" cap="none" baseline="0" dirty="0">
                <a:solidFill>
                  <a:schemeClr val="lt1"/>
                </a:solidFill>
                <a:latin typeface="Garamond"/>
                <a:ea typeface="Garamond"/>
                <a:cs typeface="Garamond"/>
                <a:sym typeface="Garamond"/>
                <a:rtl val="0"/>
              </a:rPr>
              <a:t>While Robocop offers a vigorous critique of capitalism as an inhuman, ruthless, and corrupt society (as represented in the figures of Jones, Morton, and </a:t>
            </a:r>
            <a:r>
              <a:rPr lang="en-US" sz="1500" b="0" i="0" u="none" strike="noStrike" cap="none" baseline="0" dirty="0" err="1">
                <a:solidFill>
                  <a:schemeClr val="lt1"/>
                </a:solidFill>
                <a:latin typeface="Garamond"/>
                <a:ea typeface="Garamond"/>
                <a:cs typeface="Garamond"/>
                <a:sym typeface="Garamond"/>
                <a:rtl val="0"/>
              </a:rPr>
              <a:t>Boddicker</a:t>
            </a:r>
            <a:r>
              <a:rPr lang="en-US" sz="1500" b="0" i="0" u="none" strike="noStrike" cap="none" baseline="0" dirty="0">
                <a:solidFill>
                  <a:schemeClr val="lt1"/>
                </a:solidFill>
                <a:latin typeface="Garamond"/>
                <a:ea typeface="Garamond"/>
                <a:cs typeface="Garamond"/>
                <a:sym typeface="Garamond"/>
                <a:rtl val="0"/>
              </a:rPr>
              <a:t>), its critique is also directed against technology. In the paranoid, technophobic world of Robocop, technology is out-of-control. Throughout the film we see the human world trying to master nature but ultimately failing. Thus, the numerous failures of ED-209, the power failure at the SDI space station and its subsequent misfires, the return of Robocop's memory and former identity despite computerized programming -- all signal the film's critique of technological </a:t>
            </a:r>
            <a:r>
              <a:rPr lang="en-US" sz="1500" b="0" i="0" u="none" strike="noStrike" cap="none" baseline="0" dirty="0">
                <a:solidFill>
                  <a:schemeClr val="lt1"/>
                </a:solidFill>
                <a:latin typeface="Garamond"/>
                <a:ea typeface="Garamond"/>
                <a:cs typeface="Garamond"/>
                <a:sym typeface="Garamond"/>
                <a:hlinkClick r:id="rId3"/>
                <a:rtl val="0"/>
              </a:rPr>
              <a:t>reification</a:t>
            </a:r>
            <a:r>
              <a:rPr lang="en-US" sz="1500" b="0" i="0" u="none" strike="noStrike" cap="none" baseline="0" dirty="0">
                <a:solidFill>
                  <a:schemeClr val="lt1"/>
                </a:solidFill>
                <a:latin typeface="Garamond"/>
                <a:ea typeface="Garamond"/>
                <a:cs typeface="Garamond"/>
                <a:sym typeface="Garamond"/>
                <a:rtl val="0"/>
              </a:rPr>
              <a:t> as a flawless </a:t>
            </a:r>
            <a:r>
              <a:rPr lang="en-US" sz="1500" b="0" i="0" u="none" strike="noStrike" cap="none" baseline="0" dirty="0">
                <a:solidFill>
                  <a:schemeClr val="lt1"/>
                </a:solidFill>
                <a:latin typeface="Garamond"/>
                <a:ea typeface="Garamond"/>
                <a:cs typeface="Garamond"/>
                <a:sym typeface="Garamond"/>
                <a:hlinkClick r:id="rId4"/>
                <a:rtl val="0"/>
              </a:rPr>
              <a:t>cybernetic</a:t>
            </a:r>
            <a:r>
              <a:rPr lang="en-US" sz="1500" b="0" i="0" u="none" strike="noStrike" cap="none" baseline="0" dirty="0">
                <a:solidFill>
                  <a:schemeClr val="lt1"/>
                </a:solidFill>
                <a:latin typeface="Garamond"/>
                <a:ea typeface="Garamond"/>
                <a:cs typeface="Garamond"/>
                <a:sym typeface="Garamond"/>
                <a:rtl val="0"/>
              </a:rPr>
              <a:t> control over the human </a:t>
            </a:r>
            <a:r>
              <a:rPr lang="en-US" sz="1500" b="0" i="0" u="none" strike="noStrike" cap="none" baseline="0" dirty="0" err="1">
                <a:solidFill>
                  <a:schemeClr val="lt1"/>
                </a:solidFill>
                <a:latin typeface="Garamond"/>
                <a:ea typeface="Garamond"/>
                <a:cs typeface="Garamond"/>
                <a:sym typeface="Garamond"/>
                <a:rtl val="0"/>
              </a:rPr>
              <a:t>lifeworld</a:t>
            </a:r>
            <a:r>
              <a:rPr lang="en-US" sz="1500" b="0" i="0" u="none" strike="noStrike" cap="none" baseline="0" dirty="0">
                <a:solidFill>
                  <a:schemeClr val="lt1"/>
                </a:solidFill>
                <a:latin typeface="Garamond"/>
                <a:ea typeface="Garamond"/>
                <a:cs typeface="Garamond"/>
                <a:sym typeface="Garamond"/>
                <a:rtl val="0"/>
              </a:rPr>
              <a:t>, albeit one already integrated with technology. “</a:t>
            </a:r>
          </a:p>
          <a:p>
            <a:pPr marL="342900" marR="0" lvl="1" indent="-241300" algn="l" rtl="0">
              <a:lnSpc>
                <a:spcPct val="90000"/>
              </a:lnSpc>
              <a:spcBef>
                <a:spcPts val="1200"/>
              </a:spcBef>
              <a:spcAft>
                <a:spcPts val="0"/>
              </a:spcAft>
              <a:buClr>
                <a:schemeClr val="accent1"/>
              </a:buClr>
              <a:buFont typeface="Garamond"/>
              <a:buNone/>
            </a:pPr>
            <a:endParaRPr sz="1650" b="0" i="0" u="none" strike="noStrike" cap="none" baseline="0" dirty="0">
              <a:solidFill>
                <a:schemeClr val="lt2"/>
              </a:solidFill>
              <a:latin typeface="Garamond"/>
              <a:ea typeface="Garamond"/>
              <a:cs typeface="Garamond"/>
              <a:sym typeface="Garamond"/>
              <a:rtl val="0"/>
            </a:endParaRPr>
          </a:p>
          <a:p>
            <a:pPr marL="342900" marR="0" lvl="1" indent="-241300" algn="l" rtl="0">
              <a:lnSpc>
                <a:spcPct val="90000"/>
              </a:lnSpc>
              <a:spcBef>
                <a:spcPts val="1200"/>
              </a:spcBef>
              <a:spcAft>
                <a:spcPts val="0"/>
              </a:spcAft>
              <a:buClr>
                <a:schemeClr val="accent1"/>
              </a:buClr>
              <a:buFont typeface="Garamond"/>
              <a:buNone/>
            </a:pPr>
            <a:endParaRPr sz="1650" b="0" i="0" u="none" strike="noStrike" cap="none" baseline="0" dirty="0">
              <a:solidFill>
                <a:schemeClr val="lt2"/>
              </a:solidFill>
              <a:latin typeface="Garamond"/>
              <a:ea typeface="Garamond"/>
              <a:cs typeface="Garamond"/>
              <a:sym typeface="Garamond"/>
              <a:rtl val="0"/>
            </a:endParaRPr>
          </a:p>
        </p:txBody>
      </p:sp>
      <p:sp>
        <p:nvSpPr>
          <p:cNvPr id="147" name="Shape 147"/>
          <p:cNvSpPr txBox="1">
            <a:spLocks noGrp="1"/>
          </p:cNvSpPr>
          <p:nvPr>
            <p:ph type="title"/>
          </p:nvPr>
        </p:nvSpPr>
        <p:spPr>
          <a:xfrm>
            <a:off x="2514600" y="609600"/>
            <a:ext cx="4114800" cy="1066797"/>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000" b="1" i="0" u="none" strike="noStrike" cap="small" baseline="0" dirty="0">
                <a:solidFill>
                  <a:srgbClr val="3F3F3F"/>
                </a:solidFill>
                <a:latin typeface="Garamond"/>
                <a:ea typeface="Garamond"/>
                <a:cs typeface="Garamond"/>
                <a:sym typeface="Garamond"/>
                <a:rtl val="0"/>
              </a:rPr>
              <a:t>Wait, Was that </a:t>
            </a:r>
            <a:r>
              <a:rPr lang="en-US" sz="3000" b="1" i="0" u="sng" strike="noStrike" cap="small" baseline="0" dirty="0">
                <a:solidFill>
                  <a:schemeClr val="hlink"/>
                </a:solidFill>
                <a:latin typeface="Garamond"/>
                <a:ea typeface="Garamond"/>
                <a:cs typeface="Garamond"/>
                <a:sym typeface="Garamond"/>
                <a:hlinkClick r:id="rId5"/>
                <a:rtl val="0"/>
              </a:rPr>
              <a:t>Robocop</a:t>
            </a:r>
            <a:r>
              <a:rPr lang="en-US" sz="3000" b="1" i="0" u="none" strike="noStrike" cap="small" baseline="0" dirty="0">
                <a:solidFill>
                  <a:srgbClr val="3F3F3F"/>
                </a:solidFill>
                <a:latin typeface="Garamond"/>
                <a:ea typeface="Garamond"/>
                <a:cs typeface="Garamond"/>
                <a:sym typeface="Garamond"/>
                <a:rtl val="0"/>
              </a:rPr>
              <a:t>?</a:t>
            </a:r>
          </a:p>
        </p:txBody>
      </p:sp>
    </p:spTree>
    <p:extLst>
      <p:ext uri="{BB962C8B-B14F-4D97-AF65-F5344CB8AC3E}">
        <p14:creationId xmlns:p14="http://schemas.microsoft.com/office/powerpoint/2010/main" val="92539201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2020824"/>
            <a:ext cx="8229600" cy="4075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r>
              <a:rPr lang="en-US" sz="2500" b="0" i="0" u="none" strike="noStrike" cap="none" baseline="0" dirty="0">
                <a:solidFill>
                  <a:schemeClr val="lt1"/>
                </a:solidFill>
                <a:latin typeface="Garamond"/>
                <a:ea typeface="Garamond"/>
                <a:cs typeface="Garamond"/>
                <a:sym typeface="Garamond"/>
                <a:rtl val="0"/>
              </a:rPr>
              <a:t>Check the first slide again:</a:t>
            </a: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dirty="0">
                <a:solidFill>
                  <a:schemeClr val="lt1"/>
                </a:solidFill>
                <a:latin typeface="Garamond"/>
                <a:ea typeface="Garamond"/>
                <a:cs typeface="Garamond"/>
                <a:sym typeface="Garamond"/>
                <a:rtl val="0"/>
              </a:rPr>
              <a:t>“its greater purpose is often constructive social criticism, using wit as a weapon and as a tool to draw attention to both particular and wider issues in society”</a:t>
            </a: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a:p>
            <a:pPr marL="0" marR="0" lvl="0" indent="0" algn="ctr" rtl="0">
              <a:lnSpc>
                <a:spcPct val="100000"/>
              </a:lnSpc>
              <a:spcBef>
                <a:spcPts val="600"/>
              </a:spcBef>
              <a:spcAft>
                <a:spcPts val="0"/>
              </a:spcAft>
              <a:buClr>
                <a:schemeClr val="accent1"/>
              </a:buClr>
              <a:buSzPct val="25000"/>
              <a:buFont typeface="Garamond"/>
              <a:buNone/>
            </a:pPr>
            <a:r>
              <a:rPr lang="en-US" sz="3000" b="0" i="0" u="none" strike="noStrike" cap="none" baseline="0" dirty="0">
                <a:solidFill>
                  <a:schemeClr val="lt1"/>
                </a:solidFill>
                <a:latin typeface="Garamond"/>
                <a:ea typeface="Garamond"/>
                <a:cs typeface="Garamond"/>
                <a:sym typeface="Garamond"/>
                <a:rtl val="0"/>
              </a:rPr>
              <a:t>Oversimplification:</a:t>
            </a: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dirty="0">
                <a:solidFill>
                  <a:schemeClr val="lt1"/>
                </a:solidFill>
                <a:latin typeface="Garamond"/>
                <a:ea typeface="Garamond"/>
                <a:cs typeface="Garamond"/>
                <a:sym typeface="Garamond"/>
                <a:rtl val="0"/>
              </a:rPr>
              <a:t>People will pay attention to what you are saying </a:t>
            </a:r>
            <a:endParaRPr lang="en-US" sz="2000" b="0" i="0" u="none" strike="noStrike" cap="none" baseline="0" dirty="0" smtClean="0">
              <a:solidFill>
                <a:schemeClr val="lt1"/>
              </a:solidFill>
              <a:latin typeface="Garamond"/>
              <a:ea typeface="Garamond"/>
              <a:cs typeface="Garamond"/>
              <a:sym typeface="Garamond"/>
              <a:rtl val="0"/>
            </a:endParaRPr>
          </a:p>
          <a:p>
            <a:pPr marL="0" marR="0" lvl="0" indent="0" algn="ctr" rtl="0">
              <a:lnSpc>
                <a:spcPct val="100000"/>
              </a:lnSpc>
              <a:spcBef>
                <a:spcPts val="600"/>
              </a:spcBef>
              <a:spcAft>
                <a:spcPts val="0"/>
              </a:spcAft>
              <a:buClr>
                <a:schemeClr val="accent1"/>
              </a:buClr>
              <a:buSzPct val="25000"/>
              <a:buFont typeface="Garamond"/>
              <a:buNone/>
            </a:pPr>
            <a:r>
              <a:rPr lang="en-US" sz="2000" b="0" i="0" u="none" strike="noStrike" cap="none" baseline="0" dirty="0" smtClean="0">
                <a:solidFill>
                  <a:schemeClr val="lt1"/>
                </a:solidFill>
                <a:latin typeface="Garamond"/>
                <a:ea typeface="Garamond"/>
                <a:cs typeface="Garamond"/>
                <a:sym typeface="Garamond"/>
                <a:rtl val="0"/>
              </a:rPr>
              <a:t>because </a:t>
            </a:r>
            <a:r>
              <a:rPr lang="en-US" sz="2000" b="0" i="0" u="none" strike="noStrike" cap="none" baseline="0" dirty="0">
                <a:solidFill>
                  <a:schemeClr val="lt1"/>
                </a:solidFill>
                <a:latin typeface="Garamond"/>
                <a:ea typeface="Garamond"/>
                <a:cs typeface="Garamond"/>
                <a:sym typeface="Garamond"/>
                <a:rtl val="0"/>
              </a:rPr>
              <a:t>you do it in a clever, and/or humorous </a:t>
            </a:r>
            <a:r>
              <a:rPr lang="en-US" sz="2000" b="0" i="0" u="none" strike="noStrike" cap="none" baseline="0" dirty="0" smtClean="0">
                <a:solidFill>
                  <a:schemeClr val="lt1"/>
                </a:solidFill>
                <a:latin typeface="Garamond"/>
                <a:ea typeface="Garamond"/>
                <a:cs typeface="Garamond"/>
                <a:sym typeface="Garamond"/>
                <a:rtl val="0"/>
              </a:rPr>
              <a:t>way.</a:t>
            </a:r>
            <a:endParaRPr lang="en-US" sz="2000" b="0" i="0" u="none" strike="noStrike" cap="none" baseline="0" dirty="0">
              <a:solidFill>
                <a:schemeClr val="lt1"/>
              </a:solidFill>
              <a:latin typeface="Garamond"/>
              <a:ea typeface="Garamond"/>
              <a:cs typeface="Garamond"/>
              <a:sym typeface="Garamond"/>
              <a:rtl val="0"/>
            </a:endParaRPr>
          </a:p>
          <a:p>
            <a:pPr marL="0" marR="0" lvl="0" indent="0" algn="ctr" rtl="0">
              <a:lnSpc>
                <a:spcPct val="100000"/>
              </a:lnSpc>
              <a:spcBef>
                <a:spcPts val="600"/>
              </a:spcBef>
              <a:spcAft>
                <a:spcPts val="0"/>
              </a:spcAft>
              <a:buClr>
                <a:schemeClr val="accent1"/>
              </a:buClr>
              <a:buFont typeface="Garamond"/>
              <a:buNone/>
            </a:pPr>
            <a:endParaRPr sz="2000" b="0" i="0" u="none" strike="noStrike" cap="none" baseline="0" dirty="0">
              <a:solidFill>
                <a:schemeClr val="lt1"/>
              </a:solidFill>
              <a:latin typeface="Garamond"/>
              <a:ea typeface="Garamond"/>
              <a:cs typeface="Garamond"/>
              <a:sym typeface="Garamond"/>
              <a:rtl val="0"/>
            </a:endParaRPr>
          </a:p>
        </p:txBody>
      </p:sp>
      <p:sp>
        <p:nvSpPr>
          <p:cNvPr id="153" name="Shape 153"/>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4000" b="1" i="0" u="none" strike="noStrike" cap="small" baseline="0" dirty="0">
                <a:solidFill>
                  <a:srgbClr val="3F3F3F"/>
                </a:solidFill>
                <a:latin typeface="Garamond"/>
                <a:ea typeface="Garamond"/>
                <a:cs typeface="Garamond"/>
                <a:sym typeface="Garamond"/>
                <a:rtl val="0"/>
              </a:rPr>
              <a:t>Why Satire?</a:t>
            </a:r>
          </a:p>
        </p:txBody>
      </p:sp>
    </p:spTree>
    <p:extLst>
      <p:ext uri="{BB962C8B-B14F-4D97-AF65-F5344CB8AC3E}">
        <p14:creationId xmlns:p14="http://schemas.microsoft.com/office/powerpoint/2010/main" val="159368744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1981200" y="2097024"/>
            <a:ext cx="5867400" cy="40751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Garamond"/>
              <a:buNone/>
            </a:pPr>
            <a:r>
              <a:rPr lang="en-US" sz="2500" b="0" i="0" u="none" strike="noStrike" cap="none" baseline="0" dirty="0">
                <a:solidFill>
                  <a:schemeClr val="lt1"/>
                </a:solidFill>
                <a:latin typeface="Garamond"/>
                <a:ea typeface="Garamond"/>
                <a:cs typeface="Garamond"/>
                <a:sym typeface="Garamond"/>
                <a:rtl val="0"/>
              </a:rPr>
              <a:t>Based on the criteria here:</a:t>
            </a:r>
          </a:p>
          <a:p>
            <a:pPr marL="457200" marR="0" lvl="0" indent="-457200" algn="l" rtl="0">
              <a:lnSpc>
                <a:spcPct val="100000"/>
              </a:lnSpc>
              <a:spcBef>
                <a:spcPts val="600"/>
              </a:spcBef>
              <a:spcAft>
                <a:spcPts val="0"/>
              </a:spcAft>
              <a:buClr>
                <a:schemeClr val="accent1"/>
              </a:buClr>
              <a:buSzPct val="100000"/>
              <a:buFont typeface="+mj-lt"/>
              <a:buAutoNum type="arabicPeriod"/>
            </a:pPr>
            <a:endParaRPr lang="en-US" sz="2500" b="0" i="0" u="none" strike="noStrike" cap="none" baseline="0" dirty="0" smtClean="0">
              <a:solidFill>
                <a:schemeClr val="lt1"/>
              </a:solidFill>
              <a:latin typeface="Garamond"/>
              <a:ea typeface="Garamond"/>
              <a:cs typeface="Garamond"/>
              <a:sym typeface="Garamond"/>
              <a:rtl val="0"/>
            </a:endParaRPr>
          </a:p>
          <a:p>
            <a:pPr marL="457200" lvl="4" indent="-457200" algn="l">
              <a:spcBef>
                <a:spcPts val="600"/>
              </a:spcBef>
              <a:buSzPct val="100000"/>
              <a:buFont typeface="+mj-lt"/>
              <a:buAutoNum type="arabicPeriod"/>
            </a:pPr>
            <a:r>
              <a:rPr lang="en-US" sz="2500" b="0" i="0" u="none" strike="noStrike" cap="none" baseline="0" dirty="0" smtClean="0">
                <a:solidFill>
                  <a:schemeClr val="lt1"/>
                </a:solidFill>
                <a:latin typeface="Garamond"/>
                <a:ea typeface="Garamond"/>
                <a:cs typeface="Garamond"/>
                <a:sym typeface="Garamond"/>
                <a:rtl val="0"/>
              </a:rPr>
              <a:t>Come </a:t>
            </a:r>
            <a:r>
              <a:rPr lang="en-US" sz="2500" b="0" i="0" u="none" strike="noStrike" cap="none" baseline="0" dirty="0">
                <a:solidFill>
                  <a:schemeClr val="lt1"/>
                </a:solidFill>
                <a:latin typeface="Garamond"/>
                <a:ea typeface="Garamond"/>
                <a:cs typeface="Garamond"/>
                <a:sym typeface="Garamond"/>
                <a:rtl val="0"/>
              </a:rPr>
              <a:t>up with an example of </a:t>
            </a:r>
            <a:r>
              <a:rPr lang="en-US" sz="2500" b="0" i="0" u="none" strike="noStrike" cap="none" baseline="0" dirty="0" smtClean="0">
                <a:solidFill>
                  <a:schemeClr val="lt1"/>
                </a:solidFill>
                <a:latin typeface="Garamond"/>
                <a:ea typeface="Garamond"/>
                <a:cs typeface="Garamond"/>
                <a:sym typeface="Garamond"/>
                <a:rtl val="0"/>
              </a:rPr>
              <a:t>satire which already exists.</a:t>
            </a:r>
            <a:endParaRPr lang="en-US" sz="2500" b="0" i="0" u="none" strike="noStrike" cap="none" baseline="0" dirty="0">
              <a:solidFill>
                <a:schemeClr val="lt1"/>
              </a:solidFill>
              <a:latin typeface="Garamond"/>
              <a:ea typeface="Garamond"/>
              <a:cs typeface="Garamond"/>
              <a:sym typeface="Garamond"/>
              <a:rtl val="0"/>
            </a:endParaRPr>
          </a:p>
          <a:p>
            <a:pPr marL="457200" lvl="4" indent="-457200" algn="l">
              <a:spcBef>
                <a:spcPts val="600"/>
              </a:spcBef>
              <a:buSzPct val="100000"/>
              <a:buFont typeface="+mj-lt"/>
              <a:buAutoNum type="arabicPeriod"/>
            </a:pPr>
            <a:r>
              <a:rPr lang="en-US" sz="2500" b="0" i="0" u="none" strike="noStrike" cap="none" baseline="0" dirty="0">
                <a:solidFill>
                  <a:schemeClr val="lt1"/>
                </a:solidFill>
                <a:latin typeface="Garamond"/>
                <a:ea typeface="Garamond"/>
                <a:cs typeface="Garamond"/>
                <a:sym typeface="Garamond"/>
                <a:rtl val="0"/>
              </a:rPr>
              <a:t>Think about the creator’s </a:t>
            </a:r>
            <a:r>
              <a:rPr lang="en-US" sz="2500" b="0" i="0" u="none" strike="noStrike" cap="none" baseline="0" dirty="0" smtClean="0">
                <a:solidFill>
                  <a:schemeClr val="lt1"/>
                </a:solidFill>
                <a:latin typeface="Garamond"/>
                <a:ea typeface="Garamond"/>
                <a:cs typeface="Garamond"/>
                <a:sym typeface="Garamond"/>
                <a:rtl val="0"/>
              </a:rPr>
              <a:t>message</a:t>
            </a:r>
            <a:r>
              <a:rPr lang="en-US" sz="2500" b="0" i="0" u="none" strike="noStrike" cap="none" dirty="0" smtClean="0">
                <a:solidFill>
                  <a:schemeClr val="lt1"/>
                </a:solidFill>
                <a:latin typeface="Garamond"/>
                <a:ea typeface="Garamond"/>
                <a:cs typeface="Garamond"/>
                <a:sym typeface="Garamond"/>
                <a:rtl val="0"/>
              </a:rPr>
              <a:t> – what is he poking fun at so that we’ll change? </a:t>
            </a:r>
            <a:endParaRPr lang="en-US" sz="2500" b="0" i="0" u="none" strike="noStrike" cap="none" baseline="0" dirty="0">
              <a:solidFill>
                <a:schemeClr val="lt1"/>
              </a:solidFill>
              <a:latin typeface="Garamond"/>
              <a:ea typeface="Garamond"/>
              <a:cs typeface="Garamond"/>
              <a:sym typeface="Garamond"/>
              <a:rtl val="0"/>
            </a:endParaRPr>
          </a:p>
          <a:p>
            <a:pPr marL="457200" lvl="4" indent="-457200" algn="l">
              <a:spcBef>
                <a:spcPts val="600"/>
              </a:spcBef>
              <a:buSzPct val="100000"/>
              <a:buFont typeface="+mj-lt"/>
              <a:buAutoNum type="arabicPeriod"/>
            </a:pPr>
            <a:r>
              <a:rPr lang="en-US" sz="2500" b="0" i="0" u="none" strike="noStrike" cap="none" baseline="0" dirty="0">
                <a:solidFill>
                  <a:schemeClr val="lt1"/>
                </a:solidFill>
                <a:latin typeface="Garamond"/>
                <a:ea typeface="Garamond"/>
                <a:cs typeface="Garamond"/>
                <a:sym typeface="Garamond"/>
                <a:rtl val="0"/>
              </a:rPr>
              <a:t>Share with your </a:t>
            </a:r>
            <a:r>
              <a:rPr lang="en-US" sz="2500" b="0" i="0" u="none" strike="noStrike" cap="none" baseline="0" dirty="0" smtClean="0">
                <a:solidFill>
                  <a:schemeClr val="lt1"/>
                </a:solidFill>
                <a:latin typeface="Garamond"/>
                <a:ea typeface="Garamond"/>
                <a:cs typeface="Garamond"/>
                <a:sym typeface="Garamond"/>
                <a:rtl val="0"/>
              </a:rPr>
              <a:t>partner.</a:t>
            </a:r>
            <a:endParaRPr lang="en-US" sz="2500" b="0" i="0" u="none" strike="noStrike" cap="none" baseline="0" dirty="0">
              <a:solidFill>
                <a:schemeClr val="lt1"/>
              </a:solidFill>
              <a:latin typeface="Garamond"/>
              <a:ea typeface="Garamond"/>
              <a:cs typeface="Garamond"/>
              <a:sym typeface="Garamond"/>
              <a:rtl val="0"/>
            </a:endParaRPr>
          </a:p>
          <a:p>
            <a:pPr marL="457200" lvl="4" indent="-457200" algn="l">
              <a:spcBef>
                <a:spcPts val="600"/>
              </a:spcBef>
              <a:buSzPct val="100000"/>
              <a:buFont typeface="+mj-lt"/>
              <a:buAutoNum type="arabicPeriod"/>
            </a:pPr>
            <a:r>
              <a:rPr lang="en-US" sz="2500" b="0" i="0" u="none" strike="noStrike" cap="none" baseline="0" dirty="0">
                <a:solidFill>
                  <a:schemeClr val="lt1"/>
                </a:solidFill>
                <a:latin typeface="Garamond"/>
                <a:ea typeface="Garamond"/>
                <a:cs typeface="Garamond"/>
                <a:sym typeface="Garamond"/>
                <a:rtl val="0"/>
              </a:rPr>
              <a:t>Be able to explain why your </a:t>
            </a:r>
            <a:r>
              <a:rPr lang="en-US" sz="2500" b="0" i="0" u="none" strike="noStrike" cap="none" baseline="0" dirty="0" smtClean="0">
                <a:solidFill>
                  <a:schemeClr val="lt1"/>
                </a:solidFill>
                <a:latin typeface="Garamond"/>
                <a:ea typeface="Garamond"/>
                <a:cs typeface="Garamond"/>
                <a:sym typeface="Garamond"/>
                <a:rtl val="0"/>
              </a:rPr>
              <a:t>partner’s </a:t>
            </a:r>
            <a:r>
              <a:rPr lang="en-US" sz="2500" b="0" i="0" u="none" strike="noStrike" cap="none" baseline="0" dirty="0">
                <a:solidFill>
                  <a:schemeClr val="lt1"/>
                </a:solidFill>
                <a:latin typeface="Garamond"/>
                <a:ea typeface="Garamond"/>
                <a:cs typeface="Garamond"/>
                <a:sym typeface="Garamond"/>
                <a:rtl val="0"/>
              </a:rPr>
              <a:t>answer is an example of satire.</a:t>
            </a:r>
          </a:p>
        </p:txBody>
      </p:sp>
      <p:sp>
        <p:nvSpPr>
          <p:cNvPr id="159" name="Shape 159"/>
          <p:cNvSpPr txBox="1">
            <a:spLocks noGrp="1"/>
          </p:cNvSpPr>
          <p:nvPr>
            <p:ph type="title"/>
          </p:nvPr>
        </p:nvSpPr>
        <p:spPr>
          <a:xfrm>
            <a:off x="2514600" y="975358"/>
            <a:ext cx="4114800" cy="701039"/>
          </a:xfrm>
          <a:prstGeom prst="rect">
            <a:avLst/>
          </a:prstGeom>
          <a:solidFill>
            <a:schemeClr val="lt1"/>
          </a:solidFill>
          <a:ln w="76200"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F3F3F"/>
              </a:buClr>
              <a:buSzPct val="25000"/>
              <a:buFont typeface="Garamond"/>
              <a:buNone/>
            </a:pPr>
            <a:r>
              <a:rPr lang="en-US" sz="3000" b="1" i="0" u="none" strike="noStrike" cap="small" baseline="0" dirty="0">
                <a:solidFill>
                  <a:srgbClr val="3F3F3F"/>
                </a:solidFill>
                <a:latin typeface="Garamond"/>
                <a:ea typeface="Garamond"/>
                <a:cs typeface="Garamond"/>
                <a:sym typeface="Garamond"/>
                <a:rtl val="0"/>
              </a:rPr>
              <a:t>Quick Check</a:t>
            </a:r>
          </a:p>
        </p:txBody>
      </p:sp>
    </p:spTree>
    <p:extLst>
      <p:ext uri="{BB962C8B-B14F-4D97-AF65-F5344CB8AC3E}">
        <p14:creationId xmlns:p14="http://schemas.microsoft.com/office/powerpoint/2010/main" val="933182087"/>
      </p:ext>
    </p:extLst>
  </p:cSld>
  <p:clrMapOvr>
    <a:masterClrMapping/>
  </p:clrMapOvr>
  <p:transition spd="slow">
    <p:cut/>
  </p:transition>
</p:sld>
</file>

<file path=ppt/theme/theme1.xml><?xml version="1.0" encoding="utf-8"?>
<a:theme xmlns:a="http://schemas.openxmlformats.org/drawingml/2006/main" name="BlackTie">
  <a:themeElements>
    <a:clrScheme name="Custom 2">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C00000"/>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On-screen Show (4:3)</PresentationFormat>
  <Paragraphs>101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BlackTie</vt:lpstr>
      <vt:lpstr>Bellringer: May 19</vt:lpstr>
      <vt:lpstr>Laughing At the end of the world</vt:lpstr>
      <vt:lpstr>Satire</vt:lpstr>
      <vt:lpstr>Satire</vt:lpstr>
      <vt:lpstr>Irony and Satire: BFF</vt:lpstr>
      <vt:lpstr>Popular Satires</vt:lpstr>
      <vt:lpstr>Wait, Was that Robocop?</vt:lpstr>
      <vt:lpstr>Why Satire?</vt:lpstr>
      <vt:lpstr>Quick Check</vt:lpstr>
      <vt:lpstr>Dr. Strangelove:  or How I learned to stop worrying and love the bomb</vt:lpstr>
      <vt:lpstr>Cold War</vt:lpstr>
      <vt:lpstr>Nuclear Weapons</vt:lpstr>
      <vt:lpstr>Fallout and Nuclear Winter</vt:lpstr>
      <vt:lpstr>M.A.D. and the Doomsday Machine</vt:lpstr>
      <vt:lpstr>Arms Race/ Missile Gap </vt:lpstr>
      <vt:lpstr>I’m depressed now.  When does the laughing happen?</vt:lpstr>
      <vt:lpstr>Summary</vt:lpstr>
      <vt:lpstr>What we are doing?</vt:lpstr>
      <vt:lpstr>Ticket Out May 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 May 19</dc:title>
  <dc:creator>Windows User</dc:creator>
  <cp:lastModifiedBy>Windows User</cp:lastModifiedBy>
  <cp:revision>1</cp:revision>
  <dcterms:created xsi:type="dcterms:W3CDTF">2015-05-19T11:10:56Z</dcterms:created>
  <dcterms:modified xsi:type="dcterms:W3CDTF">2015-05-19T11:11:55Z</dcterms:modified>
</cp:coreProperties>
</file>