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1D4D-F994-4228-B1C1-8983311534B9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09159-C7F2-49BF-A01F-40123A90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0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1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kern="0">
              <a:solidFill>
                <a:prstClr val="black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tK7ClQW6Lw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thPfjOt5WEo" TargetMode="External"/><Relationship Id="rId4" Type="http://schemas.openxmlformats.org/officeDocument/2006/relationships/hyperlink" Target="https://youtu.be/wA8z94MXo9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KtQEnERhS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idx="1"/>
          </p:nvPr>
        </p:nvSpPr>
        <p:spPr>
          <a:xfrm>
            <a:off x="4572000" y="457200"/>
            <a:ext cx="3657600" cy="4794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4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If you could, would you disable all of the nuclear weapons in the world?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3810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Bellringer:</a:t>
            </a:r>
            <a:br>
              <a:rPr lang="en-US" sz="4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May </a:t>
            </a:r>
            <a:r>
              <a:rPr lang="en-US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4, </a:t>
            </a:r>
            <a:r>
              <a:rPr lang="en-US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2015</a:t>
            </a:r>
            <a:br>
              <a:rPr lang="en-US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In YOUR NOTES</a:t>
            </a:r>
            <a:endParaRPr lang="en-US" sz="4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48681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xfrm>
            <a:off x="457200" y="609600"/>
            <a:ext cx="73914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You use rational, coherent</a:t>
            </a:r>
            <a:r>
              <a:rPr lang="en-US" sz="25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reasoning to create your point. This reasoning involves having a solid claim, relevant clear examples with specific explanations of how the exa</a:t>
            </a:r>
            <a:r>
              <a:rPr lang="en-US" sz="25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mples connect to and prove the claim.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500" b="0" i="0" u="none" strike="noStrike" cap="none" baseline="0" dirty="0" smtClean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5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Fallacies</a:t>
            </a:r>
            <a:r>
              <a:rPr lang="en-US" sz="25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:  sometimes things that sound logical, aren’t in reality.  Common errors in logic are called fallacies.</a:t>
            </a:r>
          </a:p>
          <a:p>
            <a:pPr marL="594360" marR="0" lvl="1" indent="-276860" algn="l" rtl="0">
              <a:lnSpc>
                <a:spcPct val="80000"/>
              </a:lnSpc>
              <a:spcBef>
                <a:spcPts val="410"/>
              </a:spcBef>
              <a:spcAft>
                <a:spcPts val="0"/>
              </a:spcAft>
              <a:buClr>
                <a:schemeClr val="accent1"/>
              </a:buClr>
              <a:buSzPct val="95294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Most emotional appeals are actually fallacies.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6629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33585703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xfrm>
            <a:off x="457200" y="1905000"/>
            <a:ext cx="7696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“That budget is much more than a long list of numbers, for behind all the numbers lies America's ability to prevent the greatest of human tragedies and preserve our free way of life in a sometimes dangerous world.”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28600" y="10668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Is this example better categorized</a:t>
            </a:r>
            <a:r>
              <a:rPr lang="en-US" sz="3000" b="1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as 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LOGOS 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or 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PATHOS</a:t>
            </a:r>
            <a:r>
              <a:rPr lang="en-US" sz="3000" b="1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? </a:t>
            </a:r>
            <a:r>
              <a:rPr lang="en-US" sz="3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Explain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.</a:t>
            </a:r>
            <a:endParaRPr lang="en-US" sz="3000" b="1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338553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543800" cy="449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will use the reading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guide to help analyze </a:t>
            </a:r>
            <a:r>
              <a:rPr lang="en-US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Reagan's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speech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. Your responses must be specific to the text. General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and Vague answers are BAD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!!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4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are going to evaluate the effectiveness of his appeals and the reasoning behind them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4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will answer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question: Was </a:t>
            </a:r>
            <a:r>
              <a:rPr lang="en-US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Reagan's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speech effective </a:t>
            </a:r>
            <a:r>
              <a:rPr lang="en-US" sz="24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in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convincing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his audience to support his vision for the nation’s arsenal?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0104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Reading Goals</a:t>
            </a:r>
          </a:p>
        </p:txBody>
      </p:sp>
    </p:spTree>
    <p:extLst>
      <p:ext uri="{BB962C8B-B14F-4D97-AF65-F5344CB8AC3E}">
        <p14:creationId xmlns:p14="http://schemas.microsoft.com/office/powerpoint/2010/main" val="11013904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4343400" y="457201"/>
            <a:ext cx="38862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Reagan's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speech was delivered on March 23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rd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1983.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It was nationally televised (remember this was before cable was commonplace and, for most Americans, this was all that was on)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US was just coming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out of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 recession and the budget was a major concern.</a:t>
            </a:r>
          </a:p>
          <a:p>
            <a:pPr marL="274320" marR="0" lvl="0" indent="558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3962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500" b="1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 little </a:t>
            </a:r>
            <a:r>
              <a:rPr lang="en-US" sz="35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background </a:t>
            </a:r>
            <a:r>
              <a:rPr lang="en-US" sz="3500" b="1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on the piece</a:t>
            </a:r>
          </a:p>
        </p:txBody>
      </p:sp>
    </p:spTree>
    <p:extLst>
      <p:ext uri="{BB962C8B-B14F-4D97-AF65-F5344CB8AC3E}">
        <p14:creationId xmlns:p14="http://schemas.microsoft.com/office/powerpoint/2010/main" val="27450282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First some historical terms you need to know: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Cold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War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Nuclear Weapons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Mutually Assured Destruction (MAD)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Fallout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Missiles</a:t>
            </a:r>
          </a:p>
          <a:p>
            <a:pPr marL="662940" marR="0" lvl="1" indent="-345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ICBM (long-range)</a:t>
            </a:r>
          </a:p>
          <a:p>
            <a:pPr marL="662940" marR="0" lvl="1" indent="-345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IRBM (intermediate-range)</a:t>
            </a:r>
          </a:p>
          <a:p>
            <a:pPr marL="320040" marR="0" lvl="1" indent="-25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87846" y="975358"/>
            <a:ext cx="7145854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54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Some Important Terms</a:t>
            </a:r>
          </a:p>
        </p:txBody>
      </p:sp>
    </p:spTree>
    <p:extLst>
      <p:ext uri="{BB962C8B-B14F-4D97-AF65-F5344CB8AC3E}">
        <p14:creationId xmlns:p14="http://schemas.microsoft.com/office/powerpoint/2010/main" val="4283501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7368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A war that is waged without open combat between two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groups.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571500" lvl="1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7368"/>
              <a:buFont typeface="Garamond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A conflict between NATO (US and allies) and the Warsaw Pact (Soviet Union and its allies)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7368"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7368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Originated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from the following quote: “…but few people have yet considered its ideological implications—that is, the kind of world-view, the kind of beliefs, and the social structure that would probably prevail in a state which was at once unconquerable and in a permanent state of "cold war" with its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neighbors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.”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– George Orwell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185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219200" y="975358"/>
            <a:ext cx="63246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5400" b="1" i="0" u="none" strike="noStrike" cap="small" baseline="0" dirty="0" smtClean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The Cold </a:t>
            </a:r>
            <a:r>
              <a:rPr lang="en-US" sz="54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War</a:t>
            </a:r>
          </a:p>
        </p:txBody>
      </p:sp>
      <p:grpSp>
        <p:nvGrpSpPr>
          <p:cNvPr id="11" name="SMARTInkShape-Group12"/>
          <p:cNvGrpSpPr/>
          <p:nvPr/>
        </p:nvGrpSpPr>
        <p:grpSpPr>
          <a:xfrm>
            <a:off x="3557588" y="3201019"/>
            <a:ext cx="1009064" cy="399432"/>
            <a:chOff x="3557588" y="3201019"/>
            <a:chExt cx="1009064" cy="399432"/>
          </a:xfrm>
        </p:grpSpPr>
        <p:sp>
          <p:nvSpPr>
            <p:cNvPr id="7" name="SMARTInkShape-47"/>
            <p:cNvSpPr/>
            <p:nvPr/>
          </p:nvSpPr>
          <p:spPr>
            <a:xfrm>
              <a:off x="3825123" y="3271838"/>
              <a:ext cx="211097" cy="235744"/>
            </a:xfrm>
            <a:custGeom>
              <a:avLst/>
              <a:gdLst/>
              <a:ahLst/>
              <a:cxnLst/>
              <a:rect l="0" t="0" r="0" b="0"/>
              <a:pathLst>
                <a:path w="211097" h="235744">
                  <a:moveTo>
                    <a:pt x="211096" y="0"/>
                  </a:moveTo>
                  <a:lnTo>
                    <a:pt x="182129" y="9887"/>
                  </a:lnTo>
                  <a:lnTo>
                    <a:pt x="150076" y="26735"/>
                  </a:lnTo>
                  <a:lnTo>
                    <a:pt x="122548" y="44434"/>
                  </a:lnTo>
                  <a:lnTo>
                    <a:pt x="94284" y="64759"/>
                  </a:lnTo>
                  <a:lnTo>
                    <a:pt x="65801" y="85862"/>
                  </a:lnTo>
                  <a:lnTo>
                    <a:pt x="37253" y="103404"/>
                  </a:lnTo>
                  <a:lnTo>
                    <a:pt x="5180" y="128407"/>
                  </a:lnTo>
                  <a:lnTo>
                    <a:pt x="0" y="133229"/>
                  </a:lnTo>
                  <a:lnTo>
                    <a:pt x="515" y="136444"/>
                  </a:lnTo>
                  <a:lnTo>
                    <a:pt x="4827" y="138588"/>
                  </a:lnTo>
                  <a:lnTo>
                    <a:pt x="18615" y="140175"/>
                  </a:lnTo>
                  <a:lnTo>
                    <a:pt x="48985" y="134727"/>
                  </a:lnTo>
                  <a:lnTo>
                    <a:pt x="76015" y="130406"/>
                  </a:lnTo>
                  <a:lnTo>
                    <a:pt x="104132" y="129126"/>
                  </a:lnTo>
                  <a:lnTo>
                    <a:pt x="132571" y="128747"/>
                  </a:lnTo>
                  <a:lnTo>
                    <a:pt x="163223" y="130751"/>
                  </a:lnTo>
                  <a:lnTo>
                    <a:pt x="183469" y="135105"/>
                  </a:lnTo>
                  <a:lnTo>
                    <a:pt x="197759" y="142332"/>
                  </a:lnTo>
                  <a:lnTo>
                    <a:pt x="200617" y="147275"/>
                  </a:lnTo>
                  <a:lnTo>
                    <a:pt x="200935" y="152952"/>
                  </a:lnTo>
                  <a:lnTo>
                    <a:pt x="199559" y="159118"/>
                  </a:lnTo>
                  <a:lnTo>
                    <a:pt x="191681" y="170202"/>
                  </a:lnTo>
                  <a:lnTo>
                    <a:pt x="159621" y="200007"/>
                  </a:lnTo>
                  <a:lnTo>
                    <a:pt x="126727" y="218865"/>
                  </a:lnTo>
                  <a:lnTo>
                    <a:pt x="53933" y="235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8" name="SMARTInkShape-48"/>
            <p:cNvSpPr/>
            <p:nvPr/>
          </p:nvSpPr>
          <p:spPr>
            <a:xfrm>
              <a:off x="4075461" y="3271838"/>
              <a:ext cx="173015" cy="250032"/>
            </a:xfrm>
            <a:custGeom>
              <a:avLst/>
              <a:gdLst/>
              <a:ahLst/>
              <a:cxnLst/>
              <a:rect l="0" t="0" r="0" b="0"/>
              <a:pathLst>
                <a:path w="173015" h="250032">
                  <a:moveTo>
                    <a:pt x="160783" y="0"/>
                  </a:moveTo>
                  <a:lnTo>
                    <a:pt x="133060" y="12200"/>
                  </a:lnTo>
                  <a:lnTo>
                    <a:pt x="104767" y="29279"/>
                  </a:lnTo>
                  <a:lnTo>
                    <a:pt x="72395" y="45540"/>
                  </a:lnTo>
                  <a:lnTo>
                    <a:pt x="42342" y="64293"/>
                  </a:lnTo>
                  <a:lnTo>
                    <a:pt x="7977" y="85254"/>
                  </a:lnTo>
                  <a:lnTo>
                    <a:pt x="1762" y="90173"/>
                  </a:lnTo>
                  <a:lnTo>
                    <a:pt x="0" y="95041"/>
                  </a:lnTo>
                  <a:lnTo>
                    <a:pt x="1207" y="99872"/>
                  </a:lnTo>
                  <a:lnTo>
                    <a:pt x="4393" y="104681"/>
                  </a:lnTo>
                  <a:lnTo>
                    <a:pt x="8897" y="107094"/>
                  </a:lnTo>
                  <a:lnTo>
                    <a:pt x="37471" y="107379"/>
                  </a:lnTo>
                  <a:lnTo>
                    <a:pt x="60734" y="107255"/>
                  </a:lnTo>
                  <a:lnTo>
                    <a:pt x="92239" y="107200"/>
                  </a:lnTo>
                  <a:lnTo>
                    <a:pt x="126715" y="110961"/>
                  </a:lnTo>
                  <a:lnTo>
                    <a:pt x="152012" y="117103"/>
                  </a:lnTo>
                  <a:lnTo>
                    <a:pt x="165087" y="125864"/>
                  </a:lnTo>
                  <a:lnTo>
                    <a:pt x="170796" y="131534"/>
                  </a:lnTo>
                  <a:lnTo>
                    <a:pt x="173014" y="138489"/>
                  </a:lnTo>
                  <a:lnTo>
                    <a:pt x="171246" y="154684"/>
                  </a:lnTo>
                  <a:lnTo>
                    <a:pt x="160935" y="170348"/>
                  </a:lnTo>
                  <a:lnTo>
                    <a:pt x="132238" y="196015"/>
                  </a:lnTo>
                  <a:lnTo>
                    <a:pt x="97935" y="220487"/>
                  </a:lnTo>
                  <a:lnTo>
                    <a:pt x="70018" y="231664"/>
                  </a:lnTo>
                  <a:lnTo>
                    <a:pt x="25052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9" name="SMARTInkShape-49"/>
            <p:cNvSpPr/>
            <p:nvPr/>
          </p:nvSpPr>
          <p:spPr>
            <a:xfrm>
              <a:off x="3557588" y="3236119"/>
              <a:ext cx="192882" cy="239025"/>
            </a:xfrm>
            <a:custGeom>
              <a:avLst/>
              <a:gdLst/>
              <a:ahLst/>
              <a:cxnLst/>
              <a:rect l="0" t="0" r="0" b="0"/>
              <a:pathLst>
                <a:path w="192882" h="239025">
                  <a:moveTo>
                    <a:pt x="0" y="0"/>
                  </a:moveTo>
                  <a:lnTo>
                    <a:pt x="2116" y="34248"/>
                  </a:lnTo>
                  <a:lnTo>
                    <a:pt x="7770" y="63858"/>
                  </a:lnTo>
                  <a:lnTo>
                    <a:pt x="13000" y="98515"/>
                  </a:lnTo>
                  <a:lnTo>
                    <a:pt x="14033" y="133995"/>
                  </a:lnTo>
                  <a:lnTo>
                    <a:pt x="16354" y="169461"/>
                  </a:lnTo>
                  <a:lnTo>
                    <a:pt x="22043" y="196525"/>
                  </a:lnTo>
                  <a:lnTo>
                    <a:pt x="27259" y="215932"/>
                  </a:lnTo>
                  <a:lnTo>
                    <a:pt x="38327" y="234195"/>
                  </a:lnTo>
                  <a:lnTo>
                    <a:pt x="44286" y="239024"/>
                  </a:lnTo>
                  <a:lnTo>
                    <a:pt x="48574" y="238724"/>
                  </a:lnTo>
                  <a:lnTo>
                    <a:pt x="59688" y="234158"/>
                  </a:lnTo>
                  <a:lnTo>
                    <a:pt x="75541" y="222662"/>
                  </a:lnTo>
                  <a:lnTo>
                    <a:pt x="94271" y="192099"/>
                  </a:lnTo>
                  <a:lnTo>
                    <a:pt x="112195" y="160359"/>
                  </a:lnTo>
                  <a:lnTo>
                    <a:pt x="126288" y="132886"/>
                  </a:lnTo>
                  <a:lnTo>
                    <a:pt x="145272" y="100067"/>
                  </a:lnTo>
                  <a:lnTo>
                    <a:pt x="162192" y="65951"/>
                  </a:lnTo>
                  <a:lnTo>
                    <a:pt x="172940" y="45470"/>
                  </a:lnTo>
                  <a:lnTo>
                    <a:pt x="177206" y="39838"/>
                  </a:lnTo>
                  <a:lnTo>
                    <a:pt x="180050" y="39259"/>
                  </a:lnTo>
                  <a:lnTo>
                    <a:pt x="181945" y="42047"/>
                  </a:lnTo>
                  <a:lnTo>
                    <a:pt x="183209" y="47081"/>
                  </a:lnTo>
                  <a:lnTo>
                    <a:pt x="181196" y="73129"/>
                  </a:lnTo>
                  <a:lnTo>
                    <a:pt x="175572" y="102189"/>
                  </a:lnTo>
                  <a:lnTo>
                    <a:pt x="171165" y="125586"/>
                  </a:lnTo>
                  <a:lnTo>
                    <a:pt x="168148" y="151066"/>
                  </a:lnTo>
                  <a:lnTo>
                    <a:pt x="171706" y="186136"/>
                  </a:lnTo>
                  <a:lnTo>
                    <a:pt x="19288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0" name="SMARTInkShape-50"/>
            <p:cNvSpPr/>
            <p:nvPr/>
          </p:nvSpPr>
          <p:spPr>
            <a:xfrm>
              <a:off x="4306058" y="3201019"/>
              <a:ext cx="260594" cy="399432"/>
            </a:xfrm>
            <a:custGeom>
              <a:avLst/>
              <a:gdLst/>
              <a:ahLst/>
              <a:cxnLst/>
              <a:rect l="0" t="0" r="0" b="0"/>
              <a:pathLst>
                <a:path w="260594" h="399432">
                  <a:moveTo>
                    <a:pt x="51630" y="120825"/>
                  </a:moveTo>
                  <a:lnTo>
                    <a:pt x="46720" y="146019"/>
                  </a:lnTo>
                  <a:lnTo>
                    <a:pt x="45479" y="171974"/>
                  </a:lnTo>
                  <a:lnTo>
                    <a:pt x="40988" y="206447"/>
                  </a:lnTo>
                  <a:lnTo>
                    <a:pt x="30837" y="236770"/>
                  </a:lnTo>
                  <a:lnTo>
                    <a:pt x="18095" y="269758"/>
                  </a:lnTo>
                  <a:lnTo>
                    <a:pt x="10003" y="284648"/>
                  </a:lnTo>
                  <a:lnTo>
                    <a:pt x="6416" y="285603"/>
                  </a:lnTo>
                  <a:lnTo>
                    <a:pt x="3231" y="282271"/>
                  </a:lnTo>
                  <a:lnTo>
                    <a:pt x="313" y="276080"/>
                  </a:lnTo>
                  <a:lnTo>
                    <a:pt x="0" y="248406"/>
                  </a:lnTo>
                  <a:lnTo>
                    <a:pt x="8727" y="215071"/>
                  </a:lnTo>
                  <a:lnTo>
                    <a:pt x="25159" y="180059"/>
                  </a:lnTo>
                  <a:lnTo>
                    <a:pt x="36161" y="154295"/>
                  </a:lnTo>
                  <a:lnTo>
                    <a:pt x="47929" y="127763"/>
                  </a:lnTo>
                  <a:lnTo>
                    <a:pt x="63743" y="102741"/>
                  </a:lnTo>
                  <a:lnTo>
                    <a:pt x="90497" y="70135"/>
                  </a:lnTo>
                  <a:lnTo>
                    <a:pt x="118532" y="40365"/>
                  </a:lnTo>
                  <a:lnTo>
                    <a:pt x="151540" y="14062"/>
                  </a:lnTo>
                  <a:lnTo>
                    <a:pt x="183578" y="2516"/>
                  </a:lnTo>
                  <a:lnTo>
                    <a:pt x="209456" y="0"/>
                  </a:lnTo>
                  <a:lnTo>
                    <a:pt x="221258" y="3890"/>
                  </a:lnTo>
                  <a:lnTo>
                    <a:pt x="250768" y="19671"/>
                  </a:lnTo>
                  <a:lnTo>
                    <a:pt x="258669" y="30624"/>
                  </a:lnTo>
                  <a:lnTo>
                    <a:pt x="260593" y="43429"/>
                  </a:lnTo>
                  <a:lnTo>
                    <a:pt x="255360" y="71053"/>
                  </a:lnTo>
                  <a:lnTo>
                    <a:pt x="234483" y="105143"/>
                  </a:lnTo>
                  <a:lnTo>
                    <a:pt x="200608" y="140334"/>
                  </a:lnTo>
                  <a:lnTo>
                    <a:pt x="172765" y="163118"/>
                  </a:lnTo>
                  <a:lnTo>
                    <a:pt x="144407" y="182833"/>
                  </a:lnTo>
                  <a:lnTo>
                    <a:pt x="115896" y="196612"/>
                  </a:lnTo>
                  <a:lnTo>
                    <a:pt x="87340" y="205722"/>
                  </a:lnTo>
                  <a:lnTo>
                    <a:pt x="56831" y="215911"/>
                  </a:lnTo>
                  <a:lnTo>
                    <a:pt x="24957" y="220709"/>
                  </a:lnTo>
                  <a:lnTo>
                    <a:pt x="31203" y="217007"/>
                  </a:lnTo>
                  <a:lnTo>
                    <a:pt x="39316" y="214676"/>
                  </a:lnTo>
                  <a:lnTo>
                    <a:pt x="73861" y="213780"/>
                  </a:lnTo>
                  <a:lnTo>
                    <a:pt x="106703" y="215298"/>
                  </a:lnTo>
                  <a:lnTo>
                    <a:pt x="139061" y="227122"/>
                  </a:lnTo>
                  <a:lnTo>
                    <a:pt x="156369" y="233949"/>
                  </a:lnTo>
                  <a:lnTo>
                    <a:pt x="178707" y="251181"/>
                  </a:lnTo>
                  <a:lnTo>
                    <a:pt x="200880" y="280453"/>
                  </a:lnTo>
                  <a:lnTo>
                    <a:pt x="215708" y="307293"/>
                  </a:lnTo>
                  <a:lnTo>
                    <a:pt x="228039" y="335354"/>
                  </a:lnTo>
                  <a:lnTo>
                    <a:pt x="243109" y="369487"/>
                  </a:lnTo>
                  <a:lnTo>
                    <a:pt x="251655" y="399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  <p:grpSp>
        <p:nvGrpSpPr>
          <p:cNvPr id="23" name="SMARTInkShape-Group13"/>
          <p:cNvGrpSpPr/>
          <p:nvPr/>
        </p:nvGrpSpPr>
        <p:grpSpPr>
          <a:xfrm>
            <a:off x="1414463" y="464389"/>
            <a:ext cx="1985963" cy="428581"/>
            <a:chOff x="1414463" y="464389"/>
            <a:chExt cx="1985963" cy="428581"/>
          </a:xfrm>
        </p:grpSpPr>
        <p:sp>
          <p:nvSpPr>
            <p:cNvPr id="12" name="SMARTInkShape-51"/>
            <p:cNvSpPr/>
            <p:nvPr/>
          </p:nvSpPr>
          <p:spPr>
            <a:xfrm>
              <a:off x="2750897" y="516102"/>
              <a:ext cx="213760" cy="262568"/>
            </a:xfrm>
            <a:custGeom>
              <a:avLst/>
              <a:gdLst/>
              <a:ahLst/>
              <a:cxnLst/>
              <a:rect l="0" t="0" r="0" b="0"/>
              <a:pathLst>
                <a:path w="213760" h="262568">
                  <a:moveTo>
                    <a:pt x="213759" y="55398"/>
                  </a:moveTo>
                  <a:lnTo>
                    <a:pt x="213759" y="51606"/>
                  </a:lnTo>
                  <a:lnTo>
                    <a:pt x="211643" y="47627"/>
                  </a:lnTo>
                  <a:lnTo>
                    <a:pt x="208850" y="43213"/>
                  </a:lnTo>
                  <a:lnTo>
                    <a:pt x="203117" y="27756"/>
                  </a:lnTo>
                  <a:lnTo>
                    <a:pt x="196859" y="21152"/>
                  </a:lnTo>
                  <a:lnTo>
                    <a:pt x="174522" y="7967"/>
                  </a:lnTo>
                  <a:lnTo>
                    <a:pt x="155567" y="1481"/>
                  </a:lnTo>
                  <a:lnTo>
                    <a:pt x="134075" y="0"/>
                  </a:lnTo>
                  <a:lnTo>
                    <a:pt x="100888" y="6208"/>
                  </a:lnTo>
                  <a:lnTo>
                    <a:pt x="78451" y="14894"/>
                  </a:lnTo>
                  <a:lnTo>
                    <a:pt x="49537" y="35844"/>
                  </a:lnTo>
                  <a:lnTo>
                    <a:pt x="16541" y="67051"/>
                  </a:lnTo>
                  <a:lnTo>
                    <a:pt x="5746" y="85309"/>
                  </a:lnTo>
                  <a:lnTo>
                    <a:pt x="1313" y="98215"/>
                  </a:lnTo>
                  <a:lnTo>
                    <a:pt x="0" y="110859"/>
                  </a:lnTo>
                  <a:lnTo>
                    <a:pt x="1403" y="114597"/>
                  </a:lnTo>
                  <a:lnTo>
                    <a:pt x="7196" y="120867"/>
                  </a:lnTo>
                  <a:lnTo>
                    <a:pt x="23174" y="128859"/>
                  </a:lnTo>
                  <a:lnTo>
                    <a:pt x="42989" y="132462"/>
                  </a:lnTo>
                  <a:lnTo>
                    <a:pt x="71019" y="127976"/>
                  </a:lnTo>
                  <a:lnTo>
                    <a:pt x="106621" y="117147"/>
                  </a:lnTo>
                  <a:lnTo>
                    <a:pt x="134388" y="102050"/>
                  </a:lnTo>
                  <a:lnTo>
                    <a:pt x="150113" y="88447"/>
                  </a:lnTo>
                  <a:lnTo>
                    <a:pt x="165057" y="71745"/>
                  </a:lnTo>
                  <a:lnTo>
                    <a:pt x="169385" y="68677"/>
                  </a:lnTo>
                  <a:lnTo>
                    <a:pt x="174193" y="61035"/>
                  </a:lnTo>
                  <a:lnTo>
                    <a:pt x="177974" y="41626"/>
                  </a:lnTo>
                  <a:lnTo>
                    <a:pt x="177246" y="73828"/>
                  </a:lnTo>
                  <a:lnTo>
                    <a:pt x="170765" y="108002"/>
                  </a:lnTo>
                  <a:lnTo>
                    <a:pt x="164833" y="141465"/>
                  </a:lnTo>
                  <a:lnTo>
                    <a:pt x="164760" y="168972"/>
                  </a:lnTo>
                  <a:lnTo>
                    <a:pt x="169932" y="199275"/>
                  </a:lnTo>
                  <a:lnTo>
                    <a:pt x="178541" y="226353"/>
                  </a:lnTo>
                  <a:lnTo>
                    <a:pt x="183216" y="240989"/>
                  </a:lnTo>
                  <a:lnTo>
                    <a:pt x="185103" y="249802"/>
                  </a:lnTo>
                  <a:lnTo>
                    <a:pt x="192328" y="262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3" name="SMARTInkShape-52"/>
            <p:cNvSpPr/>
            <p:nvPr/>
          </p:nvSpPr>
          <p:spPr>
            <a:xfrm>
              <a:off x="3008044" y="550486"/>
              <a:ext cx="235220" cy="263903"/>
            </a:xfrm>
            <a:custGeom>
              <a:avLst/>
              <a:gdLst/>
              <a:ahLst/>
              <a:cxnLst/>
              <a:rect l="0" t="0" r="0" b="0"/>
              <a:pathLst>
                <a:path w="235220" h="263903">
                  <a:moveTo>
                    <a:pt x="163781" y="35302"/>
                  </a:moveTo>
                  <a:lnTo>
                    <a:pt x="163781" y="18509"/>
                  </a:lnTo>
                  <a:lnTo>
                    <a:pt x="162194" y="16169"/>
                  </a:lnTo>
                  <a:lnTo>
                    <a:pt x="147687" y="4334"/>
                  </a:lnTo>
                  <a:lnTo>
                    <a:pt x="140489" y="1695"/>
                  </a:lnTo>
                  <a:lnTo>
                    <a:pt x="119140" y="0"/>
                  </a:lnTo>
                  <a:lnTo>
                    <a:pt x="88503" y="7409"/>
                  </a:lnTo>
                  <a:lnTo>
                    <a:pt x="54825" y="19516"/>
                  </a:lnTo>
                  <a:lnTo>
                    <a:pt x="28254" y="36702"/>
                  </a:lnTo>
                  <a:lnTo>
                    <a:pt x="5457" y="64186"/>
                  </a:lnTo>
                  <a:lnTo>
                    <a:pt x="2134" y="72216"/>
                  </a:lnTo>
                  <a:lnTo>
                    <a:pt x="0" y="86514"/>
                  </a:lnTo>
                  <a:lnTo>
                    <a:pt x="1412" y="89287"/>
                  </a:lnTo>
                  <a:lnTo>
                    <a:pt x="7215" y="94485"/>
                  </a:lnTo>
                  <a:lnTo>
                    <a:pt x="15086" y="97324"/>
                  </a:lnTo>
                  <a:lnTo>
                    <a:pt x="44570" y="99396"/>
                  </a:lnTo>
                  <a:lnTo>
                    <a:pt x="75146" y="95764"/>
                  </a:lnTo>
                  <a:lnTo>
                    <a:pt x="106056" y="81699"/>
                  </a:lnTo>
                  <a:lnTo>
                    <a:pt x="135092" y="65751"/>
                  </a:lnTo>
                  <a:lnTo>
                    <a:pt x="154487" y="55171"/>
                  </a:lnTo>
                  <a:lnTo>
                    <a:pt x="183640" y="29666"/>
                  </a:lnTo>
                  <a:lnTo>
                    <a:pt x="186630" y="28828"/>
                  </a:lnTo>
                  <a:lnTo>
                    <a:pt x="188539" y="28605"/>
                  </a:lnTo>
                  <a:lnTo>
                    <a:pt x="189811" y="29249"/>
                  </a:lnTo>
                  <a:lnTo>
                    <a:pt x="190659" y="30473"/>
                  </a:lnTo>
                  <a:lnTo>
                    <a:pt x="191225" y="32082"/>
                  </a:lnTo>
                  <a:lnTo>
                    <a:pt x="190808" y="33949"/>
                  </a:lnTo>
                  <a:lnTo>
                    <a:pt x="187223" y="41163"/>
                  </a:lnTo>
                  <a:lnTo>
                    <a:pt x="179685" y="72267"/>
                  </a:lnTo>
                  <a:lnTo>
                    <a:pt x="172235" y="106903"/>
                  </a:lnTo>
                  <a:lnTo>
                    <a:pt x="166274" y="136140"/>
                  </a:lnTo>
                  <a:lnTo>
                    <a:pt x="164273" y="169550"/>
                  </a:lnTo>
                  <a:lnTo>
                    <a:pt x="166044" y="192025"/>
                  </a:lnTo>
                  <a:lnTo>
                    <a:pt x="173753" y="217160"/>
                  </a:lnTo>
                  <a:lnTo>
                    <a:pt x="197276" y="251114"/>
                  </a:lnTo>
                  <a:lnTo>
                    <a:pt x="208983" y="259760"/>
                  </a:lnTo>
                  <a:lnTo>
                    <a:pt x="215092" y="262061"/>
                  </a:lnTo>
                  <a:lnTo>
                    <a:pt x="235219" y="263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4" name="SMARTInkShape-53"/>
            <p:cNvSpPr/>
            <p:nvPr/>
          </p:nvSpPr>
          <p:spPr>
            <a:xfrm>
              <a:off x="3371992" y="578731"/>
              <a:ext cx="28434" cy="299951"/>
            </a:xfrm>
            <a:custGeom>
              <a:avLst/>
              <a:gdLst/>
              <a:ahLst/>
              <a:cxnLst/>
              <a:rect l="0" t="0" r="0" b="0"/>
              <a:pathLst>
                <a:path w="28434" h="299951">
                  <a:moveTo>
                    <a:pt x="7002" y="7057"/>
                  </a:moveTo>
                  <a:lnTo>
                    <a:pt x="7002" y="207"/>
                  </a:lnTo>
                  <a:lnTo>
                    <a:pt x="10794" y="0"/>
                  </a:lnTo>
                  <a:lnTo>
                    <a:pt x="11911" y="765"/>
                  </a:lnTo>
                  <a:lnTo>
                    <a:pt x="12656" y="2068"/>
                  </a:lnTo>
                  <a:lnTo>
                    <a:pt x="13484" y="6427"/>
                  </a:lnTo>
                  <a:lnTo>
                    <a:pt x="13294" y="32026"/>
                  </a:lnTo>
                  <a:lnTo>
                    <a:pt x="7987" y="64672"/>
                  </a:lnTo>
                  <a:lnTo>
                    <a:pt x="2287" y="93667"/>
                  </a:lnTo>
                  <a:lnTo>
                    <a:pt x="338" y="129146"/>
                  </a:lnTo>
                  <a:lnTo>
                    <a:pt x="0" y="159383"/>
                  </a:lnTo>
                  <a:lnTo>
                    <a:pt x="2017" y="193478"/>
                  </a:lnTo>
                  <a:lnTo>
                    <a:pt x="7641" y="226599"/>
                  </a:lnTo>
                  <a:lnTo>
                    <a:pt x="14335" y="256521"/>
                  </a:lnTo>
                  <a:lnTo>
                    <a:pt x="25283" y="291644"/>
                  </a:lnTo>
                  <a:lnTo>
                    <a:pt x="28433" y="299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5" name="SMARTInkShape-54"/>
            <p:cNvSpPr/>
            <p:nvPr/>
          </p:nvSpPr>
          <p:spPr>
            <a:xfrm>
              <a:off x="2603627" y="471488"/>
              <a:ext cx="68137" cy="357188"/>
            </a:xfrm>
            <a:custGeom>
              <a:avLst/>
              <a:gdLst/>
              <a:ahLst/>
              <a:cxnLst/>
              <a:rect l="0" t="0" r="0" b="0"/>
              <a:pathLst>
                <a:path w="68137" h="357188">
                  <a:moveTo>
                    <a:pt x="68136" y="0"/>
                  </a:moveTo>
                  <a:lnTo>
                    <a:pt x="64343" y="3792"/>
                  </a:lnTo>
                  <a:lnTo>
                    <a:pt x="62481" y="7770"/>
                  </a:lnTo>
                  <a:lnTo>
                    <a:pt x="52211" y="43064"/>
                  </a:lnTo>
                  <a:lnTo>
                    <a:pt x="49152" y="53271"/>
                  </a:lnTo>
                  <a:lnTo>
                    <a:pt x="43234" y="86154"/>
                  </a:lnTo>
                  <a:lnTo>
                    <a:pt x="39492" y="119294"/>
                  </a:lnTo>
                  <a:lnTo>
                    <a:pt x="31933" y="151710"/>
                  </a:lnTo>
                  <a:lnTo>
                    <a:pt x="26589" y="184660"/>
                  </a:lnTo>
                  <a:lnTo>
                    <a:pt x="19830" y="214893"/>
                  </a:lnTo>
                  <a:lnTo>
                    <a:pt x="10851" y="248499"/>
                  </a:lnTo>
                  <a:lnTo>
                    <a:pt x="5226" y="278303"/>
                  </a:lnTo>
                  <a:lnTo>
                    <a:pt x="0" y="306327"/>
                  </a:lnTo>
                  <a:lnTo>
                    <a:pt x="3547" y="340594"/>
                  </a:lnTo>
                  <a:lnTo>
                    <a:pt x="3645" y="343743"/>
                  </a:lnTo>
                  <a:lnTo>
                    <a:pt x="5871" y="349360"/>
                  </a:lnTo>
                  <a:lnTo>
                    <a:pt x="10986" y="357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6" name="SMARTInkShape-55"/>
            <p:cNvSpPr/>
            <p:nvPr/>
          </p:nvSpPr>
          <p:spPr>
            <a:xfrm>
              <a:off x="2243138" y="721519"/>
              <a:ext cx="121444" cy="14288"/>
            </a:xfrm>
            <a:custGeom>
              <a:avLst/>
              <a:gdLst/>
              <a:ahLst/>
              <a:cxnLst/>
              <a:rect l="0" t="0" r="0" b="0"/>
              <a:pathLst>
                <a:path w="121444" h="14288">
                  <a:moveTo>
                    <a:pt x="0" y="14287"/>
                  </a:moveTo>
                  <a:lnTo>
                    <a:pt x="6150" y="8137"/>
                  </a:lnTo>
                  <a:lnTo>
                    <a:pt x="40703" y="3377"/>
                  </a:lnTo>
                  <a:lnTo>
                    <a:pt x="72093" y="444"/>
                  </a:lnTo>
                  <a:lnTo>
                    <a:pt x="103934" y="88"/>
                  </a:lnTo>
                  <a:lnTo>
                    <a:pt x="1214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7" name="SMARTInkShape-56"/>
            <p:cNvSpPr/>
            <p:nvPr/>
          </p:nvSpPr>
          <p:spPr>
            <a:xfrm>
              <a:off x="1850231" y="531925"/>
              <a:ext cx="314326" cy="25289"/>
            </a:xfrm>
            <a:custGeom>
              <a:avLst/>
              <a:gdLst/>
              <a:ahLst/>
              <a:cxnLst/>
              <a:rect l="0" t="0" r="0" b="0"/>
              <a:pathLst>
                <a:path w="314326" h="25289">
                  <a:moveTo>
                    <a:pt x="0" y="25288"/>
                  </a:moveTo>
                  <a:lnTo>
                    <a:pt x="0" y="21495"/>
                  </a:lnTo>
                  <a:lnTo>
                    <a:pt x="794" y="20378"/>
                  </a:lnTo>
                  <a:lnTo>
                    <a:pt x="2117" y="19633"/>
                  </a:lnTo>
                  <a:lnTo>
                    <a:pt x="32905" y="6811"/>
                  </a:lnTo>
                  <a:lnTo>
                    <a:pt x="65620" y="2323"/>
                  </a:lnTo>
                  <a:lnTo>
                    <a:pt x="84727" y="0"/>
                  </a:lnTo>
                  <a:lnTo>
                    <a:pt x="117797" y="2361"/>
                  </a:lnTo>
                  <a:lnTo>
                    <a:pt x="152731" y="3413"/>
                  </a:lnTo>
                  <a:lnTo>
                    <a:pt x="188217" y="4519"/>
                  </a:lnTo>
                  <a:lnTo>
                    <a:pt x="223867" y="9521"/>
                  </a:lnTo>
                  <a:lnTo>
                    <a:pt x="247663" y="13782"/>
                  </a:lnTo>
                  <a:lnTo>
                    <a:pt x="273585" y="18322"/>
                  </a:lnTo>
                  <a:lnTo>
                    <a:pt x="314325" y="25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8" name="SMARTInkShape-57"/>
            <p:cNvSpPr/>
            <p:nvPr/>
          </p:nvSpPr>
          <p:spPr>
            <a:xfrm>
              <a:off x="1693105" y="492919"/>
              <a:ext cx="142840" cy="146025"/>
            </a:xfrm>
            <a:custGeom>
              <a:avLst/>
              <a:gdLst/>
              <a:ahLst/>
              <a:cxnLst/>
              <a:rect l="0" t="0" r="0" b="0"/>
              <a:pathLst>
                <a:path w="142840" h="146025">
                  <a:moveTo>
                    <a:pt x="35683" y="0"/>
                  </a:moveTo>
                  <a:lnTo>
                    <a:pt x="35683" y="10642"/>
                  </a:lnTo>
                  <a:lnTo>
                    <a:pt x="26863" y="43092"/>
                  </a:lnTo>
                  <a:lnTo>
                    <a:pt x="14104" y="73574"/>
                  </a:lnTo>
                  <a:lnTo>
                    <a:pt x="2067" y="106716"/>
                  </a:lnTo>
                  <a:lnTo>
                    <a:pt x="0" y="137981"/>
                  </a:lnTo>
                  <a:lnTo>
                    <a:pt x="2097" y="142816"/>
                  </a:lnTo>
                  <a:lnTo>
                    <a:pt x="3767" y="145217"/>
                  </a:lnTo>
                  <a:lnTo>
                    <a:pt x="5674" y="146024"/>
                  </a:lnTo>
                  <a:lnTo>
                    <a:pt x="7739" y="145768"/>
                  </a:lnTo>
                  <a:lnTo>
                    <a:pt x="9910" y="144804"/>
                  </a:lnTo>
                  <a:lnTo>
                    <a:pt x="40323" y="142462"/>
                  </a:lnTo>
                  <a:lnTo>
                    <a:pt x="73023" y="135179"/>
                  </a:lnTo>
                  <a:lnTo>
                    <a:pt x="106029" y="126097"/>
                  </a:lnTo>
                  <a:lnTo>
                    <a:pt x="142839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9" name="SMARTInkShape-58"/>
            <p:cNvSpPr/>
            <p:nvPr/>
          </p:nvSpPr>
          <p:spPr>
            <a:xfrm>
              <a:off x="1935956" y="522574"/>
              <a:ext cx="206260" cy="270383"/>
            </a:xfrm>
            <a:custGeom>
              <a:avLst/>
              <a:gdLst/>
              <a:ahLst/>
              <a:cxnLst/>
              <a:rect l="0" t="0" r="0" b="0"/>
              <a:pathLst>
                <a:path w="206260" h="270383">
                  <a:moveTo>
                    <a:pt x="50007" y="13207"/>
                  </a:moveTo>
                  <a:lnTo>
                    <a:pt x="50007" y="0"/>
                  </a:lnTo>
                  <a:lnTo>
                    <a:pt x="50007" y="3032"/>
                  </a:lnTo>
                  <a:lnTo>
                    <a:pt x="47890" y="6833"/>
                  </a:lnTo>
                  <a:lnTo>
                    <a:pt x="15761" y="42415"/>
                  </a:lnTo>
                  <a:lnTo>
                    <a:pt x="5054" y="57165"/>
                  </a:lnTo>
                  <a:lnTo>
                    <a:pt x="4163" y="59975"/>
                  </a:lnTo>
                  <a:lnTo>
                    <a:pt x="4363" y="62642"/>
                  </a:lnTo>
                  <a:lnTo>
                    <a:pt x="6702" y="67722"/>
                  </a:lnTo>
                  <a:lnTo>
                    <a:pt x="10387" y="72626"/>
                  </a:lnTo>
                  <a:lnTo>
                    <a:pt x="30627" y="82241"/>
                  </a:lnTo>
                  <a:lnTo>
                    <a:pt x="61789" y="91784"/>
                  </a:lnTo>
                  <a:lnTo>
                    <a:pt x="92127" y="98931"/>
                  </a:lnTo>
                  <a:lnTo>
                    <a:pt x="121224" y="106076"/>
                  </a:lnTo>
                  <a:lnTo>
                    <a:pt x="149954" y="115336"/>
                  </a:lnTo>
                  <a:lnTo>
                    <a:pt x="180521" y="128895"/>
                  </a:lnTo>
                  <a:lnTo>
                    <a:pt x="196804" y="136738"/>
                  </a:lnTo>
                  <a:lnTo>
                    <a:pt x="200259" y="140011"/>
                  </a:lnTo>
                  <a:lnTo>
                    <a:pt x="204098" y="147881"/>
                  </a:lnTo>
                  <a:lnTo>
                    <a:pt x="206259" y="161237"/>
                  </a:lnTo>
                  <a:lnTo>
                    <a:pt x="203107" y="175248"/>
                  </a:lnTo>
                  <a:lnTo>
                    <a:pt x="189227" y="194205"/>
                  </a:lnTo>
                  <a:lnTo>
                    <a:pt x="162728" y="217998"/>
                  </a:lnTo>
                  <a:lnTo>
                    <a:pt x="130510" y="232136"/>
                  </a:lnTo>
                  <a:lnTo>
                    <a:pt x="98276" y="249392"/>
                  </a:lnTo>
                  <a:lnTo>
                    <a:pt x="73040" y="259136"/>
                  </a:lnTo>
                  <a:lnTo>
                    <a:pt x="43179" y="266220"/>
                  </a:lnTo>
                  <a:lnTo>
                    <a:pt x="7969" y="270220"/>
                  </a:lnTo>
                  <a:lnTo>
                    <a:pt x="0" y="270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0" name="SMARTInkShape-59"/>
            <p:cNvSpPr/>
            <p:nvPr/>
          </p:nvSpPr>
          <p:spPr>
            <a:xfrm>
              <a:off x="1771687" y="478631"/>
              <a:ext cx="99977" cy="314326"/>
            </a:xfrm>
            <a:custGeom>
              <a:avLst/>
              <a:gdLst/>
              <a:ahLst/>
              <a:cxnLst/>
              <a:rect l="0" t="0" r="0" b="0"/>
              <a:pathLst>
                <a:path w="99977" h="314326">
                  <a:moveTo>
                    <a:pt x="99976" y="0"/>
                  </a:moveTo>
                  <a:lnTo>
                    <a:pt x="96183" y="0"/>
                  </a:lnTo>
                  <a:lnTo>
                    <a:pt x="95066" y="1588"/>
                  </a:lnTo>
                  <a:lnTo>
                    <a:pt x="86768" y="33586"/>
                  </a:lnTo>
                  <a:lnTo>
                    <a:pt x="81935" y="42973"/>
                  </a:lnTo>
                  <a:lnTo>
                    <a:pt x="75289" y="54024"/>
                  </a:lnTo>
                  <a:lnTo>
                    <a:pt x="62438" y="84873"/>
                  </a:lnTo>
                  <a:lnTo>
                    <a:pt x="48640" y="117924"/>
                  </a:lnTo>
                  <a:lnTo>
                    <a:pt x="36963" y="145625"/>
                  </a:lnTo>
                  <a:lnTo>
                    <a:pt x="24499" y="178520"/>
                  </a:lnTo>
                  <a:lnTo>
                    <a:pt x="16846" y="205471"/>
                  </a:lnTo>
                  <a:lnTo>
                    <a:pt x="7149" y="240906"/>
                  </a:lnTo>
                  <a:lnTo>
                    <a:pt x="1382" y="271071"/>
                  </a:lnTo>
                  <a:lnTo>
                    <a:pt x="18" y="306353"/>
                  </a:lnTo>
                  <a:lnTo>
                    <a:pt x="0" y="309011"/>
                  </a:lnTo>
                  <a:lnTo>
                    <a:pt x="781" y="310782"/>
                  </a:lnTo>
                  <a:lnTo>
                    <a:pt x="2096" y="311963"/>
                  </a:lnTo>
                  <a:lnTo>
                    <a:pt x="7107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1" name="SMARTInkShape-60"/>
            <p:cNvSpPr/>
            <p:nvPr/>
          </p:nvSpPr>
          <p:spPr>
            <a:xfrm>
              <a:off x="1472165" y="464389"/>
              <a:ext cx="184382" cy="342856"/>
            </a:xfrm>
            <a:custGeom>
              <a:avLst/>
              <a:gdLst/>
              <a:ahLst/>
              <a:cxnLst/>
              <a:rect l="0" t="0" r="0" b="0"/>
              <a:pathLst>
                <a:path w="184382" h="342856">
                  <a:moveTo>
                    <a:pt x="135179" y="92824"/>
                  </a:moveTo>
                  <a:lnTo>
                    <a:pt x="135179" y="89031"/>
                  </a:lnTo>
                  <a:lnTo>
                    <a:pt x="139412" y="85053"/>
                  </a:lnTo>
                  <a:lnTo>
                    <a:pt x="142763" y="82880"/>
                  </a:lnTo>
                  <a:lnTo>
                    <a:pt x="148604" y="74117"/>
                  </a:lnTo>
                  <a:lnTo>
                    <a:pt x="158471" y="57912"/>
                  </a:lnTo>
                  <a:lnTo>
                    <a:pt x="181115" y="30717"/>
                  </a:lnTo>
                  <a:lnTo>
                    <a:pt x="183376" y="23946"/>
                  </a:lnTo>
                  <a:lnTo>
                    <a:pt x="184381" y="15644"/>
                  </a:lnTo>
                  <a:lnTo>
                    <a:pt x="182711" y="8780"/>
                  </a:lnTo>
                  <a:lnTo>
                    <a:pt x="181154" y="5838"/>
                  </a:lnTo>
                  <a:lnTo>
                    <a:pt x="179323" y="3877"/>
                  </a:lnTo>
                  <a:lnTo>
                    <a:pt x="175171" y="1698"/>
                  </a:lnTo>
                  <a:lnTo>
                    <a:pt x="141868" y="57"/>
                  </a:lnTo>
                  <a:lnTo>
                    <a:pt x="131273" y="0"/>
                  </a:lnTo>
                  <a:lnTo>
                    <a:pt x="112590" y="7553"/>
                  </a:lnTo>
                  <a:lnTo>
                    <a:pt x="77876" y="28903"/>
                  </a:lnTo>
                  <a:lnTo>
                    <a:pt x="49424" y="51446"/>
                  </a:lnTo>
                  <a:lnTo>
                    <a:pt x="21502" y="85875"/>
                  </a:lnTo>
                  <a:lnTo>
                    <a:pt x="5744" y="114293"/>
                  </a:lnTo>
                  <a:lnTo>
                    <a:pt x="277" y="140091"/>
                  </a:lnTo>
                  <a:lnTo>
                    <a:pt x="0" y="143385"/>
                  </a:lnTo>
                  <a:lnTo>
                    <a:pt x="1810" y="149162"/>
                  </a:lnTo>
                  <a:lnTo>
                    <a:pt x="9439" y="159338"/>
                  </a:lnTo>
                  <a:lnTo>
                    <a:pt x="12459" y="160185"/>
                  </a:lnTo>
                  <a:lnTo>
                    <a:pt x="20047" y="159010"/>
                  </a:lnTo>
                  <a:lnTo>
                    <a:pt x="44631" y="147479"/>
                  </a:lnTo>
                  <a:lnTo>
                    <a:pt x="78334" y="125832"/>
                  </a:lnTo>
                  <a:lnTo>
                    <a:pt x="113788" y="98513"/>
                  </a:lnTo>
                  <a:lnTo>
                    <a:pt x="140520" y="63128"/>
                  </a:lnTo>
                  <a:lnTo>
                    <a:pt x="161474" y="36001"/>
                  </a:lnTo>
                  <a:lnTo>
                    <a:pt x="163620" y="28967"/>
                  </a:lnTo>
                  <a:lnTo>
                    <a:pt x="163742" y="38511"/>
                  </a:lnTo>
                  <a:lnTo>
                    <a:pt x="151568" y="72638"/>
                  </a:lnTo>
                  <a:lnTo>
                    <a:pt x="144384" y="100213"/>
                  </a:lnTo>
                  <a:lnTo>
                    <a:pt x="138937" y="132383"/>
                  </a:lnTo>
                  <a:lnTo>
                    <a:pt x="132500" y="159931"/>
                  </a:lnTo>
                  <a:lnTo>
                    <a:pt x="123214" y="192774"/>
                  </a:lnTo>
                  <a:lnTo>
                    <a:pt x="116111" y="219717"/>
                  </a:lnTo>
                  <a:lnTo>
                    <a:pt x="108717" y="255149"/>
                  </a:lnTo>
                  <a:lnTo>
                    <a:pt x="107021" y="285313"/>
                  </a:lnTo>
                  <a:lnTo>
                    <a:pt x="106640" y="318590"/>
                  </a:lnTo>
                  <a:lnTo>
                    <a:pt x="106615" y="329403"/>
                  </a:lnTo>
                  <a:lnTo>
                    <a:pt x="108725" y="335024"/>
                  </a:lnTo>
                  <a:lnTo>
                    <a:pt x="113748" y="342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2" name="SMARTInkShape-61"/>
            <p:cNvSpPr/>
            <p:nvPr/>
          </p:nvSpPr>
          <p:spPr>
            <a:xfrm>
              <a:off x="1414463" y="478631"/>
              <a:ext cx="11064" cy="414339"/>
            </a:xfrm>
            <a:custGeom>
              <a:avLst/>
              <a:gdLst/>
              <a:ahLst/>
              <a:cxnLst/>
              <a:rect l="0" t="0" r="0" b="0"/>
              <a:pathLst>
                <a:path w="11064" h="414339">
                  <a:moveTo>
                    <a:pt x="0" y="0"/>
                  </a:moveTo>
                  <a:lnTo>
                    <a:pt x="0" y="31434"/>
                  </a:lnTo>
                  <a:lnTo>
                    <a:pt x="0" y="61133"/>
                  </a:lnTo>
                  <a:lnTo>
                    <a:pt x="0" y="92245"/>
                  </a:lnTo>
                  <a:lnTo>
                    <a:pt x="0" y="127818"/>
                  </a:lnTo>
                  <a:lnTo>
                    <a:pt x="0" y="159933"/>
                  </a:lnTo>
                  <a:lnTo>
                    <a:pt x="0" y="190704"/>
                  </a:lnTo>
                  <a:lnTo>
                    <a:pt x="0" y="224604"/>
                  </a:lnTo>
                  <a:lnTo>
                    <a:pt x="793" y="259783"/>
                  </a:lnTo>
                  <a:lnTo>
                    <a:pt x="4909" y="295342"/>
                  </a:lnTo>
                  <a:lnTo>
                    <a:pt x="7275" y="330220"/>
                  </a:lnTo>
                  <a:lnTo>
                    <a:pt x="11063" y="360222"/>
                  </a:lnTo>
                  <a:lnTo>
                    <a:pt x="7816" y="395717"/>
                  </a:lnTo>
                  <a:lnTo>
                    <a:pt x="7143" y="414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0731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  <a:rtl val="0"/>
              </a:rPr>
              <a:t>Survival Town: Atomic Testing</a:t>
            </a: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(2:44 minutes</a:t>
            </a: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Or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/>
                <a:rtl val="0"/>
              </a:rPr>
              <a:t>Declassified film #55 - start around minute 9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For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more </a:t>
            </a: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video, try this link at home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  <a:rtl val="0"/>
              </a:rPr>
              <a:t>Nuclear Bomb Tests (1955) Dummy Town</a:t>
            </a: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(15 minutes)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</a:t>
            </a:r>
            <a:endParaRPr lang="en-US" sz="2000" b="0" i="0" u="sng" strike="noStrike" cap="none" baseline="0" dirty="0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  <a:hlinkClick r:id="rId5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975358"/>
            <a:ext cx="82296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54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Nuclear Weapons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7792" y="3657600"/>
            <a:ext cx="1774825" cy="206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72455" y="3657600"/>
            <a:ext cx="3284106" cy="219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5264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xfrm>
            <a:off x="381000" y="2020824"/>
            <a:ext cx="8305800" cy="407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Nuclear weapons have a different effect than normal explosives.  They are far more insidious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Fallout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 is residual radioactive material propelled into the upper atmosphere following a nuclear blast or a nuclear reaction conducted in an unshielded facility, so called because it "falls out" of the sky after the explosion and shock wave have passed.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Can cause: immediate death, cancers, birth defects...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Nuclear winter-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theory that detonating a number of nukes could block out the light and cause severe climate change for years, disrupting the food chain.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975358"/>
            <a:ext cx="82296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40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Fallout and Nuclear Winter</a:t>
            </a:r>
          </a:p>
        </p:txBody>
      </p:sp>
    </p:spTree>
    <p:extLst>
      <p:ext uri="{BB962C8B-B14F-4D97-AF65-F5344CB8AC3E}">
        <p14:creationId xmlns:p14="http://schemas.microsoft.com/office/powerpoint/2010/main" val="20929204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558018" y="1600200"/>
            <a:ext cx="8180364" cy="4478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Mutually Assured Destruction (MAD)-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idea that no side will begin a nuclear war because, in the event of a nuclear war, both sides will be completely destroyed regardless of who attacks first.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001000" cy="973581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35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M.A.D.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607" y="3380650"/>
            <a:ext cx="5315106" cy="282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3917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idea that one side shouldn’t get ahead in military capability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 </a:t>
            </a: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missile gap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 was the cold war term used in the US for the perceived superiority of the number and power of the USSR's missiles in comparison with its own. 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65532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25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Arms Race/Missile Gap 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95600"/>
            <a:ext cx="5181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2930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990600" y="4495800"/>
            <a:ext cx="39624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Looking at speeches that argue for and against spending on nuclear weaponry.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Nuke or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</a:t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not </a:t>
            </a: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Nuke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(part </a:t>
            </a: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3541469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3505200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In your notes, explain how the Cold War, MAD, and the Arms Race/Missile Gap are connected.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 with your partner and be ready to share what your partner said.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2743200" y="2743200"/>
            <a:ext cx="5943600" cy="3428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Reagan specifically mentions a few events that you need to be aware of to understand why he included them.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Cuban Missile Crisis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Polish Protests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Soviet Invasion of Afghanistan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41148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 few historical events</a:t>
            </a:r>
          </a:p>
        </p:txBody>
      </p:sp>
    </p:spTree>
    <p:extLst>
      <p:ext uri="{BB962C8B-B14F-4D97-AF65-F5344CB8AC3E}">
        <p14:creationId xmlns:p14="http://schemas.microsoft.com/office/powerpoint/2010/main" val="16792033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sz="half" idx="1"/>
          </p:nvPr>
        </p:nvSpPr>
        <p:spPr>
          <a:xfrm>
            <a:off x="457200" y="3581400"/>
            <a:ext cx="80010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 put nuclear missiles in 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Turkey </a:t>
            </a: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and tried to overthrow Fidel Castro in Cuba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USSR and Cuba agreed to install nukes in Cuba.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 set up a blockade around Cuba and fired warning shots at Soviet vessels that tried to run the blockade.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1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We came very close to a military conflict with the USSR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President Kennedy and Premier Khrushchev reached an agreement.</a:t>
            </a:r>
          </a:p>
          <a:p>
            <a:pPr marL="594360" marR="0" lvl="1" indent="-1371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USSR gave up the missile sites in Cuba</a:t>
            </a:r>
          </a:p>
          <a:p>
            <a:pPr marL="594360" marR="0" lvl="1" indent="-1371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US dismantled its Jupiter missiles in Turkey and agreed not to invade Cuba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42404" y="1295400"/>
            <a:ext cx="41910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  <a:t>The Cuban Missile </a:t>
            </a:r>
            <a:r>
              <a:rPr lang="en-US" sz="5400" b="0" i="0" u="none" strike="noStrike" cap="none" baseline="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  <a:t>Crisis</a:t>
            </a:r>
            <a:br>
              <a:rPr lang="en-US" sz="5400" b="0" i="0" u="none" strike="noStrike" cap="none" baseline="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</a:br>
            <a:r>
              <a:rPr lang="en-US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  <a:t>1962</a:t>
            </a:r>
            <a:endParaRPr lang="en-US" sz="5400" b="0" i="0" u="none" strike="noStrike" cap="none" baseline="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  <a:rtl val="0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609600"/>
            <a:ext cx="3942571" cy="2849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991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sz="half" idx="1"/>
          </p:nvPr>
        </p:nvSpPr>
        <p:spPr>
          <a:xfrm>
            <a:off x="457200" y="3429000"/>
            <a:ext cx="77724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1981-Members of a Polish trade union were brutally beaten by Soviet-backed security forces, so they organized an nationwide strike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1982-Large protests resulted in the death of a few protesters when the same security forces opened fire.</a:t>
            </a:r>
          </a:p>
          <a:p>
            <a:pPr marL="274320" marR="0" lvl="0" indent="-33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37338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Polish Warning Strike in Poland and the Polish Demonstrations of 1982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3438" y="457200"/>
            <a:ext cx="3660167" cy="274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200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sz="half" idx="1"/>
          </p:nvPr>
        </p:nvSpPr>
        <p:spPr>
          <a:xfrm>
            <a:off x="457200" y="3810000"/>
            <a:ext cx="74676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Soviets invaded Afghanistan after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its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leader was killed in a Coup.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invasion caused several insurgent groups (called the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Mujahidin – “one who fights in a jihad”)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to wage a guerilla war against the Soviet soldiers.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 secretly supported the Mujahidin by providing weapons and funding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This same group of Mujahidin later became the Taliban. </a:t>
            </a: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4038600" cy="26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Soviet Invasion of </a:t>
            </a:r>
            <a:r>
              <a:rPr lang="en-US" sz="4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Afghanistan</a:t>
            </a:r>
            <a:br>
              <a:rPr lang="en-US" sz="4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1979-1989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485" y="381000"/>
            <a:ext cx="351291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81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tretch/>
        </p:blipFill>
        <p:spPr>
          <a:xfrm>
            <a:off x="4953000" y="3276600"/>
            <a:ext cx="20955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sz="half" idx="2"/>
          </p:nvPr>
        </p:nvSpPr>
        <p:spPr>
          <a:xfrm>
            <a:off x="457200" y="457200"/>
            <a:ext cx="43434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40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president of the US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Governor of California for eight years.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Once a famous Hollywood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actor</a:t>
            </a: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Created the War on Drugs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Big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fan of cutting spending on social programs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Reduced regulation on the economy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Stepped up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he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old War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to put increased pressure on the Soviet Union</a:t>
            </a:r>
          </a:p>
          <a:p>
            <a:pPr marL="584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sz="14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876800" y="304800"/>
            <a:ext cx="3124200" cy="26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Who is Ronald </a:t>
            </a:r>
            <a:r>
              <a:rPr lang="en-US" sz="5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Reagan</a:t>
            </a:r>
            <a:r>
              <a:rPr lang="en-US" sz="5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45005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xfrm>
            <a:off x="609600" y="1905000"/>
            <a:ext cx="769620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1. Humans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are bad with abstractions.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He n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eeds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to explain what the big numbers and 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percentages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in the budget debate really mean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2. Nuclear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war is terrifying and likely unwinnable.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3. Increasing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spending on defense means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Deficit spending (spending mor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 than the government takes in)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, which no one really likes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More taxes!  Everyone loves that!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Cutting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other programs that people like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4. Spending money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on arms, in a best case scenario, means spending money on something that never gets used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Challenges for </a:t>
            </a:r>
            <a: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President Reagan</a:t>
            </a:r>
            <a:endParaRPr lang="en-US" sz="5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8315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idx="1"/>
          </p:nvPr>
        </p:nvSpPr>
        <p:spPr>
          <a:xfrm>
            <a:off x="533400" y="1524000"/>
            <a:ext cx="750467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List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3 other things you know about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he Cold War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List 2 ways Reagan may use the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information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about the Cold War.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Write down one question you have about the era.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800" b="0" i="0" u="none" strike="noStrike" cap="none" baseline="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Share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your responses with your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partner and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be ready to share what your partner said with the class. 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057400" y="457200"/>
            <a:ext cx="4473606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SUMMARY: </a:t>
            </a:r>
            <a:r>
              <a:rPr lang="en-US" sz="32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3-2-1</a:t>
            </a:r>
            <a:br>
              <a:rPr lang="en-US" sz="32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3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IN YOUR NOTES</a:t>
            </a:r>
            <a:endParaRPr lang="en-US" sz="32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004128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001000" cy="4876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1. You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and your elbow partner are going to read the speech and complete the questions in the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rtl val="0"/>
              </a:rPr>
              <a:t>embedded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reading guide.</a:t>
            </a:r>
          </a:p>
          <a:p>
            <a:pPr marL="152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2. You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can vary your approach to this task, but: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You must each answer all of the questions!  DO NOT SPLIT THE QUESTIONS!</a:t>
            </a:r>
          </a:p>
          <a:p>
            <a:pPr marL="868680" marR="0" lvl="2" indent="-106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7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Remember the point of this task is to learn how 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Reagan </a:t>
            </a:r>
            <a:r>
              <a:rPr lang="en-US" sz="17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put together this speech, not to turn in a reading guide for points. 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I’m not grading notes! </a:t>
            </a:r>
            <a:endParaRPr lang="en-US" sz="17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868680" marR="0" lvl="2" indent="-106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7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If you only do part, you only learn 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part</a:t>
            </a:r>
            <a:r>
              <a:rPr lang="en-US" sz="17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and your graded assignment will score low. </a:t>
            </a:r>
            <a:endParaRPr lang="en-US" sz="17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868680" marR="0" lvl="2" indent="-106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7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Feel free to discuss your answers with your partner.  Talk through what you think about the speech.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speech </a:t>
            </a:r>
            <a:r>
              <a:rPr lang="en-US" sz="2000" b="0" i="1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can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be read aloud in about 30 minutes. 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You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are expected to read page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____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today. </a:t>
            </a: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During Reading Instructions</a:t>
            </a:r>
          </a:p>
        </p:txBody>
      </p:sp>
      <p:sp>
        <p:nvSpPr>
          <p:cNvPr id="21" name="SMARTInkShape-62"/>
          <p:cNvSpPr/>
          <p:nvPr/>
        </p:nvSpPr>
        <p:spPr>
          <a:xfrm>
            <a:off x="4321969" y="5650819"/>
            <a:ext cx="385208" cy="339752"/>
          </a:xfrm>
          <a:custGeom>
            <a:avLst/>
            <a:gdLst/>
            <a:ahLst/>
            <a:cxnLst/>
            <a:rect l="0" t="0" r="0" b="0"/>
            <a:pathLst>
              <a:path w="385208" h="339752">
                <a:moveTo>
                  <a:pt x="0" y="14175"/>
                </a:moveTo>
                <a:lnTo>
                  <a:pt x="12185" y="2784"/>
                </a:lnTo>
                <a:lnTo>
                  <a:pt x="16793" y="1174"/>
                </a:lnTo>
                <a:lnTo>
                  <a:pt x="50853" y="0"/>
                </a:lnTo>
                <a:lnTo>
                  <a:pt x="85245" y="703"/>
                </a:lnTo>
                <a:lnTo>
                  <a:pt x="117950" y="5597"/>
                </a:lnTo>
                <a:lnTo>
                  <a:pt x="151982" y="12868"/>
                </a:lnTo>
                <a:lnTo>
                  <a:pt x="183320" y="24724"/>
                </a:lnTo>
                <a:lnTo>
                  <a:pt x="216595" y="35909"/>
                </a:lnTo>
                <a:lnTo>
                  <a:pt x="246915" y="37636"/>
                </a:lnTo>
                <a:lnTo>
                  <a:pt x="275213" y="46350"/>
                </a:lnTo>
                <a:lnTo>
                  <a:pt x="298238" y="55106"/>
                </a:lnTo>
                <a:lnTo>
                  <a:pt x="333395" y="78007"/>
                </a:lnTo>
                <a:lnTo>
                  <a:pt x="338675" y="83026"/>
                </a:lnTo>
                <a:lnTo>
                  <a:pt x="341022" y="87902"/>
                </a:lnTo>
                <a:lnTo>
                  <a:pt x="340854" y="90314"/>
                </a:lnTo>
                <a:lnTo>
                  <a:pt x="338551" y="95110"/>
                </a:lnTo>
                <a:lnTo>
                  <a:pt x="336825" y="96707"/>
                </a:lnTo>
                <a:lnTo>
                  <a:pt x="323735" y="105323"/>
                </a:lnTo>
                <a:lnTo>
                  <a:pt x="315084" y="112002"/>
                </a:lnTo>
                <a:lnTo>
                  <a:pt x="283749" y="126111"/>
                </a:lnTo>
                <a:lnTo>
                  <a:pt x="269194" y="132449"/>
                </a:lnTo>
                <a:lnTo>
                  <a:pt x="254033" y="136267"/>
                </a:lnTo>
                <a:lnTo>
                  <a:pt x="220534" y="153409"/>
                </a:lnTo>
                <a:lnTo>
                  <a:pt x="209894" y="155971"/>
                </a:lnTo>
                <a:lnTo>
                  <a:pt x="195435" y="156908"/>
                </a:lnTo>
                <a:lnTo>
                  <a:pt x="191899" y="154870"/>
                </a:lnTo>
                <a:lnTo>
                  <a:pt x="186955" y="150887"/>
                </a:lnTo>
                <a:lnTo>
                  <a:pt x="187343" y="150559"/>
                </a:lnTo>
                <a:lnTo>
                  <a:pt x="206354" y="149932"/>
                </a:lnTo>
                <a:lnTo>
                  <a:pt x="237292" y="156059"/>
                </a:lnTo>
                <a:lnTo>
                  <a:pt x="269534" y="168261"/>
                </a:lnTo>
                <a:lnTo>
                  <a:pt x="301773" y="188075"/>
                </a:lnTo>
                <a:lnTo>
                  <a:pt x="334688" y="214683"/>
                </a:lnTo>
                <a:lnTo>
                  <a:pt x="363563" y="244328"/>
                </a:lnTo>
                <a:lnTo>
                  <a:pt x="379437" y="267864"/>
                </a:lnTo>
                <a:lnTo>
                  <a:pt x="384513" y="291916"/>
                </a:lnTo>
                <a:lnTo>
                  <a:pt x="385207" y="299805"/>
                </a:lnTo>
                <a:lnTo>
                  <a:pt x="381806" y="312501"/>
                </a:lnTo>
                <a:lnTo>
                  <a:pt x="375802" y="319537"/>
                </a:lnTo>
                <a:lnTo>
                  <a:pt x="359012" y="330522"/>
                </a:lnTo>
                <a:lnTo>
                  <a:pt x="345116" y="334126"/>
                </a:lnTo>
                <a:lnTo>
                  <a:pt x="311559" y="335444"/>
                </a:lnTo>
                <a:lnTo>
                  <a:pt x="284930" y="335584"/>
                </a:lnTo>
                <a:lnTo>
                  <a:pt x="256932" y="337743"/>
                </a:lnTo>
                <a:lnTo>
                  <a:pt x="238017" y="339751"/>
                </a:lnTo>
                <a:lnTo>
                  <a:pt x="209518" y="337213"/>
                </a:lnTo>
                <a:lnTo>
                  <a:pt x="180172" y="336109"/>
                </a:lnTo>
                <a:lnTo>
                  <a:pt x="148281" y="335781"/>
                </a:lnTo>
                <a:lnTo>
                  <a:pt x="117484" y="335671"/>
                </a:lnTo>
                <a:lnTo>
                  <a:pt x="100012" y="3356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30658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xfrm>
            <a:off x="457200" y="2362200"/>
            <a:ext cx="7848600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Now that you have completed your reading guides, you and your partner are to find another pair of students to work with. </a:t>
            </a:r>
            <a:endParaRPr lang="en-US" sz="2800" b="0" i="0" u="none" strike="noStrike" cap="none" baseline="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Share your responses. </a:t>
            </a:r>
            <a:endParaRPr lang="en-US" sz="2800" b="0" i="0" u="none" strike="noStrike" cap="none" baseline="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If you disagree about some answers, talk it through.</a:t>
            </a:r>
          </a:p>
          <a:p>
            <a:pPr marL="152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Checking</a:t>
            </a:r>
            <a:r>
              <a:rPr lang="en-US" sz="48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what we read</a:t>
            </a:r>
            <a:endParaRPr lang="en-US" sz="4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711282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28600" y="243726"/>
            <a:ext cx="6781800" cy="2732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Persuasion or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Argumentation?</a:t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000" i="1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REVIEW!</a:t>
            </a:r>
            <a:endParaRPr lang="en-US" sz="4000" b="0" i="1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1242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With your partner, decide on what you think is the difference between persuasion and argumentation. </a:t>
            </a:r>
          </a:p>
          <a:p>
            <a:r>
              <a:rPr lang="en-US" sz="2800" i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Hint – think of the difference between FAUBUS’s and KING’s texts.</a:t>
            </a:r>
            <a:endParaRPr lang="en-US" sz="2800" i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324250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724399"/>
          </a:xfrm>
        </p:spPr>
        <p:txBody>
          <a:bodyPr anchor="t"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paper provided, identify which rhetorical device Reagan seems to be using most effectively AT THIS POINT IN THE TEXT.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which page you read until.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WHY you think this device is being used effectively. Go beyond regurgitating the definition of the device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HINT: Rhetorical Device – </a:t>
            </a:r>
          </a:p>
          <a:p>
            <a:pPr lvl="2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ETHOS, LOGOS, PATHOS!!!~!!!!~!!~!@~#~!@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1752600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Ticket out – May </a:t>
            </a:r>
            <a:r>
              <a:rPr lang="en-US" sz="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S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xfrm>
            <a:off x="533400" y="2851951"/>
            <a:ext cx="3657600" cy="259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Argumentation</a:t>
            </a:r>
            <a:r>
              <a:rPr lang="en-US" sz="2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</a:t>
            </a:r>
          </a:p>
          <a:p>
            <a:pPr marL="317500" marR="0" lvl="1" indent="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accent1"/>
              </a:buClr>
              <a:buSzPct val="95294"/>
              <a:buNone/>
            </a:pP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1. For </a:t>
            </a:r>
            <a:r>
              <a:rPr lang="en-US" sz="20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more academic audiences</a:t>
            </a:r>
          </a:p>
          <a:p>
            <a:pPr marL="317500" lvl="1" indent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5294"/>
              <a:buNone/>
            </a:pPr>
            <a:r>
              <a:rPr lang="en-US" sz="205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2. Focus </a:t>
            </a:r>
            <a:r>
              <a:rPr lang="en-US" sz="205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is almost entirely </a:t>
            </a:r>
            <a:r>
              <a:rPr lang="en-US" sz="205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logical</a:t>
            </a:r>
          </a:p>
          <a:p>
            <a:pPr marL="317500" lvl="1" indent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5294"/>
              <a:buNone/>
            </a:pP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3a.</a:t>
            </a:r>
            <a:r>
              <a:rPr lang="en-US" sz="205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Recognizes </a:t>
            </a:r>
            <a:r>
              <a:rPr lang="en-US" sz="20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all evidence surrounding an issue</a:t>
            </a:r>
          </a:p>
          <a:p>
            <a:pPr marL="317500" marR="0" lvl="1" indent="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accent1"/>
              </a:buClr>
              <a:buSzPct val="95294"/>
              <a:buNone/>
            </a:pP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3b. Makes </a:t>
            </a:r>
            <a:r>
              <a:rPr lang="en-US" sz="20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 claim, but addresses evidence for the other side via counterarguments</a:t>
            </a:r>
          </a:p>
          <a:p>
            <a:pPr marL="594360" marR="0" lvl="1" indent="-149859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05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924800" cy="22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Argumentation vs. 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Persuasion…</a:t>
            </a:r>
            <a:b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in </a:t>
            </a: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 nutshell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2819400"/>
            <a:ext cx="3505200" cy="399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98C723"/>
              </a:buClr>
              <a:buSzPct val="100000"/>
            </a:pPr>
            <a:r>
              <a:rPr lang="en-US" sz="2200" b="1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Persuasion</a:t>
            </a:r>
            <a:r>
              <a:rPr lang="en-US" sz="220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 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1. for </a:t>
            </a: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less academic audiences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2. Appeals </a:t>
            </a: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to the heart and the mind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3. Focuses </a:t>
            </a: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almost entirely on one </a:t>
            </a: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side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endParaRPr lang="en-US" sz="2050" kern="0" dirty="0">
              <a:solidFill>
                <a:srgbClr val="5B6973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i="1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4. More </a:t>
            </a:r>
            <a:r>
              <a:rPr lang="en-US" sz="2050" i="1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common than </a:t>
            </a:r>
            <a:r>
              <a:rPr lang="en-US" sz="2050" i="1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argumentation (think commercials and election speeches)</a:t>
            </a:r>
            <a:endParaRPr lang="en-US" sz="2050" i="1" kern="0" dirty="0">
              <a:solidFill>
                <a:srgbClr val="5B6973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812311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idx="1"/>
          </p:nvPr>
        </p:nvSpPr>
        <p:spPr>
          <a:xfrm>
            <a:off x="4191000" y="457200"/>
            <a:ext cx="36576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will be reading two pieces about the American Arsenal, both conventional and nuclear.</a:t>
            </a:r>
          </a:p>
          <a:p>
            <a:pPr lvl="2" indent="-276860">
              <a:buSzPct val="100000"/>
            </a:pPr>
            <a:r>
              <a:rPr lang="en-US" sz="22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Ronald Reagan's speech about defense spending and SDI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Carl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Sagan’s speech at Gettysburg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audience and format of the pieces control the level of argumentation versus persuasion.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35052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Why </a:t>
            </a:r>
            <a:r>
              <a:rPr lang="en-US" sz="4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review this 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now</a:t>
            </a:r>
            <a:r>
              <a:rPr lang="en-US" sz="4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? </a:t>
            </a:r>
            <a:endParaRPr lang="en-US" sz="4000" b="0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  <p:sp>
        <p:nvSpPr>
          <p:cNvPr id="2" name="SMARTInkShape-19"/>
          <p:cNvSpPr/>
          <p:nvPr/>
        </p:nvSpPr>
        <p:spPr>
          <a:xfrm>
            <a:off x="5486400" y="3493384"/>
            <a:ext cx="528630" cy="99923"/>
          </a:xfrm>
          <a:custGeom>
            <a:avLst/>
            <a:gdLst/>
            <a:ahLst/>
            <a:cxnLst/>
            <a:rect l="0" t="0" r="0" b="0"/>
            <a:pathLst>
              <a:path w="528630" h="99923">
                <a:moveTo>
                  <a:pt x="0" y="99922"/>
                </a:moveTo>
                <a:lnTo>
                  <a:pt x="6151" y="99922"/>
                </a:lnTo>
                <a:lnTo>
                  <a:pt x="19148" y="84400"/>
                </a:lnTo>
                <a:lnTo>
                  <a:pt x="50647" y="69430"/>
                </a:lnTo>
                <a:lnTo>
                  <a:pt x="83004" y="65752"/>
                </a:lnTo>
                <a:lnTo>
                  <a:pt x="107006" y="64892"/>
                </a:lnTo>
                <a:lnTo>
                  <a:pt x="140714" y="66524"/>
                </a:lnTo>
                <a:lnTo>
                  <a:pt x="170810" y="67802"/>
                </a:lnTo>
                <a:lnTo>
                  <a:pt x="199835" y="65270"/>
                </a:lnTo>
                <a:lnTo>
                  <a:pt x="234295" y="64414"/>
                </a:lnTo>
                <a:lnTo>
                  <a:pt x="269736" y="64245"/>
                </a:lnTo>
                <a:lnTo>
                  <a:pt x="297850" y="63422"/>
                </a:lnTo>
                <a:lnTo>
                  <a:pt x="328670" y="58504"/>
                </a:lnTo>
                <a:lnTo>
                  <a:pt x="356684" y="54262"/>
                </a:lnTo>
                <a:lnTo>
                  <a:pt x="388524" y="47411"/>
                </a:lnTo>
                <a:lnTo>
                  <a:pt x="420624" y="40355"/>
                </a:lnTo>
                <a:lnTo>
                  <a:pt x="455270" y="33236"/>
                </a:lnTo>
                <a:lnTo>
                  <a:pt x="489539" y="23720"/>
                </a:lnTo>
                <a:lnTo>
                  <a:pt x="505598" y="14197"/>
                </a:lnTo>
                <a:lnTo>
                  <a:pt x="511254" y="10229"/>
                </a:lnTo>
                <a:lnTo>
                  <a:pt x="519988" y="7471"/>
                </a:lnTo>
                <a:lnTo>
                  <a:pt x="528539" y="0"/>
                </a:lnTo>
                <a:lnTo>
                  <a:pt x="528629" y="6069"/>
                </a:lnTo>
                <a:lnTo>
                  <a:pt x="527838" y="6397"/>
                </a:lnTo>
                <a:lnTo>
                  <a:pt x="522486" y="6967"/>
                </a:lnTo>
                <a:lnTo>
                  <a:pt x="521935" y="9132"/>
                </a:lnTo>
                <a:lnTo>
                  <a:pt x="521581" y="13197"/>
                </a:lnTo>
                <a:lnTo>
                  <a:pt x="515351" y="20260"/>
                </a:lnTo>
                <a:lnTo>
                  <a:pt x="514350" y="284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black"/>
              </a:solidFill>
              <a:sym typeface="Arial"/>
              <a:rtl val="0"/>
            </a:endParaRPr>
          </a:p>
        </p:txBody>
      </p:sp>
      <p:grpSp>
        <p:nvGrpSpPr>
          <p:cNvPr id="10" name="SMARTInkShape-Group9"/>
          <p:cNvGrpSpPr/>
          <p:nvPr/>
        </p:nvGrpSpPr>
        <p:grpSpPr>
          <a:xfrm>
            <a:off x="2965502" y="2850356"/>
            <a:ext cx="1309075" cy="942976"/>
            <a:chOff x="2965502" y="2850356"/>
            <a:chExt cx="1309075" cy="942976"/>
          </a:xfrm>
        </p:grpSpPr>
        <p:sp>
          <p:nvSpPr>
            <p:cNvPr id="3" name="SMARTInkShape-20"/>
            <p:cNvSpPr/>
            <p:nvPr/>
          </p:nvSpPr>
          <p:spPr>
            <a:xfrm>
              <a:off x="2965502" y="2850356"/>
              <a:ext cx="349199" cy="521495"/>
            </a:xfrm>
            <a:custGeom>
              <a:avLst/>
              <a:gdLst/>
              <a:ahLst/>
              <a:cxnLst/>
              <a:rect l="0" t="0" r="0" b="0"/>
              <a:pathLst>
                <a:path w="349199" h="521495">
                  <a:moveTo>
                    <a:pt x="349198" y="0"/>
                  </a:moveTo>
                  <a:lnTo>
                    <a:pt x="341907" y="794"/>
                  </a:lnTo>
                  <a:lnTo>
                    <a:pt x="319183" y="9888"/>
                  </a:lnTo>
                  <a:lnTo>
                    <a:pt x="284179" y="26736"/>
                  </a:lnTo>
                  <a:lnTo>
                    <a:pt x="250646" y="48227"/>
                  </a:lnTo>
                  <a:lnTo>
                    <a:pt x="215575" y="74703"/>
                  </a:lnTo>
                  <a:lnTo>
                    <a:pt x="180048" y="106448"/>
                  </a:lnTo>
                  <a:lnTo>
                    <a:pt x="144387" y="140990"/>
                  </a:lnTo>
                  <a:lnTo>
                    <a:pt x="122704" y="166644"/>
                  </a:lnTo>
                  <a:lnTo>
                    <a:pt x="102484" y="193920"/>
                  </a:lnTo>
                  <a:lnTo>
                    <a:pt x="82914" y="221918"/>
                  </a:lnTo>
                  <a:lnTo>
                    <a:pt x="63633" y="250237"/>
                  </a:lnTo>
                  <a:lnTo>
                    <a:pt x="46068" y="278698"/>
                  </a:lnTo>
                  <a:lnTo>
                    <a:pt x="32969" y="307222"/>
                  </a:lnTo>
                  <a:lnTo>
                    <a:pt x="21856" y="335775"/>
                  </a:lnTo>
                  <a:lnTo>
                    <a:pt x="12419" y="363546"/>
                  </a:lnTo>
                  <a:lnTo>
                    <a:pt x="5579" y="389118"/>
                  </a:lnTo>
                  <a:lnTo>
                    <a:pt x="2010" y="413712"/>
                  </a:lnTo>
                  <a:lnTo>
                    <a:pt x="0" y="445638"/>
                  </a:lnTo>
                  <a:lnTo>
                    <a:pt x="1118" y="462380"/>
                  </a:lnTo>
                  <a:lnTo>
                    <a:pt x="10672" y="484400"/>
                  </a:lnTo>
                  <a:lnTo>
                    <a:pt x="23557" y="500537"/>
                  </a:lnTo>
                  <a:lnTo>
                    <a:pt x="38223" y="510699"/>
                  </a:lnTo>
                  <a:lnTo>
                    <a:pt x="61993" y="519126"/>
                  </a:lnTo>
                  <a:lnTo>
                    <a:pt x="92023" y="521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4" name="SMARTInkShape-21"/>
            <p:cNvSpPr/>
            <p:nvPr/>
          </p:nvSpPr>
          <p:spPr>
            <a:xfrm>
              <a:off x="3078956" y="3032302"/>
              <a:ext cx="192883" cy="271883"/>
            </a:xfrm>
            <a:custGeom>
              <a:avLst/>
              <a:gdLst/>
              <a:ahLst/>
              <a:cxnLst/>
              <a:rect l="0" t="0" r="0" b="0"/>
              <a:pathLst>
                <a:path w="192883" h="271883">
                  <a:moveTo>
                    <a:pt x="192882" y="3792"/>
                  </a:moveTo>
                  <a:lnTo>
                    <a:pt x="185297" y="3792"/>
                  </a:lnTo>
                  <a:lnTo>
                    <a:pt x="179456" y="1675"/>
                  </a:lnTo>
                  <a:lnTo>
                    <a:pt x="176788" y="0"/>
                  </a:lnTo>
                  <a:lnTo>
                    <a:pt x="141070" y="2744"/>
                  </a:lnTo>
                  <a:lnTo>
                    <a:pt x="113765" y="5598"/>
                  </a:lnTo>
                  <a:lnTo>
                    <a:pt x="85567" y="11471"/>
                  </a:lnTo>
                  <a:lnTo>
                    <a:pt x="57103" y="18238"/>
                  </a:lnTo>
                  <a:lnTo>
                    <a:pt x="34911" y="25270"/>
                  </a:lnTo>
                  <a:lnTo>
                    <a:pt x="16509" y="34757"/>
                  </a:lnTo>
                  <a:lnTo>
                    <a:pt x="13387" y="37929"/>
                  </a:lnTo>
                  <a:lnTo>
                    <a:pt x="9919" y="45687"/>
                  </a:lnTo>
                  <a:lnTo>
                    <a:pt x="10494" y="54426"/>
                  </a:lnTo>
                  <a:lnTo>
                    <a:pt x="14189" y="63602"/>
                  </a:lnTo>
                  <a:lnTo>
                    <a:pt x="33952" y="87172"/>
                  </a:lnTo>
                  <a:lnTo>
                    <a:pt x="67119" y="110953"/>
                  </a:lnTo>
                  <a:lnTo>
                    <a:pt x="93706" y="127354"/>
                  </a:lnTo>
                  <a:lnTo>
                    <a:pt x="127342" y="150437"/>
                  </a:lnTo>
                  <a:lnTo>
                    <a:pt x="162026" y="177228"/>
                  </a:lnTo>
                  <a:lnTo>
                    <a:pt x="184910" y="210508"/>
                  </a:lnTo>
                  <a:lnTo>
                    <a:pt x="187567" y="215421"/>
                  </a:lnTo>
                  <a:lnTo>
                    <a:pt x="188545" y="220284"/>
                  </a:lnTo>
                  <a:lnTo>
                    <a:pt x="187515" y="229921"/>
                  </a:lnTo>
                  <a:lnTo>
                    <a:pt x="182294" y="237379"/>
                  </a:lnTo>
                  <a:lnTo>
                    <a:pt x="155769" y="256067"/>
                  </a:lnTo>
                  <a:lnTo>
                    <a:pt x="134525" y="264189"/>
                  </a:lnTo>
                  <a:lnTo>
                    <a:pt x="99304" y="269453"/>
                  </a:lnTo>
                  <a:lnTo>
                    <a:pt x="81441" y="271882"/>
                  </a:lnTo>
                  <a:lnTo>
                    <a:pt x="50571" y="269091"/>
                  </a:lnTo>
                  <a:lnTo>
                    <a:pt x="15950" y="263330"/>
                  </a:lnTo>
                  <a:lnTo>
                    <a:pt x="0" y="260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5" name="SMARTInkShape-22"/>
            <p:cNvSpPr/>
            <p:nvPr/>
          </p:nvSpPr>
          <p:spPr>
            <a:xfrm>
              <a:off x="3350419" y="3050381"/>
              <a:ext cx="57151" cy="292895"/>
            </a:xfrm>
            <a:custGeom>
              <a:avLst/>
              <a:gdLst/>
              <a:ahLst/>
              <a:cxnLst/>
              <a:rect l="0" t="0" r="0" b="0"/>
              <a:pathLst>
                <a:path w="57151" h="292895">
                  <a:moveTo>
                    <a:pt x="57150" y="0"/>
                  </a:moveTo>
                  <a:lnTo>
                    <a:pt x="56356" y="12201"/>
                  </a:lnTo>
                  <a:lnTo>
                    <a:pt x="47207" y="43529"/>
                  </a:lnTo>
                  <a:lnTo>
                    <a:pt x="42927" y="77273"/>
                  </a:lnTo>
                  <a:lnTo>
                    <a:pt x="38207" y="105093"/>
                  </a:lnTo>
                  <a:lnTo>
                    <a:pt x="35662" y="134238"/>
                  </a:lnTo>
                  <a:lnTo>
                    <a:pt x="30234" y="166069"/>
                  </a:lnTo>
                  <a:lnTo>
                    <a:pt x="21288" y="201079"/>
                  </a:lnTo>
                  <a:lnTo>
                    <a:pt x="15670" y="234541"/>
                  </a:lnTo>
                  <a:lnTo>
                    <a:pt x="8815" y="267071"/>
                  </a:lnTo>
                  <a:lnTo>
                    <a:pt x="7242" y="287875"/>
                  </a:lnTo>
                  <a:lnTo>
                    <a:pt x="6415" y="289548"/>
                  </a:lnTo>
                  <a:lnTo>
                    <a:pt x="0" y="29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6" name="SMARTInkShape-23"/>
            <p:cNvSpPr/>
            <p:nvPr/>
          </p:nvSpPr>
          <p:spPr>
            <a:xfrm>
              <a:off x="3171825" y="3144246"/>
              <a:ext cx="700089" cy="177057"/>
            </a:xfrm>
            <a:custGeom>
              <a:avLst/>
              <a:gdLst/>
              <a:ahLst/>
              <a:cxnLst/>
              <a:rect l="0" t="0" r="0" b="0"/>
              <a:pathLst>
                <a:path w="700089" h="177057">
                  <a:moveTo>
                    <a:pt x="0" y="63298"/>
                  </a:moveTo>
                  <a:lnTo>
                    <a:pt x="9943" y="53355"/>
                  </a:lnTo>
                  <a:lnTo>
                    <a:pt x="31333" y="44165"/>
                  </a:lnTo>
                  <a:lnTo>
                    <a:pt x="57085" y="37080"/>
                  </a:lnTo>
                  <a:lnTo>
                    <a:pt x="89498" y="29953"/>
                  </a:lnTo>
                  <a:lnTo>
                    <a:pt x="125031" y="22815"/>
                  </a:lnTo>
                  <a:lnTo>
                    <a:pt x="151613" y="18053"/>
                  </a:lnTo>
                  <a:lnTo>
                    <a:pt x="179302" y="15408"/>
                  </a:lnTo>
                  <a:lnTo>
                    <a:pt x="207483" y="13438"/>
                  </a:lnTo>
                  <a:lnTo>
                    <a:pt x="235884" y="9917"/>
                  </a:lnTo>
                  <a:lnTo>
                    <a:pt x="262264" y="7823"/>
                  </a:lnTo>
                  <a:lnTo>
                    <a:pt x="297312" y="6644"/>
                  </a:lnTo>
                  <a:lnTo>
                    <a:pt x="327805" y="6295"/>
                  </a:lnTo>
                  <a:lnTo>
                    <a:pt x="358968" y="6177"/>
                  </a:lnTo>
                  <a:lnTo>
                    <a:pt x="368033" y="4044"/>
                  </a:lnTo>
                  <a:lnTo>
                    <a:pt x="376527" y="0"/>
                  </a:lnTo>
                  <a:lnTo>
                    <a:pt x="377225" y="461"/>
                  </a:lnTo>
                  <a:lnTo>
                    <a:pt x="377999" y="3091"/>
                  </a:lnTo>
                  <a:lnTo>
                    <a:pt x="377412" y="4110"/>
                  </a:lnTo>
                  <a:lnTo>
                    <a:pt x="376227" y="4789"/>
                  </a:lnTo>
                  <a:lnTo>
                    <a:pt x="341587" y="19074"/>
                  </a:lnTo>
                  <a:lnTo>
                    <a:pt x="307008" y="39933"/>
                  </a:lnTo>
                  <a:lnTo>
                    <a:pt x="279366" y="59417"/>
                  </a:lnTo>
                  <a:lnTo>
                    <a:pt x="243810" y="93600"/>
                  </a:lnTo>
                  <a:lnTo>
                    <a:pt x="235889" y="103488"/>
                  </a:lnTo>
                  <a:lnTo>
                    <a:pt x="231840" y="115291"/>
                  </a:lnTo>
                  <a:lnTo>
                    <a:pt x="228790" y="149691"/>
                  </a:lnTo>
                  <a:lnTo>
                    <a:pt x="230314" y="152643"/>
                  </a:lnTo>
                  <a:lnTo>
                    <a:pt x="236241" y="158040"/>
                  </a:lnTo>
                  <a:lnTo>
                    <a:pt x="244167" y="160968"/>
                  </a:lnTo>
                  <a:lnTo>
                    <a:pt x="262190" y="162847"/>
                  </a:lnTo>
                  <a:lnTo>
                    <a:pt x="280092" y="159381"/>
                  </a:lnTo>
                  <a:lnTo>
                    <a:pt x="314521" y="141048"/>
                  </a:lnTo>
                  <a:lnTo>
                    <a:pt x="349434" y="113231"/>
                  </a:lnTo>
                  <a:lnTo>
                    <a:pt x="362034" y="98995"/>
                  </a:lnTo>
                  <a:lnTo>
                    <a:pt x="367279" y="89482"/>
                  </a:lnTo>
                  <a:lnTo>
                    <a:pt x="370646" y="70440"/>
                  </a:lnTo>
                  <a:lnTo>
                    <a:pt x="371311" y="51391"/>
                  </a:lnTo>
                  <a:lnTo>
                    <a:pt x="370572" y="48217"/>
                  </a:lnTo>
                  <a:lnTo>
                    <a:pt x="369286" y="46100"/>
                  </a:lnTo>
                  <a:lnTo>
                    <a:pt x="367634" y="44688"/>
                  </a:lnTo>
                  <a:lnTo>
                    <a:pt x="365799" y="41004"/>
                  </a:lnTo>
                  <a:lnTo>
                    <a:pt x="365310" y="38910"/>
                  </a:lnTo>
                  <a:lnTo>
                    <a:pt x="364190" y="37514"/>
                  </a:lnTo>
                  <a:lnTo>
                    <a:pt x="360829" y="35963"/>
                  </a:lnTo>
                  <a:lnTo>
                    <a:pt x="359615" y="36344"/>
                  </a:lnTo>
                  <a:lnTo>
                    <a:pt x="358806" y="37391"/>
                  </a:lnTo>
                  <a:lnTo>
                    <a:pt x="353285" y="51890"/>
                  </a:lnTo>
                  <a:lnTo>
                    <a:pt x="360781" y="86485"/>
                  </a:lnTo>
                  <a:lnTo>
                    <a:pt x="370127" y="107948"/>
                  </a:lnTo>
                  <a:lnTo>
                    <a:pt x="400250" y="141844"/>
                  </a:lnTo>
                  <a:lnTo>
                    <a:pt x="433399" y="171422"/>
                  </a:lnTo>
                  <a:lnTo>
                    <a:pt x="447678" y="175768"/>
                  </a:lnTo>
                  <a:lnTo>
                    <a:pt x="458171" y="177056"/>
                  </a:lnTo>
                  <a:lnTo>
                    <a:pt x="463717" y="175240"/>
                  </a:lnTo>
                  <a:lnTo>
                    <a:pt x="466307" y="173645"/>
                  </a:lnTo>
                  <a:lnTo>
                    <a:pt x="468034" y="171787"/>
                  </a:lnTo>
                  <a:lnTo>
                    <a:pt x="469953" y="167607"/>
                  </a:lnTo>
                  <a:lnTo>
                    <a:pt x="471428" y="134531"/>
                  </a:lnTo>
                  <a:lnTo>
                    <a:pt x="471482" y="104025"/>
                  </a:lnTo>
                  <a:lnTo>
                    <a:pt x="471487" y="69764"/>
                  </a:lnTo>
                  <a:lnTo>
                    <a:pt x="475721" y="61939"/>
                  </a:lnTo>
                  <a:lnTo>
                    <a:pt x="491742" y="40100"/>
                  </a:lnTo>
                  <a:lnTo>
                    <a:pt x="502714" y="33673"/>
                  </a:lnTo>
                  <a:lnTo>
                    <a:pt x="535658" y="27989"/>
                  </a:lnTo>
                  <a:lnTo>
                    <a:pt x="568906" y="23026"/>
                  </a:lnTo>
                  <a:lnTo>
                    <a:pt x="594953" y="21587"/>
                  </a:lnTo>
                  <a:lnTo>
                    <a:pt x="620288" y="23064"/>
                  </a:lnTo>
                  <a:lnTo>
                    <a:pt x="654747" y="26241"/>
                  </a:lnTo>
                  <a:lnTo>
                    <a:pt x="680832" y="29299"/>
                  </a:lnTo>
                  <a:lnTo>
                    <a:pt x="700088" y="34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7" name="SMARTInkShape-24"/>
            <p:cNvSpPr/>
            <p:nvPr/>
          </p:nvSpPr>
          <p:spPr>
            <a:xfrm>
              <a:off x="3300654" y="3400425"/>
              <a:ext cx="263409" cy="204469"/>
            </a:xfrm>
            <a:custGeom>
              <a:avLst/>
              <a:gdLst/>
              <a:ahLst/>
              <a:cxnLst/>
              <a:rect l="0" t="0" r="0" b="0"/>
              <a:pathLst>
                <a:path w="263409" h="204469">
                  <a:moveTo>
                    <a:pt x="28334" y="0"/>
                  </a:moveTo>
                  <a:lnTo>
                    <a:pt x="24541" y="0"/>
                  </a:lnTo>
                  <a:lnTo>
                    <a:pt x="23424" y="794"/>
                  </a:lnTo>
                  <a:lnTo>
                    <a:pt x="22679" y="2117"/>
                  </a:lnTo>
                  <a:lnTo>
                    <a:pt x="22183" y="3792"/>
                  </a:lnTo>
                  <a:lnTo>
                    <a:pt x="17692" y="9943"/>
                  </a:lnTo>
                  <a:lnTo>
                    <a:pt x="10573" y="39943"/>
                  </a:lnTo>
                  <a:lnTo>
                    <a:pt x="4198" y="58402"/>
                  </a:lnTo>
                  <a:lnTo>
                    <a:pt x="3848" y="71994"/>
                  </a:lnTo>
                  <a:lnTo>
                    <a:pt x="4751" y="86766"/>
                  </a:lnTo>
                  <a:lnTo>
                    <a:pt x="980" y="120003"/>
                  </a:lnTo>
                  <a:lnTo>
                    <a:pt x="0" y="149734"/>
                  </a:lnTo>
                  <a:lnTo>
                    <a:pt x="3622" y="167573"/>
                  </a:lnTo>
                  <a:lnTo>
                    <a:pt x="13986" y="200731"/>
                  </a:lnTo>
                  <a:lnTo>
                    <a:pt x="15593" y="202877"/>
                  </a:lnTo>
                  <a:lnTo>
                    <a:pt x="17459" y="204308"/>
                  </a:lnTo>
                  <a:lnTo>
                    <a:pt x="19496" y="204468"/>
                  </a:lnTo>
                  <a:lnTo>
                    <a:pt x="34597" y="196975"/>
                  </a:lnTo>
                  <a:lnTo>
                    <a:pt x="52442" y="176580"/>
                  </a:lnTo>
                  <a:lnTo>
                    <a:pt x="73371" y="147504"/>
                  </a:lnTo>
                  <a:lnTo>
                    <a:pt x="96408" y="115215"/>
                  </a:lnTo>
                  <a:lnTo>
                    <a:pt x="111336" y="85906"/>
                  </a:lnTo>
                  <a:lnTo>
                    <a:pt x="124516" y="59302"/>
                  </a:lnTo>
                  <a:lnTo>
                    <a:pt x="128326" y="35890"/>
                  </a:lnTo>
                  <a:lnTo>
                    <a:pt x="128346" y="67095"/>
                  </a:lnTo>
                  <a:lnTo>
                    <a:pt x="129140" y="100381"/>
                  </a:lnTo>
                  <a:lnTo>
                    <a:pt x="138289" y="135780"/>
                  </a:lnTo>
                  <a:lnTo>
                    <a:pt x="148272" y="158612"/>
                  </a:lnTo>
                  <a:lnTo>
                    <a:pt x="160267" y="172762"/>
                  </a:lnTo>
                  <a:lnTo>
                    <a:pt x="169256" y="179441"/>
                  </a:lnTo>
                  <a:lnTo>
                    <a:pt x="178543" y="182939"/>
                  </a:lnTo>
                  <a:lnTo>
                    <a:pt x="197440" y="185185"/>
                  </a:lnTo>
                  <a:lnTo>
                    <a:pt x="204827" y="183375"/>
                  </a:lnTo>
                  <a:lnTo>
                    <a:pt x="219830" y="175746"/>
                  </a:lnTo>
                  <a:lnTo>
                    <a:pt x="226685" y="167009"/>
                  </a:lnTo>
                  <a:lnTo>
                    <a:pt x="244954" y="135940"/>
                  </a:lnTo>
                  <a:lnTo>
                    <a:pt x="258992" y="106086"/>
                  </a:lnTo>
                  <a:lnTo>
                    <a:pt x="263408" y="73413"/>
                  </a:lnTo>
                  <a:lnTo>
                    <a:pt x="262986" y="63584"/>
                  </a:lnTo>
                  <a:lnTo>
                    <a:pt x="256934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8" name="SMARTInkShape-25"/>
            <p:cNvSpPr/>
            <p:nvPr/>
          </p:nvSpPr>
          <p:spPr>
            <a:xfrm>
              <a:off x="3580806" y="3386262"/>
              <a:ext cx="403556" cy="185489"/>
            </a:xfrm>
            <a:custGeom>
              <a:avLst/>
              <a:gdLst/>
              <a:ahLst/>
              <a:cxnLst/>
              <a:rect l="0" t="0" r="0" b="0"/>
              <a:pathLst>
                <a:path w="403556" h="185489">
                  <a:moveTo>
                    <a:pt x="48219" y="7019"/>
                  </a:moveTo>
                  <a:lnTo>
                    <a:pt x="44427" y="10811"/>
                  </a:lnTo>
                  <a:lnTo>
                    <a:pt x="42565" y="14790"/>
                  </a:lnTo>
                  <a:lnTo>
                    <a:pt x="33858" y="46216"/>
                  </a:lnTo>
                  <a:lnTo>
                    <a:pt x="24186" y="72000"/>
                  </a:lnTo>
                  <a:lnTo>
                    <a:pt x="8336" y="106328"/>
                  </a:lnTo>
                  <a:lnTo>
                    <a:pt x="447" y="127854"/>
                  </a:lnTo>
                  <a:lnTo>
                    <a:pt x="0" y="137717"/>
                  </a:lnTo>
                  <a:lnTo>
                    <a:pt x="4210" y="151402"/>
                  </a:lnTo>
                  <a:lnTo>
                    <a:pt x="15044" y="166134"/>
                  </a:lnTo>
                  <a:lnTo>
                    <a:pt x="19716" y="169018"/>
                  </a:lnTo>
                  <a:lnTo>
                    <a:pt x="22073" y="169787"/>
                  </a:lnTo>
                  <a:lnTo>
                    <a:pt x="24438" y="168712"/>
                  </a:lnTo>
                  <a:lnTo>
                    <a:pt x="49608" y="143851"/>
                  </a:lnTo>
                  <a:lnTo>
                    <a:pt x="59136" y="125829"/>
                  </a:lnTo>
                  <a:lnTo>
                    <a:pt x="62063" y="98444"/>
                  </a:lnTo>
                  <a:lnTo>
                    <a:pt x="56715" y="71821"/>
                  </a:lnTo>
                  <a:lnTo>
                    <a:pt x="52525" y="60691"/>
                  </a:lnTo>
                  <a:lnTo>
                    <a:pt x="45899" y="52569"/>
                  </a:lnTo>
                  <a:lnTo>
                    <a:pt x="38457" y="45520"/>
                  </a:lnTo>
                  <a:lnTo>
                    <a:pt x="29804" y="34214"/>
                  </a:lnTo>
                  <a:lnTo>
                    <a:pt x="17346" y="25417"/>
                  </a:lnTo>
                  <a:lnTo>
                    <a:pt x="15731" y="24841"/>
                  </a:lnTo>
                  <a:lnTo>
                    <a:pt x="14654" y="25250"/>
                  </a:lnTo>
                  <a:lnTo>
                    <a:pt x="13936" y="26317"/>
                  </a:lnTo>
                  <a:lnTo>
                    <a:pt x="12926" y="31611"/>
                  </a:lnTo>
                  <a:lnTo>
                    <a:pt x="14806" y="35940"/>
                  </a:lnTo>
                  <a:lnTo>
                    <a:pt x="40145" y="69356"/>
                  </a:lnTo>
                  <a:lnTo>
                    <a:pt x="58825" y="87272"/>
                  </a:lnTo>
                  <a:lnTo>
                    <a:pt x="93620" y="109289"/>
                  </a:lnTo>
                  <a:lnTo>
                    <a:pt x="128464" y="125068"/>
                  </a:lnTo>
                  <a:lnTo>
                    <a:pt x="163461" y="128330"/>
                  </a:lnTo>
                  <a:lnTo>
                    <a:pt x="165529" y="127581"/>
                  </a:lnTo>
                  <a:lnTo>
                    <a:pt x="166906" y="126288"/>
                  </a:lnTo>
                  <a:lnTo>
                    <a:pt x="168438" y="122734"/>
                  </a:lnTo>
                  <a:lnTo>
                    <a:pt x="169615" y="94670"/>
                  </a:lnTo>
                  <a:lnTo>
                    <a:pt x="167525" y="87515"/>
                  </a:lnTo>
                  <a:lnTo>
                    <a:pt x="164744" y="80895"/>
                  </a:lnTo>
                  <a:lnTo>
                    <a:pt x="162606" y="48821"/>
                  </a:lnTo>
                  <a:lnTo>
                    <a:pt x="166337" y="36956"/>
                  </a:lnTo>
                  <a:lnTo>
                    <a:pt x="172418" y="30114"/>
                  </a:lnTo>
                  <a:lnTo>
                    <a:pt x="186883" y="21800"/>
                  </a:lnTo>
                  <a:lnTo>
                    <a:pt x="220689" y="11879"/>
                  </a:lnTo>
                  <a:lnTo>
                    <a:pt x="250222" y="4667"/>
                  </a:lnTo>
                  <a:lnTo>
                    <a:pt x="282873" y="1295"/>
                  </a:lnTo>
                  <a:lnTo>
                    <a:pt x="313890" y="296"/>
                  </a:lnTo>
                  <a:lnTo>
                    <a:pt x="343189" y="0"/>
                  </a:lnTo>
                  <a:lnTo>
                    <a:pt x="369334" y="694"/>
                  </a:lnTo>
                  <a:lnTo>
                    <a:pt x="376939" y="3679"/>
                  </a:lnTo>
                  <a:lnTo>
                    <a:pt x="385683" y="9822"/>
                  </a:lnTo>
                  <a:lnTo>
                    <a:pt x="386701" y="12063"/>
                  </a:lnTo>
                  <a:lnTo>
                    <a:pt x="386586" y="14350"/>
                  </a:lnTo>
                  <a:lnTo>
                    <a:pt x="385716" y="16669"/>
                  </a:lnTo>
                  <a:lnTo>
                    <a:pt x="368003" y="31003"/>
                  </a:lnTo>
                  <a:lnTo>
                    <a:pt x="343586" y="48621"/>
                  </a:lnTo>
                  <a:lnTo>
                    <a:pt x="327464" y="71460"/>
                  </a:lnTo>
                  <a:lnTo>
                    <a:pt x="324870" y="76174"/>
                  </a:lnTo>
                  <a:lnTo>
                    <a:pt x="323934" y="80903"/>
                  </a:lnTo>
                  <a:lnTo>
                    <a:pt x="325011" y="90392"/>
                  </a:lnTo>
                  <a:lnTo>
                    <a:pt x="330080" y="104659"/>
                  </a:lnTo>
                  <a:lnTo>
                    <a:pt x="340402" y="118941"/>
                  </a:lnTo>
                  <a:lnTo>
                    <a:pt x="373604" y="147513"/>
                  </a:lnTo>
                  <a:lnTo>
                    <a:pt x="401241" y="168666"/>
                  </a:lnTo>
                  <a:lnTo>
                    <a:pt x="403555" y="173583"/>
                  </a:lnTo>
                  <a:lnTo>
                    <a:pt x="403378" y="176005"/>
                  </a:lnTo>
                  <a:lnTo>
                    <a:pt x="401066" y="180814"/>
                  </a:lnTo>
                  <a:lnTo>
                    <a:pt x="399338" y="182414"/>
                  </a:lnTo>
                  <a:lnTo>
                    <a:pt x="395301" y="184191"/>
                  </a:lnTo>
                  <a:lnTo>
                    <a:pt x="377751" y="185488"/>
                  </a:lnTo>
                  <a:lnTo>
                    <a:pt x="348257" y="178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9" name="SMARTInkShape-26"/>
            <p:cNvSpPr/>
            <p:nvPr/>
          </p:nvSpPr>
          <p:spPr>
            <a:xfrm>
              <a:off x="4007644" y="3007519"/>
              <a:ext cx="266933" cy="785813"/>
            </a:xfrm>
            <a:custGeom>
              <a:avLst/>
              <a:gdLst/>
              <a:ahLst/>
              <a:cxnLst/>
              <a:rect l="0" t="0" r="0" b="0"/>
              <a:pathLst>
                <a:path w="266933" h="785813">
                  <a:moveTo>
                    <a:pt x="0" y="0"/>
                  </a:moveTo>
                  <a:lnTo>
                    <a:pt x="3792" y="7585"/>
                  </a:lnTo>
                  <a:lnTo>
                    <a:pt x="32132" y="31063"/>
                  </a:lnTo>
                  <a:lnTo>
                    <a:pt x="67377" y="65226"/>
                  </a:lnTo>
                  <a:lnTo>
                    <a:pt x="99250" y="98613"/>
                  </a:lnTo>
                  <a:lnTo>
                    <a:pt x="133830" y="133641"/>
                  </a:lnTo>
                  <a:lnTo>
                    <a:pt x="155259" y="159408"/>
                  </a:lnTo>
                  <a:lnTo>
                    <a:pt x="175367" y="187529"/>
                  </a:lnTo>
                  <a:lnTo>
                    <a:pt x="194886" y="218548"/>
                  </a:lnTo>
                  <a:lnTo>
                    <a:pt x="214145" y="248738"/>
                  </a:lnTo>
                  <a:lnTo>
                    <a:pt x="231700" y="278825"/>
                  </a:lnTo>
                  <a:lnTo>
                    <a:pt x="244795" y="310718"/>
                  </a:lnTo>
                  <a:lnTo>
                    <a:pt x="253789" y="341297"/>
                  </a:lnTo>
                  <a:lnTo>
                    <a:pt x="260433" y="371556"/>
                  </a:lnTo>
                  <a:lnTo>
                    <a:pt x="266031" y="403526"/>
                  </a:lnTo>
                  <a:lnTo>
                    <a:pt x="266932" y="436255"/>
                  </a:lnTo>
                  <a:lnTo>
                    <a:pt x="264686" y="469322"/>
                  </a:lnTo>
                  <a:lnTo>
                    <a:pt x="261043" y="502540"/>
                  </a:lnTo>
                  <a:lnTo>
                    <a:pt x="254661" y="533707"/>
                  </a:lnTo>
                  <a:lnTo>
                    <a:pt x="246532" y="564228"/>
                  </a:lnTo>
                  <a:lnTo>
                    <a:pt x="237628" y="596314"/>
                  </a:lnTo>
                  <a:lnTo>
                    <a:pt x="226262" y="626978"/>
                  </a:lnTo>
                  <a:lnTo>
                    <a:pt x="212479" y="657276"/>
                  </a:lnTo>
                  <a:lnTo>
                    <a:pt x="195771" y="689262"/>
                  </a:lnTo>
                  <a:lnTo>
                    <a:pt x="179878" y="717766"/>
                  </a:lnTo>
                  <a:lnTo>
                    <a:pt x="166464" y="742869"/>
                  </a:lnTo>
                  <a:lnTo>
                    <a:pt x="150019" y="785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531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idx="1"/>
          </p:nvPr>
        </p:nvSpPr>
        <p:spPr>
          <a:xfrm>
            <a:off x="4800600" y="533400"/>
            <a:ext cx="3702909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Rhetorical</a:t>
            </a:r>
            <a:r>
              <a:rPr lang="en-US" sz="25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Devices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02920" lvl="1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</a:t>
            </a: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thos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02920" lvl="1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Logos</a:t>
            </a:r>
          </a:p>
          <a:p>
            <a:pPr marL="685800" lvl="2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Logical Fallacy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02920" lvl="1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P</a:t>
            </a: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athos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28600" lvl="1" indent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None/>
            </a:pP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45720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Talking about them has common </a:t>
            </a:r>
            <a:r>
              <a:rPr lang="en-US" sz="3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vocabulary</a:t>
            </a:r>
            <a:r>
              <a:rPr lang="en-US" sz="3000" b="0" i="0" u="none" strike="noStrike" cap="none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which you must use in your analysis and in your discussion. </a:t>
            </a:r>
            <a:endParaRPr lang="en-US" sz="3000" b="0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8068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xfrm>
            <a:off x="457200" y="2667001"/>
            <a:ext cx="70866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4000" b="0" i="0" u="sng" strike="noStrike" cap="none" baseline="0" dirty="0" smtClean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hlinkClick r:id="rId3"/>
                <a:rtl val="0"/>
              </a:rPr>
              <a:t>review video!!!</a:t>
            </a:r>
            <a:endParaRPr lang="en-US" sz="4000" b="0" i="0" u="sng" strike="noStrike" cap="none" baseline="0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hlinkClick r:id="rId3"/>
              <a:rtl val="0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1628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First: 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Ethos</a:t>
            </a:r>
            <a:b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5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Logos</a:t>
            </a:r>
            <a:b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5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Pathos</a:t>
            </a:r>
            <a:endParaRPr lang="en-US" sz="4850" b="0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052316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457200" y="1981200"/>
            <a:ext cx="7620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Sometimes internal: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Happens inside of the reader when understanding who is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speaking. You are judging their credibility and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believability based on their method of persuading you or how logical they are arguing their claim. If you sense that they are </a:t>
            </a:r>
            <a:r>
              <a:rPr lang="en-US" sz="20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speaking with a hidden agenda or a skewing bias, their ethos is hurt. 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Sometimes external: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Happens in a piece when an author mentions their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qualifications.  Their credentials transfer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credibility and believability.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Belongs a bit more with persuasion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However, in both argumentation and persuasion, the validity and relevance of evidence depends on the reputation of the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source.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6705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Ethos</a:t>
            </a:r>
          </a:p>
        </p:txBody>
      </p:sp>
      <p:grpSp>
        <p:nvGrpSpPr>
          <p:cNvPr id="22" name="SMARTInkShape-Group10"/>
          <p:cNvGrpSpPr/>
          <p:nvPr/>
        </p:nvGrpSpPr>
        <p:grpSpPr>
          <a:xfrm>
            <a:off x="4236244" y="1207294"/>
            <a:ext cx="3529013" cy="750095"/>
            <a:chOff x="4236244" y="1207294"/>
            <a:chExt cx="3529013" cy="750095"/>
          </a:xfrm>
        </p:grpSpPr>
        <p:sp>
          <p:nvSpPr>
            <p:cNvPr id="2" name="SMARTInkShape-27"/>
            <p:cNvSpPr/>
            <p:nvPr/>
          </p:nvSpPr>
          <p:spPr>
            <a:xfrm>
              <a:off x="5214938" y="1728788"/>
              <a:ext cx="285751" cy="57151"/>
            </a:xfrm>
            <a:custGeom>
              <a:avLst/>
              <a:gdLst/>
              <a:ahLst/>
              <a:cxnLst/>
              <a:rect l="0" t="0" r="0" b="0"/>
              <a:pathLst>
                <a:path w="285751" h="57151">
                  <a:moveTo>
                    <a:pt x="0" y="57150"/>
                  </a:moveTo>
                  <a:lnTo>
                    <a:pt x="6496" y="51446"/>
                  </a:lnTo>
                  <a:lnTo>
                    <a:pt x="33698" y="38017"/>
                  </a:lnTo>
                  <a:lnTo>
                    <a:pt x="62460" y="30931"/>
                  </a:lnTo>
                  <a:lnTo>
                    <a:pt x="96911" y="24599"/>
                  </a:lnTo>
                  <a:lnTo>
                    <a:pt x="123240" y="22839"/>
                  </a:lnTo>
                  <a:lnTo>
                    <a:pt x="150817" y="22056"/>
                  </a:lnTo>
                  <a:lnTo>
                    <a:pt x="178155" y="20915"/>
                  </a:lnTo>
                  <a:lnTo>
                    <a:pt x="203534" y="17762"/>
                  </a:lnTo>
                  <a:lnTo>
                    <a:pt x="236342" y="11524"/>
                  </a:lnTo>
                  <a:lnTo>
                    <a:pt x="268582" y="721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3" name="SMARTInkShape-28"/>
            <p:cNvSpPr/>
            <p:nvPr/>
          </p:nvSpPr>
          <p:spPr>
            <a:xfrm>
              <a:off x="5368048" y="1528763"/>
              <a:ext cx="25484" cy="385763"/>
            </a:xfrm>
            <a:custGeom>
              <a:avLst/>
              <a:gdLst/>
              <a:ahLst/>
              <a:cxnLst/>
              <a:rect l="0" t="0" r="0" b="0"/>
              <a:pathLst>
                <a:path w="25484" h="385763">
                  <a:moveTo>
                    <a:pt x="25483" y="0"/>
                  </a:moveTo>
                  <a:lnTo>
                    <a:pt x="21691" y="3792"/>
                  </a:lnTo>
                  <a:lnTo>
                    <a:pt x="19829" y="9887"/>
                  </a:lnTo>
                  <a:lnTo>
                    <a:pt x="14634" y="44434"/>
                  </a:lnTo>
                  <a:lnTo>
                    <a:pt x="11081" y="77451"/>
                  </a:lnTo>
                  <a:lnTo>
                    <a:pt x="6488" y="105145"/>
                  </a:lnTo>
                  <a:lnTo>
                    <a:pt x="4774" y="134253"/>
                  </a:lnTo>
                  <a:lnTo>
                    <a:pt x="3472" y="166866"/>
                  </a:lnTo>
                  <a:lnTo>
                    <a:pt x="0" y="197785"/>
                  </a:lnTo>
                  <a:lnTo>
                    <a:pt x="2499" y="230934"/>
                  </a:lnTo>
                  <a:lnTo>
                    <a:pt x="4386" y="262012"/>
                  </a:lnTo>
                  <a:lnTo>
                    <a:pt x="9619" y="294415"/>
                  </a:lnTo>
                  <a:lnTo>
                    <a:pt x="18498" y="329618"/>
                  </a:lnTo>
                  <a:lnTo>
                    <a:pt x="24103" y="363118"/>
                  </a:lnTo>
                  <a:lnTo>
                    <a:pt x="25483" y="385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4" name="SMARTInkShape-29"/>
            <p:cNvSpPr/>
            <p:nvPr/>
          </p:nvSpPr>
          <p:spPr>
            <a:xfrm>
              <a:off x="5229225" y="1764506"/>
              <a:ext cx="7145" cy="128589"/>
            </a:xfrm>
            <a:custGeom>
              <a:avLst/>
              <a:gdLst/>
              <a:ahLst/>
              <a:cxnLst/>
              <a:rect l="0" t="0" r="0" b="0"/>
              <a:pathLst>
                <a:path w="7145" h="128589">
                  <a:moveTo>
                    <a:pt x="0" y="0"/>
                  </a:moveTo>
                  <a:lnTo>
                    <a:pt x="0" y="32905"/>
                  </a:lnTo>
                  <a:lnTo>
                    <a:pt x="0" y="63503"/>
                  </a:lnTo>
                  <a:lnTo>
                    <a:pt x="0" y="94999"/>
                  </a:lnTo>
                  <a:lnTo>
                    <a:pt x="7144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5" name="SMARTInkShape-30"/>
            <p:cNvSpPr/>
            <p:nvPr/>
          </p:nvSpPr>
          <p:spPr>
            <a:xfrm>
              <a:off x="4772025" y="1751658"/>
              <a:ext cx="207170" cy="180035"/>
            </a:xfrm>
            <a:custGeom>
              <a:avLst/>
              <a:gdLst/>
              <a:ahLst/>
              <a:cxnLst/>
              <a:rect l="0" t="0" r="0" b="0"/>
              <a:pathLst>
                <a:path w="207170" h="180035">
                  <a:moveTo>
                    <a:pt x="0" y="69998"/>
                  </a:moveTo>
                  <a:lnTo>
                    <a:pt x="0" y="101316"/>
                  </a:lnTo>
                  <a:lnTo>
                    <a:pt x="794" y="134471"/>
                  </a:lnTo>
                  <a:lnTo>
                    <a:pt x="12357" y="167765"/>
                  </a:lnTo>
                  <a:lnTo>
                    <a:pt x="13000" y="170895"/>
                  </a:lnTo>
                  <a:lnTo>
                    <a:pt x="17949" y="176489"/>
                  </a:lnTo>
                  <a:lnTo>
                    <a:pt x="21491" y="179092"/>
                  </a:lnTo>
                  <a:lnTo>
                    <a:pt x="24646" y="180034"/>
                  </a:lnTo>
                  <a:lnTo>
                    <a:pt x="27543" y="179868"/>
                  </a:lnTo>
                  <a:lnTo>
                    <a:pt x="30269" y="178963"/>
                  </a:lnTo>
                  <a:lnTo>
                    <a:pt x="35413" y="173725"/>
                  </a:lnTo>
                  <a:lnTo>
                    <a:pt x="58520" y="139824"/>
                  </a:lnTo>
                  <a:lnTo>
                    <a:pt x="68857" y="107633"/>
                  </a:lnTo>
                  <a:lnTo>
                    <a:pt x="76425" y="77520"/>
                  </a:lnTo>
                  <a:lnTo>
                    <a:pt x="78455" y="43252"/>
                  </a:lnTo>
                  <a:lnTo>
                    <a:pt x="78570" y="35067"/>
                  </a:lnTo>
                  <a:lnTo>
                    <a:pt x="78580" y="44292"/>
                  </a:lnTo>
                  <a:lnTo>
                    <a:pt x="80697" y="48784"/>
                  </a:lnTo>
                  <a:lnTo>
                    <a:pt x="83491" y="53426"/>
                  </a:lnTo>
                  <a:lnTo>
                    <a:pt x="84732" y="58135"/>
                  </a:lnTo>
                  <a:lnTo>
                    <a:pt x="86650" y="59708"/>
                  </a:lnTo>
                  <a:lnTo>
                    <a:pt x="120287" y="68325"/>
                  </a:lnTo>
                  <a:lnTo>
                    <a:pt x="150013" y="68984"/>
                  </a:lnTo>
                  <a:lnTo>
                    <a:pt x="175899" y="60026"/>
                  </a:lnTo>
                  <a:lnTo>
                    <a:pt x="183481" y="53395"/>
                  </a:lnTo>
                  <a:lnTo>
                    <a:pt x="202274" y="28389"/>
                  </a:lnTo>
                  <a:lnTo>
                    <a:pt x="205718" y="18688"/>
                  </a:lnTo>
                  <a:lnTo>
                    <a:pt x="205408" y="15947"/>
                  </a:lnTo>
                  <a:lnTo>
                    <a:pt x="200891" y="3418"/>
                  </a:lnTo>
                  <a:lnTo>
                    <a:pt x="199809" y="1799"/>
                  </a:lnTo>
                  <a:lnTo>
                    <a:pt x="198293" y="720"/>
                  </a:lnTo>
                  <a:lnTo>
                    <a:pt x="196489" y="0"/>
                  </a:lnTo>
                  <a:lnTo>
                    <a:pt x="190252" y="1317"/>
                  </a:lnTo>
                  <a:lnTo>
                    <a:pt x="173312" y="8630"/>
                  </a:lnTo>
                  <a:lnTo>
                    <a:pt x="166192" y="15207"/>
                  </a:lnTo>
                  <a:lnTo>
                    <a:pt x="152648" y="37765"/>
                  </a:lnTo>
                  <a:lnTo>
                    <a:pt x="140526" y="66665"/>
                  </a:lnTo>
                  <a:lnTo>
                    <a:pt x="139979" y="78836"/>
                  </a:lnTo>
                  <a:lnTo>
                    <a:pt x="148197" y="112290"/>
                  </a:lnTo>
                  <a:lnTo>
                    <a:pt x="152649" y="123455"/>
                  </a:lnTo>
                  <a:lnTo>
                    <a:pt x="161506" y="131592"/>
                  </a:lnTo>
                  <a:lnTo>
                    <a:pt x="187750" y="145049"/>
                  </a:lnTo>
                  <a:lnTo>
                    <a:pt x="207169" y="14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6" name="SMARTInkShape-31"/>
            <p:cNvSpPr/>
            <p:nvPr/>
          </p:nvSpPr>
          <p:spPr>
            <a:xfrm>
              <a:off x="4559593" y="1739876"/>
              <a:ext cx="133852" cy="203225"/>
            </a:xfrm>
            <a:custGeom>
              <a:avLst/>
              <a:gdLst/>
              <a:ahLst/>
              <a:cxnLst/>
              <a:rect l="0" t="0" r="0" b="0"/>
              <a:pathLst>
                <a:path w="133852" h="203225">
                  <a:moveTo>
                    <a:pt x="112420" y="24630"/>
                  </a:moveTo>
                  <a:lnTo>
                    <a:pt x="112420" y="14687"/>
                  </a:lnTo>
                  <a:lnTo>
                    <a:pt x="110303" y="10157"/>
                  </a:lnTo>
                  <a:lnTo>
                    <a:pt x="102477" y="781"/>
                  </a:lnTo>
                  <a:lnTo>
                    <a:pt x="99441" y="0"/>
                  </a:lnTo>
                  <a:lnTo>
                    <a:pt x="91834" y="1248"/>
                  </a:lnTo>
                  <a:lnTo>
                    <a:pt x="78627" y="6413"/>
                  </a:lnTo>
                  <a:lnTo>
                    <a:pt x="55033" y="26676"/>
                  </a:lnTo>
                  <a:lnTo>
                    <a:pt x="25566" y="60618"/>
                  </a:lnTo>
                  <a:lnTo>
                    <a:pt x="12513" y="81860"/>
                  </a:lnTo>
                  <a:lnTo>
                    <a:pt x="1786" y="114487"/>
                  </a:lnTo>
                  <a:lnTo>
                    <a:pt x="0" y="133364"/>
                  </a:lnTo>
                  <a:lnTo>
                    <a:pt x="2395" y="146775"/>
                  </a:lnTo>
                  <a:lnTo>
                    <a:pt x="8222" y="156440"/>
                  </a:lnTo>
                  <a:lnTo>
                    <a:pt x="24898" y="169112"/>
                  </a:lnTo>
                  <a:lnTo>
                    <a:pt x="36215" y="170071"/>
                  </a:lnTo>
                  <a:lnTo>
                    <a:pt x="62883" y="164220"/>
                  </a:lnTo>
                  <a:lnTo>
                    <a:pt x="90287" y="149717"/>
                  </a:lnTo>
                  <a:lnTo>
                    <a:pt x="111811" y="129449"/>
                  </a:lnTo>
                  <a:lnTo>
                    <a:pt x="120086" y="117254"/>
                  </a:lnTo>
                  <a:lnTo>
                    <a:pt x="124745" y="101463"/>
                  </a:lnTo>
                  <a:lnTo>
                    <a:pt x="126685" y="75186"/>
                  </a:lnTo>
                  <a:lnTo>
                    <a:pt x="122908" y="78592"/>
                  </a:lnTo>
                  <a:lnTo>
                    <a:pt x="121050" y="82480"/>
                  </a:lnTo>
                  <a:lnTo>
                    <a:pt x="119650" y="114584"/>
                  </a:lnTo>
                  <a:lnTo>
                    <a:pt x="119575" y="146631"/>
                  </a:lnTo>
                  <a:lnTo>
                    <a:pt x="120362" y="159815"/>
                  </a:lnTo>
                  <a:lnTo>
                    <a:pt x="133851" y="203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7" name="SMARTInkShape-32"/>
            <p:cNvSpPr/>
            <p:nvPr/>
          </p:nvSpPr>
          <p:spPr>
            <a:xfrm>
              <a:off x="4407775" y="1528763"/>
              <a:ext cx="49926" cy="407194"/>
            </a:xfrm>
            <a:custGeom>
              <a:avLst/>
              <a:gdLst/>
              <a:ahLst/>
              <a:cxnLst/>
              <a:rect l="0" t="0" r="0" b="0"/>
              <a:pathLst>
                <a:path w="49926" h="407194">
                  <a:moveTo>
                    <a:pt x="42781" y="0"/>
                  </a:moveTo>
                  <a:lnTo>
                    <a:pt x="36630" y="0"/>
                  </a:lnTo>
                  <a:lnTo>
                    <a:pt x="36299" y="793"/>
                  </a:lnTo>
                  <a:lnTo>
                    <a:pt x="31871" y="30528"/>
                  </a:lnTo>
                  <a:lnTo>
                    <a:pt x="24251" y="63238"/>
                  </a:lnTo>
                  <a:lnTo>
                    <a:pt x="21416" y="91674"/>
                  </a:lnTo>
                  <a:lnTo>
                    <a:pt x="15901" y="125675"/>
                  </a:lnTo>
                  <a:lnTo>
                    <a:pt x="11520" y="151899"/>
                  </a:lnTo>
                  <a:lnTo>
                    <a:pt x="6927" y="177313"/>
                  </a:lnTo>
                  <a:lnTo>
                    <a:pt x="3033" y="201837"/>
                  </a:lnTo>
                  <a:lnTo>
                    <a:pt x="1303" y="225965"/>
                  </a:lnTo>
                  <a:lnTo>
                    <a:pt x="534" y="249918"/>
                  </a:lnTo>
                  <a:lnTo>
                    <a:pt x="192" y="273793"/>
                  </a:lnTo>
                  <a:lnTo>
                    <a:pt x="0" y="308754"/>
                  </a:lnTo>
                  <a:lnTo>
                    <a:pt x="737" y="338779"/>
                  </a:lnTo>
                  <a:lnTo>
                    <a:pt x="6423" y="363110"/>
                  </a:lnTo>
                  <a:lnTo>
                    <a:pt x="13657" y="378076"/>
                  </a:lnTo>
                  <a:lnTo>
                    <a:pt x="30448" y="396096"/>
                  </a:lnTo>
                  <a:lnTo>
                    <a:pt x="49925" y="407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8" name="SMARTInkShape-33"/>
            <p:cNvSpPr/>
            <p:nvPr/>
          </p:nvSpPr>
          <p:spPr>
            <a:xfrm>
              <a:off x="4236244" y="1735931"/>
              <a:ext cx="214313" cy="128589"/>
            </a:xfrm>
            <a:custGeom>
              <a:avLst/>
              <a:gdLst/>
              <a:ahLst/>
              <a:cxnLst/>
              <a:rect l="0" t="0" r="0" b="0"/>
              <a:pathLst>
                <a:path w="214313" h="128589">
                  <a:moveTo>
                    <a:pt x="0" y="128588"/>
                  </a:moveTo>
                  <a:lnTo>
                    <a:pt x="0" y="118645"/>
                  </a:lnTo>
                  <a:lnTo>
                    <a:pt x="2116" y="114114"/>
                  </a:lnTo>
                  <a:lnTo>
                    <a:pt x="13772" y="97460"/>
                  </a:lnTo>
                  <a:lnTo>
                    <a:pt x="47528" y="79843"/>
                  </a:lnTo>
                  <a:lnTo>
                    <a:pt x="74495" y="66343"/>
                  </a:lnTo>
                  <a:lnTo>
                    <a:pt x="106386" y="52290"/>
                  </a:lnTo>
                  <a:lnTo>
                    <a:pt x="131420" y="40702"/>
                  </a:lnTo>
                  <a:lnTo>
                    <a:pt x="165939" y="22908"/>
                  </a:lnTo>
                  <a:lnTo>
                    <a:pt x="198936" y="6466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9" name="SMARTInkShape-34"/>
            <p:cNvSpPr/>
            <p:nvPr/>
          </p:nvSpPr>
          <p:spPr>
            <a:xfrm>
              <a:off x="4243518" y="1557338"/>
              <a:ext cx="21302" cy="400051"/>
            </a:xfrm>
            <a:custGeom>
              <a:avLst/>
              <a:gdLst/>
              <a:ahLst/>
              <a:cxnLst/>
              <a:rect l="0" t="0" r="0" b="0"/>
              <a:pathLst>
                <a:path w="21302" h="400051">
                  <a:moveTo>
                    <a:pt x="7013" y="0"/>
                  </a:moveTo>
                  <a:lnTo>
                    <a:pt x="7013" y="31332"/>
                  </a:lnTo>
                  <a:lnTo>
                    <a:pt x="7013" y="65308"/>
                  </a:lnTo>
                  <a:lnTo>
                    <a:pt x="4897" y="95286"/>
                  </a:lnTo>
                  <a:lnTo>
                    <a:pt x="1359" y="129303"/>
                  </a:lnTo>
                  <a:lnTo>
                    <a:pt x="531" y="153512"/>
                  </a:lnTo>
                  <a:lnTo>
                    <a:pt x="164" y="180146"/>
                  </a:lnTo>
                  <a:lnTo>
                    <a:pt x="0" y="207858"/>
                  </a:lnTo>
                  <a:lnTo>
                    <a:pt x="721" y="236050"/>
                  </a:lnTo>
                  <a:lnTo>
                    <a:pt x="3687" y="264455"/>
                  </a:lnTo>
                  <a:lnTo>
                    <a:pt x="5535" y="290837"/>
                  </a:lnTo>
                  <a:lnTo>
                    <a:pt x="7150" y="315792"/>
                  </a:lnTo>
                  <a:lnTo>
                    <a:pt x="12522" y="350566"/>
                  </a:lnTo>
                  <a:lnTo>
                    <a:pt x="19331" y="382338"/>
                  </a:lnTo>
                  <a:lnTo>
                    <a:pt x="21301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0" name="SMARTInkShape-35"/>
            <p:cNvSpPr/>
            <p:nvPr/>
          </p:nvSpPr>
          <p:spPr>
            <a:xfrm>
              <a:off x="5209194" y="1614488"/>
              <a:ext cx="27176" cy="14288"/>
            </a:xfrm>
            <a:custGeom>
              <a:avLst/>
              <a:gdLst/>
              <a:ahLst/>
              <a:cxnLst/>
              <a:rect l="0" t="0" r="0" b="0"/>
              <a:pathLst>
                <a:path w="27176" h="14288">
                  <a:moveTo>
                    <a:pt x="27175" y="14287"/>
                  </a:moveTo>
                  <a:lnTo>
                    <a:pt x="17232" y="14287"/>
                  </a:lnTo>
                  <a:lnTo>
                    <a:pt x="12702" y="12170"/>
                  </a:lnTo>
                  <a:lnTo>
                    <a:pt x="8042" y="9377"/>
                  </a:lnTo>
                  <a:lnTo>
                    <a:pt x="0" y="7437"/>
                  </a:lnTo>
                  <a:lnTo>
                    <a:pt x="327" y="6546"/>
                  </a:lnTo>
                  <a:lnTo>
                    <a:pt x="4874" y="1018"/>
                  </a:lnTo>
                  <a:lnTo>
                    <a:pt x="128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1" name="SMARTInkShape-36"/>
            <p:cNvSpPr/>
            <p:nvPr/>
          </p:nvSpPr>
          <p:spPr>
            <a:xfrm>
              <a:off x="5669083" y="1678781"/>
              <a:ext cx="94362" cy="135267"/>
            </a:xfrm>
            <a:custGeom>
              <a:avLst/>
              <a:gdLst/>
              <a:ahLst/>
              <a:cxnLst/>
              <a:rect l="0" t="0" r="0" b="0"/>
              <a:pathLst>
                <a:path w="94362" h="135267">
                  <a:moveTo>
                    <a:pt x="74492" y="0"/>
                  </a:moveTo>
                  <a:lnTo>
                    <a:pt x="70700" y="0"/>
                  </a:lnTo>
                  <a:lnTo>
                    <a:pt x="66721" y="2117"/>
                  </a:lnTo>
                  <a:lnTo>
                    <a:pt x="47351" y="16590"/>
                  </a:lnTo>
                  <a:lnTo>
                    <a:pt x="40205" y="24836"/>
                  </a:lnTo>
                  <a:lnTo>
                    <a:pt x="24380" y="39197"/>
                  </a:lnTo>
                  <a:lnTo>
                    <a:pt x="8430" y="71896"/>
                  </a:lnTo>
                  <a:lnTo>
                    <a:pt x="0" y="99309"/>
                  </a:lnTo>
                  <a:lnTo>
                    <a:pt x="1168" y="110548"/>
                  </a:lnTo>
                  <a:lnTo>
                    <a:pt x="4333" y="118718"/>
                  </a:lnTo>
                  <a:lnTo>
                    <a:pt x="6288" y="122008"/>
                  </a:lnTo>
                  <a:lnTo>
                    <a:pt x="14810" y="127780"/>
                  </a:lnTo>
                  <a:lnTo>
                    <a:pt x="30880" y="133375"/>
                  </a:lnTo>
                  <a:lnTo>
                    <a:pt x="54323" y="135266"/>
                  </a:lnTo>
                  <a:lnTo>
                    <a:pt x="65793" y="131291"/>
                  </a:lnTo>
                  <a:lnTo>
                    <a:pt x="82299" y="119597"/>
                  </a:lnTo>
                  <a:lnTo>
                    <a:pt x="90651" y="108285"/>
                  </a:lnTo>
                  <a:lnTo>
                    <a:pt x="94361" y="91087"/>
                  </a:lnTo>
                  <a:lnTo>
                    <a:pt x="91668" y="74702"/>
                  </a:lnTo>
                  <a:lnTo>
                    <a:pt x="85843" y="59793"/>
                  </a:lnTo>
                  <a:lnTo>
                    <a:pt x="79272" y="52240"/>
                  </a:lnTo>
                  <a:lnTo>
                    <a:pt x="53061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2" name="SMARTInkShape-37"/>
            <p:cNvSpPr/>
            <p:nvPr/>
          </p:nvSpPr>
          <p:spPr>
            <a:xfrm>
              <a:off x="5815013" y="1646454"/>
              <a:ext cx="150019" cy="166746"/>
            </a:xfrm>
            <a:custGeom>
              <a:avLst/>
              <a:gdLst/>
              <a:ahLst/>
              <a:cxnLst/>
              <a:rect l="0" t="0" r="0" b="0"/>
              <a:pathLst>
                <a:path w="150019" h="166746">
                  <a:moveTo>
                    <a:pt x="0" y="146627"/>
                  </a:moveTo>
                  <a:lnTo>
                    <a:pt x="0" y="152778"/>
                  </a:lnTo>
                  <a:lnTo>
                    <a:pt x="4909" y="159278"/>
                  </a:lnTo>
                  <a:lnTo>
                    <a:pt x="6849" y="166745"/>
                  </a:lnTo>
                  <a:lnTo>
                    <a:pt x="7012" y="165358"/>
                  </a:lnTo>
                  <a:lnTo>
                    <a:pt x="7135" y="153590"/>
                  </a:lnTo>
                  <a:lnTo>
                    <a:pt x="661" y="121871"/>
                  </a:lnTo>
                  <a:lnTo>
                    <a:pt x="87" y="89039"/>
                  </a:lnTo>
                  <a:lnTo>
                    <a:pt x="5665" y="55817"/>
                  </a:lnTo>
                  <a:lnTo>
                    <a:pt x="6158" y="50369"/>
                  </a:lnTo>
                  <a:lnTo>
                    <a:pt x="10939" y="40081"/>
                  </a:lnTo>
                  <a:lnTo>
                    <a:pt x="26546" y="16532"/>
                  </a:lnTo>
                  <a:lnTo>
                    <a:pt x="34552" y="9962"/>
                  </a:lnTo>
                  <a:lnTo>
                    <a:pt x="43402" y="6512"/>
                  </a:lnTo>
                  <a:lnTo>
                    <a:pt x="72449" y="0"/>
                  </a:lnTo>
                  <a:lnTo>
                    <a:pt x="107289" y="3101"/>
                  </a:lnTo>
                  <a:lnTo>
                    <a:pt x="130054" y="4418"/>
                  </a:lnTo>
                  <a:lnTo>
                    <a:pt x="150018" y="10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3" name="SMARTInkShape-38"/>
            <p:cNvSpPr/>
            <p:nvPr/>
          </p:nvSpPr>
          <p:spPr>
            <a:xfrm>
              <a:off x="6080492" y="1578769"/>
              <a:ext cx="127428" cy="164307"/>
            </a:xfrm>
            <a:custGeom>
              <a:avLst/>
              <a:gdLst/>
              <a:ahLst/>
              <a:cxnLst/>
              <a:rect l="0" t="0" r="0" b="0"/>
              <a:pathLst>
                <a:path w="127428" h="164307">
                  <a:moveTo>
                    <a:pt x="127427" y="0"/>
                  </a:moveTo>
                  <a:lnTo>
                    <a:pt x="93635" y="0"/>
                  </a:lnTo>
                  <a:lnTo>
                    <a:pt x="74950" y="5703"/>
                  </a:lnTo>
                  <a:lnTo>
                    <a:pt x="41547" y="24836"/>
                  </a:lnTo>
                  <a:lnTo>
                    <a:pt x="15801" y="47759"/>
                  </a:lnTo>
                  <a:lnTo>
                    <a:pt x="5100" y="65745"/>
                  </a:lnTo>
                  <a:lnTo>
                    <a:pt x="76" y="87452"/>
                  </a:lnTo>
                  <a:lnTo>
                    <a:pt x="0" y="102993"/>
                  </a:lnTo>
                  <a:lnTo>
                    <a:pt x="8831" y="132331"/>
                  </a:lnTo>
                  <a:lnTo>
                    <a:pt x="34558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4" name="SMARTInkShape-39"/>
            <p:cNvSpPr/>
            <p:nvPr/>
          </p:nvSpPr>
          <p:spPr>
            <a:xfrm>
              <a:off x="6229378" y="1572141"/>
              <a:ext cx="277761" cy="177984"/>
            </a:xfrm>
            <a:custGeom>
              <a:avLst/>
              <a:gdLst/>
              <a:ahLst/>
              <a:cxnLst/>
              <a:rect l="0" t="0" r="0" b="0"/>
              <a:pathLst>
                <a:path w="277761" h="177984">
                  <a:moveTo>
                    <a:pt x="14260" y="163790"/>
                  </a:moveTo>
                  <a:lnTo>
                    <a:pt x="67" y="177983"/>
                  </a:lnTo>
                  <a:lnTo>
                    <a:pt x="0" y="174257"/>
                  </a:lnTo>
                  <a:lnTo>
                    <a:pt x="785" y="173150"/>
                  </a:lnTo>
                  <a:lnTo>
                    <a:pt x="2101" y="172411"/>
                  </a:lnTo>
                  <a:lnTo>
                    <a:pt x="3773" y="171919"/>
                  </a:lnTo>
                  <a:lnTo>
                    <a:pt x="7747" y="167138"/>
                  </a:lnTo>
                  <a:lnTo>
                    <a:pt x="11365" y="159722"/>
                  </a:lnTo>
                  <a:lnTo>
                    <a:pt x="19744" y="125856"/>
                  </a:lnTo>
                  <a:lnTo>
                    <a:pt x="23028" y="108100"/>
                  </a:lnTo>
                  <a:lnTo>
                    <a:pt x="33717" y="72539"/>
                  </a:lnTo>
                  <a:lnTo>
                    <a:pt x="35607" y="62909"/>
                  </a:lnTo>
                  <a:lnTo>
                    <a:pt x="41134" y="53025"/>
                  </a:lnTo>
                  <a:lnTo>
                    <a:pt x="52449" y="40117"/>
                  </a:lnTo>
                  <a:lnTo>
                    <a:pt x="57162" y="37387"/>
                  </a:lnTo>
                  <a:lnTo>
                    <a:pt x="66655" y="35634"/>
                  </a:lnTo>
                  <a:lnTo>
                    <a:pt x="71413" y="37511"/>
                  </a:lnTo>
                  <a:lnTo>
                    <a:pt x="102645" y="54343"/>
                  </a:lnTo>
                  <a:lnTo>
                    <a:pt x="136668" y="73458"/>
                  </a:lnTo>
                  <a:lnTo>
                    <a:pt x="157421" y="81374"/>
                  </a:lnTo>
                  <a:lnTo>
                    <a:pt x="192891" y="84704"/>
                  </a:lnTo>
                  <a:lnTo>
                    <a:pt x="226460" y="85143"/>
                  </a:lnTo>
                  <a:lnTo>
                    <a:pt x="237158" y="84386"/>
                  </a:lnTo>
                  <a:lnTo>
                    <a:pt x="261785" y="75262"/>
                  </a:lnTo>
                  <a:lnTo>
                    <a:pt x="269263" y="68617"/>
                  </a:lnTo>
                  <a:lnTo>
                    <a:pt x="274438" y="60373"/>
                  </a:lnTo>
                  <a:lnTo>
                    <a:pt x="277760" y="42144"/>
                  </a:lnTo>
                  <a:lnTo>
                    <a:pt x="277421" y="33525"/>
                  </a:lnTo>
                  <a:lnTo>
                    <a:pt x="266362" y="11514"/>
                  </a:lnTo>
                  <a:lnTo>
                    <a:pt x="261772" y="5360"/>
                  </a:lnTo>
                  <a:lnTo>
                    <a:pt x="254969" y="2095"/>
                  </a:lnTo>
                  <a:lnTo>
                    <a:pt x="241459" y="0"/>
                  </a:lnTo>
                  <a:lnTo>
                    <a:pt x="229832" y="3429"/>
                  </a:lnTo>
                  <a:lnTo>
                    <a:pt x="202280" y="16290"/>
                  </a:lnTo>
                  <a:lnTo>
                    <a:pt x="194926" y="23093"/>
                  </a:lnTo>
                  <a:lnTo>
                    <a:pt x="183738" y="40395"/>
                  </a:lnTo>
                  <a:lnTo>
                    <a:pt x="180098" y="65757"/>
                  </a:lnTo>
                  <a:lnTo>
                    <a:pt x="182812" y="87030"/>
                  </a:lnTo>
                  <a:lnTo>
                    <a:pt x="192436" y="103388"/>
                  </a:lnTo>
                  <a:lnTo>
                    <a:pt x="225852" y="125840"/>
                  </a:lnTo>
                  <a:lnTo>
                    <a:pt x="236888" y="131048"/>
                  </a:lnTo>
                  <a:lnTo>
                    <a:pt x="257147" y="135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5" name="SMARTInkShape-40"/>
            <p:cNvSpPr/>
            <p:nvPr/>
          </p:nvSpPr>
          <p:spPr>
            <a:xfrm>
              <a:off x="6604869" y="1615594"/>
              <a:ext cx="145976" cy="77476"/>
            </a:xfrm>
            <a:custGeom>
              <a:avLst/>
              <a:gdLst/>
              <a:ahLst/>
              <a:cxnLst/>
              <a:rect l="0" t="0" r="0" b="0"/>
              <a:pathLst>
                <a:path w="145976" h="77476">
                  <a:moveTo>
                    <a:pt x="60250" y="20325"/>
                  </a:moveTo>
                  <a:lnTo>
                    <a:pt x="60250" y="16532"/>
                  </a:lnTo>
                  <a:lnTo>
                    <a:pt x="62367" y="12554"/>
                  </a:lnTo>
                  <a:lnTo>
                    <a:pt x="66401" y="7325"/>
                  </a:lnTo>
                  <a:lnTo>
                    <a:pt x="65938" y="6102"/>
                  </a:lnTo>
                  <a:lnTo>
                    <a:pt x="63307" y="2626"/>
                  </a:lnTo>
                  <a:lnTo>
                    <a:pt x="59492" y="553"/>
                  </a:lnTo>
                  <a:lnTo>
                    <a:pt x="57363" y="0"/>
                  </a:lnTo>
                  <a:lnTo>
                    <a:pt x="55150" y="425"/>
                  </a:lnTo>
                  <a:lnTo>
                    <a:pt x="26481" y="15715"/>
                  </a:lnTo>
                  <a:lnTo>
                    <a:pt x="19312" y="22509"/>
                  </a:lnTo>
                  <a:lnTo>
                    <a:pt x="832" y="53790"/>
                  </a:lnTo>
                  <a:lnTo>
                    <a:pt x="0" y="57716"/>
                  </a:lnTo>
                  <a:lnTo>
                    <a:pt x="239" y="61127"/>
                  </a:lnTo>
                  <a:lnTo>
                    <a:pt x="2622" y="67034"/>
                  </a:lnTo>
                  <a:lnTo>
                    <a:pt x="6327" y="72305"/>
                  </a:lnTo>
                  <a:lnTo>
                    <a:pt x="12736" y="75177"/>
                  </a:lnTo>
                  <a:lnTo>
                    <a:pt x="16668" y="75943"/>
                  </a:lnTo>
                  <a:lnTo>
                    <a:pt x="25270" y="74677"/>
                  </a:lnTo>
                  <a:lnTo>
                    <a:pt x="60942" y="62942"/>
                  </a:lnTo>
                  <a:lnTo>
                    <a:pt x="74051" y="57522"/>
                  </a:lnTo>
                  <a:lnTo>
                    <a:pt x="107972" y="37164"/>
                  </a:lnTo>
                  <a:lnTo>
                    <a:pt x="111114" y="36313"/>
                  </a:lnTo>
                  <a:lnTo>
                    <a:pt x="114003" y="36540"/>
                  </a:lnTo>
                  <a:lnTo>
                    <a:pt x="119330" y="38909"/>
                  </a:lnTo>
                  <a:lnTo>
                    <a:pt x="121068" y="40652"/>
                  </a:lnTo>
                  <a:lnTo>
                    <a:pt x="145051" y="76341"/>
                  </a:lnTo>
                  <a:lnTo>
                    <a:pt x="145975" y="77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6" name="SMARTInkShape-41"/>
            <p:cNvSpPr/>
            <p:nvPr/>
          </p:nvSpPr>
          <p:spPr>
            <a:xfrm>
              <a:off x="6858000" y="1350169"/>
              <a:ext cx="57151" cy="364332"/>
            </a:xfrm>
            <a:custGeom>
              <a:avLst/>
              <a:gdLst/>
              <a:ahLst/>
              <a:cxnLst/>
              <a:rect l="0" t="0" r="0" b="0"/>
              <a:pathLst>
                <a:path w="57151" h="364332">
                  <a:moveTo>
                    <a:pt x="0" y="0"/>
                  </a:moveTo>
                  <a:lnTo>
                    <a:pt x="0" y="30015"/>
                  </a:lnTo>
                  <a:lnTo>
                    <a:pt x="2117" y="50433"/>
                  </a:lnTo>
                  <a:lnTo>
                    <a:pt x="6151" y="82458"/>
                  </a:lnTo>
                  <a:lnTo>
                    <a:pt x="10642" y="109980"/>
                  </a:lnTo>
                  <a:lnTo>
                    <a:pt x="17000" y="142036"/>
                  </a:lnTo>
                  <a:lnTo>
                    <a:pt x="20118" y="176669"/>
                  </a:lnTo>
                  <a:lnTo>
                    <a:pt x="24834" y="212066"/>
                  </a:lnTo>
                  <a:lnTo>
                    <a:pt x="31259" y="247690"/>
                  </a:lnTo>
                  <a:lnTo>
                    <a:pt x="38190" y="283381"/>
                  </a:lnTo>
                  <a:lnTo>
                    <a:pt x="45270" y="315299"/>
                  </a:lnTo>
                  <a:lnTo>
                    <a:pt x="55037" y="348604"/>
                  </a:lnTo>
                  <a:lnTo>
                    <a:pt x="57150" y="364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7" name="SMARTInkShape-42"/>
            <p:cNvSpPr/>
            <p:nvPr/>
          </p:nvSpPr>
          <p:spPr>
            <a:xfrm>
              <a:off x="6757988" y="1536038"/>
              <a:ext cx="478236" cy="128457"/>
            </a:xfrm>
            <a:custGeom>
              <a:avLst/>
              <a:gdLst/>
              <a:ahLst/>
              <a:cxnLst/>
              <a:rect l="0" t="0" r="0" b="0"/>
              <a:pathLst>
                <a:path w="478236" h="128457">
                  <a:moveTo>
                    <a:pt x="0" y="35587"/>
                  </a:moveTo>
                  <a:lnTo>
                    <a:pt x="3792" y="31795"/>
                  </a:lnTo>
                  <a:lnTo>
                    <a:pt x="7770" y="29933"/>
                  </a:lnTo>
                  <a:lnTo>
                    <a:pt x="33791" y="22380"/>
                  </a:lnTo>
                  <a:lnTo>
                    <a:pt x="55764" y="23896"/>
                  </a:lnTo>
                  <a:lnTo>
                    <a:pt x="84315" y="26422"/>
                  </a:lnTo>
                  <a:lnTo>
                    <a:pt x="110233" y="27545"/>
                  </a:lnTo>
                  <a:lnTo>
                    <a:pt x="134982" y="28044"/>
                  </a:lnTo>
                  <a:lnTo>
                    <a:pt x="159211" y="29060"/>
                  </a:lnTo>
                  <a:lnTo>
                    <a:pt x="183208" y="32157"/>
                  </a:lnTo>
                  <a:lnTo>
                    <a:pt x="207102" y="36179"/>
                  </a:lnTo>
                  <a:lnTo>
                    <a:pt x="230951" y="40613"/>
                  </a:lnTo>
                  <a:lnTo>
                    <a:pt x="265897" y="46777"/>
                  </a:lnTo>
                  <a:lnTo>
                    <a:pt x="295919" y="49750"/>
                  </a:lnTo>
                  <a:lnTo>
                    <a:pt x="327799" y="57464"/>
                  </a:lnTo>
                  <a:lnTo>
                    <a:pt x="360819" y="62839"/>
                  </a:lnTo>
                  <a:lnTo>
                    <a:pt x="392307" y="63770"/>
                  </a:lnTo>
                  <a:lnTo>
                    <a:pt x="426978" y="69765"/>
                  </a:lnTo>
                  <a:lnTo>
                    <a:pt x="437418" y="69827"/>
                  </a:lnTo>
                  <a:lnTo>
                    <a:pt x="458073" y="65065"/>
                  </a:lnTo>
                  <a:lnTo>
                    <a:pt x="460164" y="63970"/>
                  </a:lnTo>
                  <a:lnTo>
                    <a:pt x="461557" y="62447"/>
                  </a:lnTo>
                  <a:lnTo>
                    <a:pt x="465634" y="56510"/>
                  </a:lnTo>
                  <a:lnTo>
                    <a:pt x="475626" y="45045"/>
                  </a:lnTo>
                  <a:lnTo>
                    <a:pt x="477740" y="37948"/>
                  </a:lnTo>
                  <a:lnTo>
                    <a:pt x="478235" y="33197"/>
                  </a:lnTo>
                  <a:lnTo>
                    <a:pt x="474721" y="22267"/>
                  </a:lnTo>
                  <a:lnTo>
                    <a:pt x="468653" y="12767"/>
                  </a:lnTo>
                  <a:lnTo>
                    <a:pt x="458035" y="4925"/>
                  </a:lnTo>
                  <a:lnTo>
                    <a:pt x="444835" y="1366"/>
                  </a:lnTo>
                  <a:lnTo>
                    <a:pt x="412885" y="0"/>
                  </a:lnTo>
                  <a:lnTo>
                    <a:pt x="396268" y="3700"/>
                  </a:lnTo>
                  <a:lnTo>
                    <a:pt x="373720" y="14347"/>
                  </a:lnTo>
                  <a:lnTo>
                    <a:pt x="367710" y="19797"/>
                  </a:lnTo>
                  <a:lnTo>
                    <a:pt x="354938" y="40779"/>
                  </a:lnTo>
                  <a:lnTo>
                    <a:pt x="351493" y="54764"/>
                  </a:lnTo>
                  <a:lnTo>
                    <a:pt x="350473" y="68962"/>
                  </a:lnTo>
                  <a:lnTo>
                    <a:pt x="354468" y="78466"/>
                  </a:lnTo>
                  <a:lnTo>
                    <a:pt x="361535" y="87188"/>
                  </a:lnTo>
                  <a:lnTo>
                    <a:pt x="393020" y="112493"/>
                  </a:lnTo>
                  <a:lnTo>
                    <a:pt x="421481" y="128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8" name="SMARTInkShape-43"/>
            <p:cNvSpPr/>
            <p:nvPr/>
          </p:nvSpPr>
          <p:spPr>
            <a:xfrm>
              <a:off x="7422356" y="1571625"/>
              <a:ext cx="7145" cy="107157"/>
            </a:xfrm>
            <a:custGeom>
              <a:avLst/>
              <a:gdLst/>
              <a:ahLst/>
              <a:cxnLst/>
              <a:rect l="0" t="0" r="0" b="0"/>
              <a:pathLst>
                <a:path w="7145" h="107157">
                  <a:moveTo>
                    <a:pt x="7144" y="0"/>
                  </a:moveTo>
                  <a:lnTo>
                    <a:pt x="6350" y="31318"/>
                  </a:lnTo>
                  <a:lnTo>
                    <a:pt x="662" y="64472"/>
                  </a:lnTo>
                  <a:lnTo>
                    <a:pt x="39" y="97767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9" name="SMARTInkShape-44"/>
            <p:cNvSpPr/>
            <p:nvPr/>
          </p:nvSpPr>
          <p:spPr>
            <a:xfrm>
              <a:off x="7561787" y="1278731"/>
              <a:ext cx="203470" cy="363867"/>
            </a:xfrm>
            <a:custGeom>
              <a:avLst/>
              <a:gdLst/>
              <a:ahLst/>
              <a:cxnLst/>
              <a:rect l="0" t="0" r="0" b="0"/>
              <a:pathLst>
                <a:path w="203470" h="363867">
                  <a:moveTo>
                    <a:pt x="39163" y="0"/>
                  </a:moveTo>
                  <a:lnTo>
                    <a:pt x="43279" y="0"/>
                  </a:lnTo>
                  <a:lnTo>
                    <a:pt x="41522" y="0"/>
                  </a:lnTo>
                  <a:lnTo>
                    <a:pt x="40736" y="794"/>
                  </a:lnTo>
                  <a:lnTo>
                    <a:pt x="39862" y="3793"/>
                  </a:lnTo>
                  <a:lnTo>
                    <a:pt x="37138" y="22245"/>
                  </a:lnTo>
                  <a:lnTo>
                    <a:pt x="33536" y="35960"/>
                  </a:lnTo>
                  <a:lnTo>
                    <a:pt x="27309" y="65266"/>
                  </a:lnTo>
                  <a:lnTo>
                    <a:pt x="24009" y="86013"/>
                  </a:lnTo>
                  <a:lnTo>
                    <a:pt x="13710" y="114357"/>
                  </a:lnTo>
                  <a:lnTo>
                    <a:pt x="6090" y="150027"/>
                  </a:lnTo>
                  <a:lnTo>
                    <a:pt x="0" y="185739"/>
                  </a:lnTo>
                  <a:lnTo>
                    <a:pt x="1189" y="210962"/>
                  </a:lnTo>
                  <a:lnTo>
                    <a:pt x="8702" y="242226"/>
                  </a:lnTo>
                  <a:lnTo>
                    <a:pt x="19946" y="271332"/>
                  </a:lnTo>
                  <a:lnTo>
                    <a:pt x="41012" y="300012"/>
                  </a:lnTo>
                  <a:lnTo>
                    <a:pt x="73013" y="327814"/>
                  </a:lnTo>
                  <a:lnTo>
                    <a:pt x="96553" y="343546"/>
                  </a:lnTo>
                  <a:lnTo>
                    <a:pt x="123283" y="353587"/>
                  </a:lnTo>
                  <a:lnTo>
                    <a:pt x="158643" y="361974"/>
                  </a:lnTo>
                  <a:lnTo>
                    <a:pt x="185002" y="363866"/>
                  </a:lnTo>
                  <a:lnTo>
                    <a:pt x="193409" y="362008"/>
                  </a:lnTo>
                  <a:lnTo>
                    <a:pt x="203469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0" name="SMARTInkShape-45"/>
            <p:cNvSpPr/>
            <p:nvPr/>
          </p:nvSpPr>
          <p:spPr>
            <a:xfrm>
              <a:off x="7450931" y="1331766"/>
              <a:ext cx="235745" cy="61266"/>
            </a:xfrm>
            <a:custGeom>
              <a:avLst/>
              <a:gdLst/>
              <a:ahLst/>
              <a:cxnLst/>
              <a:rect l="0" t="0" r="0" b="0"/>
              <a:pathLst>
                <a:path w="235745" h="61266">
                  <a:moveTo>
                    <a:pt x="0" y="4115"/>
                  </a:moveTo>
                  <a:lnTo>
                    <a:pt x="3793" y="323"/>
                  </a:lnTo>
                  <a:lnTo>
                    <a:pt x="6498" y="0"/>
                  </a:lnTo>
                  <a:lnTo>
                    <a:pt x="38609" y="4443"/>
                  </a:lnTo>
                  <a:lnTo>
                    <a:pt x="68943" y="10474"/>
                  </a:lnTo>
                  <a:lnTo>
                    <a:pt x="103860" y="21169"/>
                  </a:lnTo>
                  <a:lnTo>
                    <a:pt x="130297" y="27040"/>
                  </a:lnTo>
                  <a:lnTo>
                    <a:pt x="155805" y="34413"/>
                  </a:lnTo>
                  <a:lnTo>
                    <a:pt x="190363" y="45371"/>
                  </a:lnTo>
                  <a:lnTo>
                    <a:pt x="222900" y="56186"/>
                  </a:lnTo>
                  <a:lnTo>
                    <a:pt x="235744" y="61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1" name="SMARTInkShape-46"/>
            <p:cNvSpPr/>
            <p:nvPr/>
          </p:nvSpPr>
          <p:spPr>
            <a:xfrm>
              <a:off x="7465219" y="1207294"/>
              <a:ext cx="35720" cy="14288"/>
            </a:xfrm>
            <a:custGeom>
              <a:avLst/>
              <a:gdLst/>
              <a:ahLst/>
              <a:cxnLst/>
              <a:rect l="0" t="0" r="0" b="0"/>
              <a:pathLst>
                <a:path w="35720" h="14288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16900" y="5654"/>
                  </a:lnTo>
                  <a:lnTo>
                    <a:pt x="20792" y="6150"/>
                  </a:lnTo>
                  <a:lnTo>
                    <a:pt x="23386" y="7275"/>
                  </a:lnTo>
                  <a:lnTo>
                    <a:pt x="25115" y="8819"/>
                  </a:lnTo>
                  <a:lnTo>
                    <a:pt x="26269" y="10642"/>
                  </a:lnTo>
                  <a:lnTo>
                    <a:pt x="27831" y="11857"/>
                  </a:lnTo>
                  <a:lnTo>
                    <a:pt x="35719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5428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6553200" cy="40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Manipulating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emotions of the audience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How is the author making his audience feel in a way that will make them agree with his claim or his position? </a:t>
            </a:r>
            <a:endParaRPr lang="en-US" sz="24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Very effective for large/wide audiences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Particularly effective in speeches. 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0104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Pathos</a:t>
            </a:r>
          </a:p>
        </p:txBody>
      </p:sp>
    </p:spTree>
    <p:extLst>
      <p:ext uri="{BB962C8B-B14F-4D97-AF65-F5344CB8AC3E}">
        <p14:creationId xmlns:p14="http://schemas.microsoft.com/office/powerpoint/2010/main" val="1129510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On-screen Show (4:3)</PresentationFormat>
  <Paragraphs>164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Composite</vt:lpstr>
      <vt:lpstr>Bellringer: May 4, 2015  In YOUR NOTES</vt:lpstr>
      <vt:lpstr>To Nuke or to  not to Nuke  (part 1)</vt:lpstr>
      <vt:lpstr>Persuasion or Argumentation? REVIEW!</vt:lpstr>
      <vt:lpstr>Argumentation vs. Persuasion… in a nutshell </vt:lpstr>
      <vt:lpstr>Why review this now? </vt:lpstr>
      <vt:lpstr>Talking about them has common vocabulary which you must use in your analysis and in your discussion. </vt:lpstr>
      <vt:lpstr>First: Ethos   Logos   Pathos</vt:lpstr>
      <vt:lpstr>Ethos</vt:lpstr>
      <vt:lpstr>Pathos</vt:lpstr>
      <vt:lpstr>Logos</vt:lpstr>
      <vt:lpstr>Is this example better categorized as  LOGOS or PATHOS? Explain.</vt:lpstr>
      <vt:lpstr>Reading Goals</vt:lpstr>
      <vt:lpstr>A little background on the piece</vt:lpstr>
      <vt:lpstr>Some Important Terms</vt:lpstr>
      <vt:lpstr>The Cold War</vt:lpstr>
      <vt:lpstr>Nuclear Weapons</vt:lpstr>
      <vt:lpstr>Fallout and Nuclear Winter</vt:lpstr>
      <vt:lpstr>M.A.D. </vt:lpstr>
      <vt:lpstr>Arms Race/Missile Gap </vt:lpstr>
      <vt:lpstr>In your notes, explain how the Cold War, MAD, and the Arms Race/Missile Gap are connected.    Share with your partner and be ready to share what your partner said.  </vt:lpstr>
      <vt:lpstr>A few historical events</vt:lpstr>
      <vt:lpstr>The Cuban Missile Crisis 1962</vt:lpstr>
      <vt:lpstr>Polish Warning Strike in Poland and the Polish Demonstrations of 1982</vt:lpstr>
      <vt:lpstr>Soviet Invasion of Afghanistan 1979-1989</vt:lpstr>
      <vt:lpstr>Who is Ronald Reagan?</vt:lpstr>
      <vt:lpstr>Challenges for  President Reagan</vt:lpstr>
      <vt:lpstr>SUMMARY: 3-2-1 IN YOUR NOTES</vt:lpstr>
      <vt:lpstr>During Reading Instructions</vt:lpstr>
      <vt:lpstr>Checking what we read</vt:lpstr>
      <vt:lpstr>Ticket out – May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Bellringer: May 4, 2015  In YOUR NOTES</dc:title>
  <dc:creator>Windows User</dc:creator>
  <cp:lastModifiedBy>Windows User</cp:lastModifiedBy>
  <cp:revision>1</cp:revision>
  <dcterms:created xsi:type="dcterms:W3CDTF">2015-05-04T16:51:29Z</dcterms:created>
  <dcterms:modified xsi:type="dcterms:W3CDTF">2015-05-04T16:51:58Z</dcterms:modified>
</cp:coreProperties>
</file>