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78" r:id="rId2"/>
    <p:sldId id="279" r:id="rId3"/>
    <p:sldId id="276" r:id="rId4"/>
    <p:sldId id="277" r:id="rId5"/>
    <p:sldId id="280" r:id="rId6"/>
    <p:sldId id="286" r:id="rId7"/>
    <p:sldId id="281" r:id="rId8"/>
    <p:sldId id="282" r:id="rId9"/>
    <p:sldId id="283" r:id="rId10"/>
    <p:sldId id="285" r:id="rId11"/>
    <p:sldId id="284" r:id="rId12"/>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A78755B9-BFF8-49FD-8708-899A95D25256}">
  <a:tblStyle styleId="{A78755B9-BFF8-49FD-8708-899A95D25256}" styleName="Table_0">
    <a:wholeTbl>
      <a:tcTxStyle b="off" i="off">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3454D715-0E59-4F81-AA71-A83122140BEA}" styleName="Table_1">
    <a:wholeTbl>
      <a:tcTxStyle b="off" i="off">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5F8EF"/>
          </a:solidFill>
        </a:fill>
      </a:tcStyle>
    </a:wholeTbl>
    <a:band1H>
      <a:tcStyle>
        <a:tcBdr/>
        <a:fill>
          <a:solidFill>
            <a:srgbClr val="EAF1DD"/>
          </a:solidFill>
        </a:fill>
      </a:tcStyle>
    </a:band1H>
    <a:band1V>
      <a:tcStyle>
        <a:tcBdr/>
        <a:fill>
          <a:solidFill>
            <a:srgbClr val="EAF1DD"/>
          </a:solidFill>
        </a:fill>
      </a:tcStyle>
    </a:band1V>
    <a:lastCol>
      <a:tcTxStyle b="on" i="off">
        <a:schemeClr val="lt1"/>
      </a:tcTxStyle>
      <a:tcStyle>
        <a:tcBdr/>
        <a:fill>
          <a:solidFill>
            <a:schemeClr val="accent3"/>
          </a:solidFill>
        </a:fill>
      </a:tcStyle>
    </a:lastCol>
    <a:firstCol>
      <a:tcTxStyle b="on" i="off">
        <a:schemeClr val="lt1"/>
      </a:tcTxStyle>
      <a:tcStyle>
        <a:tcBdr/>
        <a:fill>
          <a:solidFill>
            <a:schemeClr val="accent3"/>
          </a:solidFill>
        </a:fill>
      </a:tcStyle>
    </a:firstCol>
    <a:lastRow>
      <a:tcTxStyle b="on" i="off">
        <a:schemeClr val="lt1"/>
      </a:tcTxStyle>
      <a:tcStyle>
        <a:tcBdr>
          <a:top>
            <a:ln w="38100" cap="flat" cmpd="sng">
              <a:solidFill>
                <a:schemeClr val="lt1"/>
              </a:solidFill>
              <a:prstDash val="solid"/>
              <a:round/>
              <a:headEnd type="none" w="med" len="med"/>
              <a:tailEnd type="none" w="med" len="med"/>
            </a:ln>
          </a:top>
        </a:tcBdr>
        <a:fill>
          <a:solidFill>
            <a:schemeClr val="accent3"/>
          </a:solidFill>
        </a:fill>
      </a:tcStyle>
    </a:lastRow>
    <a:firstRow>
      <a:tcTxStyle b="on" i="off">
        <a:schemeClr val="lt1"/>
      </a:tcTxStyle>
      <a:tcStyle>
        <a:tcBdr>
          <a:bottom>
            <a:ln w="38100" cap="flat" cmpd="sng">
              <a:solidFill>
                <a:schemeClr val="lt1"/>
              </a:solidFill>
              <a:prstDash val="solid"/>
              <a:round/>
              <a:headEnd type="none" w="med" len="med"/>
              <a:tailEnd type="none" w="med" len="med"/>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387121"/>
            <a:ext cx="5608319" cy="4156228"/>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136940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701041" y="4387121"/>
            <a:ext cx="5608319" cy="4156228"/>
          </a:xfrm>
          <a:prstGeom prst="rect">
            <a:avLst/>
          </a:prstGeom>
        </p:spPr>
        <p:txBody>
          <a:bodyPr lIns="91425" tIns="91425" rIns="91425" bIns="91425" anchor="ctr" anchorCtr="0">
            <a:noAutofit/>
          </a:bodyPr>
          <a:lstStyle/>
          <a:p>
            <a:pPr>
              <a:spcBef>
                <a:spcPts val="0"/>
              </a:spcBef>
              <a:buNone/>
            </a:pPr>
            <a:endParaRPr/>
          </a:p>
        </p:txBody>
      </p:sp>
      <p:sp>
        <p:nvSpPr>
          <p:cNvPr id="139" name="Shape 139"/>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8707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701041" y="4387121"/>
            <a:ext cx="5608319" cy="4156228"/>
          </a:xfrm>
          <a:prstGeom prst="rect">
            <a:avLst/>
          </a:prstGeom>
        </p:spPr>
        <p:txBody>
          <a:bodyPr lIns="91425" tIns="91425" rIns="91425" bIns="91425" anchor="ctr" anchorCtr="0">
            <a:noAutofit/>
          </a:bodyPr>
          <a:lstStyle/>
          <a:p>
            <a:pPr>
              <a:spcBef>
                <a:spcPts val="0"/>
              </a:spcBef>
              <a:buNone/>
            </a:pPr>
            <a:endParaRPr/>
          </a:p>
        </p:txBody>
      </p:sp>
      <p:sp>
        <p:nvSpPr>
          <p:cNvPr id="151" name="Shape 151"/>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2118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01041" y="4387121"/>
            <a:ext cx="5608319" cy="4156228"/>
          </a:xfrm>
          <a:prstGeom prst="rect">
            <a:avLst/>
          </a:prstGeom>
        </p:spPr>
        <p:txBody>
          <a:bodyPr lIns="91425" tIns="91425" rIns="91425" bIns="91425" anchor="ctr" anchorCtr="0">
            <a:noAutofit/>
          </a:bodyPr>
          <a:lstStyle/>
          <a:p>
            <a:pPr>
              <a:spcBef>
                <a:spcPts val="0"/>
              </a:spcBef>
              <a:buNone/>
            </a:pPr>
            <a:endParaRPr/>
          </a:p>
        </p:txBody>
      </p:sp>
      <p:sp>
        <p:nvSpPr>
          <p:cNvPr id="157" name="Shape 15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89273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701042" y="4387136"/>
            <a:ext cx="5608319" cy="4156234"/>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9658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701041" y="4387121"/>
            <a:ext cx="5608319" cy="4156228"/>
          </a:xfrm>
          <a:prstGeom prst="rect">
            <a:avLst/>
          </a:prstGeom>
        </p:spPr>
        <p:txBody>
          <a:bodyPr lIns="91425" tIns="91425" rIns="91425" bIns="91425" anchor="ctr" anchorCtr="0">
            <a:noAutofit/>
          </a:bodyPr>
          <a:lstStyle/>
          <a:p>
            <a:pPr>
              <a:spcBef>
                <a:spcPts val="0"/>
              </a:spcBef>
              <a:buNone/>
            </a:pPr>
            <a:endParaRPr/>
          </a:p>
        </p:txBody>
      </p:sp>
      <p:sp>
        <p:nvSpPr>
          <p:cNvPr id="163" name="Shape 16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5655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extLst>
      <p:ext uri="{BB962C8B-B14F-4D97-AF65-F5344CB8AC3E}">
        <p14:creationId xmlns:p14="http://schemas.microsoft.com/office/powerpoint/2010/main" val="381724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sz="1200" b="0" i="0" u="none" strike="noStrike" cap="none" baseline="0">
              <a:solidFill>
                <a:srgbClr val="888888"/>
              </a:solidFill>
              <a:latin typeface="Calibri"/>
              <a:ea typeface="Calibri"/>
              <a:cs typeface="Calibri"/>
              <a:sym typeface="Calibri"/>
            </a:endParaRPr>
          </a:p>
          <a:p>
            <a:pPr marL="457200" marR="0" lvl="1" indent="0" algn="l" rtl="0">
              <a:spcBef>
                <a:spcPts val="0"/>
              </a:spcBef>
            </a:pPr>
            <a:endParaRPr sz="1800" b="0" i="0" u="none" strike="noStrike" cap="none" baseline="0">
              <a:solidFill>
                <a:schemeClr val="dk1"/>
              </a:solidFill>
              <a:latin typeface="Calibri"/>
              <a:ea typeface="Calibri"/>
              <a:cs typeface="Calibri"/>
              <a:sym typeface="Calibri"/>
            </a:endParaRPr>
          </a:p>
          <a:p>
            <a:pPr marL="914400" marR="0" lvl="2" indent="0" algn="l" rtl="0">
              <a:spcBef>
                <a:spcPts val="0"/>
              </a:spcBef>
            </a:pPr>
            <a:endParaRPr sz="1800" b="0" i="0" u="none" strike="noStrike" cap="none" baseline="0">
              <a:solidFill>
                <a:schemeClr val="dk1"/>
              </a:solidFill>
              <a:latin typeface="Calibri"/>
              <a:ea typeface="Calibri"/>
              <a:cs typeface="Calibri"/>
              <a:sym typeface="Calibri"/>
            </a:endParaRPr>
          </a:p>
          <a:p>
            <a:pPr marL="1371600" marR="0" lvl="3" indent="0" algn="l" rtl="0">
              <a:spcBef>
                <a:spcPts val="0"/>
              </a:spcBef>
            </a:pPr>
            <a:endParaRPr sz="1800" b="0" i="0" u="none" strike="noStrike" cap="none" baseline="0">
              <a:solidFill>
                <a:schemeClr val="dk1"/>
              </a:solidFill>
              <a:latin typeface="Calibri"/>
              <a:ea typeface="Calibri"/>
              <a:cs typeface="Calibri"/>
              <a:sym typeface="Calibri"/>
            </a:endParaRPr>
          </a:p>
          <a:p>
            <a:pPr marL="1828800" marR="0" lvl="4" indent="0" algn="l" rtl="0">
              <a:spcBef>
                <a:spcPts val="0"/>
              </a:spcBef>
            </a:pPr>
            <a:endParaRPr sz="1800" b="0" i="0" u="none" strike="noStrike" cap="none" baseline="0">
              <a:solidFill>
                <a:schemeClr val="dk1"/>
              </a:solidFill>
              <a:latin typeface="Calibri"/>
              <a:ea typeface="Calibri"/>
              <a:cs typeface="Calibri"/>
              <a:sym typeface="Calibri"/>
            </a:endParaRPr>
          </a:p>
          <a:p>
            <a:pPr marL="2286000" marR="0" lvl="5" indent="0" algn="l" rtl="0">
              <a:spcBef>
                <a:spcPts val="0"/>
              </a:spcBef>
            </a:pPr>
            <a:endParaRPr sz="1800" b="0" i="0" u="none" strike="noStrike" cap="none" baseline="0">
              <a:solidFill>
                <a:schemeClr val="dk1"/>
              </a:solidFill>
              <a:latin typeface="Calibri"/>
              <a:ea typeface="Calibri"/>
              <a:cs typeface="Calibri"/>
              <a:sym typeface="Calibri"/>
            </a:endParaRPr>
          </a:p>
          <a:p>
            <a:pPr marL="2743200" marR="0" lvl="6" indent="0" algn="l" rtl="0">
              <a:spcBef>
                <a:spcPts val="0"/>
              </a:spcBef>
            </a:pPr>
            <a:endParaRPr sz="1800" b="0" i="0" u="none" strike="noStrike" cap="none" baseline="0">
              <a:solidFill>
                <a:schemeClr val="dk1"/>
              </a:solidFill>
              <a:latin typeface="Calibri"/>
              <a:ea typeface="Calibri"/>
              <a:cs typeface="Calibri"/>
              <a:sym typeface="Calibri"/>
            </a:endParaRPr>
          </a:p>
          <a:p>
            <a:pPr marL="3200400" marR="0" lvl="7" indent="0" algn="l" rtl="0">
              <a:spcBef>
                <a:spcPts val="0"/>
              </a:spcBef>
            </a:pPr>
            <a:endParaRPr sz="1800" b="0" i="0" u="none" strike="noStrike" cap="none" baseline="0">
              <a:solidFill>
                <a:schemeClr val="dk1"/>
              </a:solidFill>
              <a:latin typeface="Calibri"/>
              <a:ea typeface="Calibri"/>
              <a:cs typeface="Calibri"/>
              <a:sym typeface="Calibri"/>
            </a:endParaRPr>
          </a:p>
          <a:p>
            <a:pPr marL="3657600" marR="0" lvl="8" indent="0" algn="l" rtl="0">
              <a:spcBef>
                <a:spcPts val="0"/>
              </a:spcBef>
            </a:pPr>
            <a:endParaRPr sz="1800" b="0" i="0" u="none" strike="noStrike" cap="none" baseline="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to30AJm2epQ"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www.online-stopwatch.com/countdown-tim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Nov. </a:t>
            </a:r>
            <a:r>
              <a:rPr lang="en-US" dirty="0" smtClean="0"/>
              <a:t>10 </a:t>
            </a:r>
            <a:r>
              <a:rPr lang="en-US" dirty="0" smtClean="0"/>
              <a:t>	</a:t>
            </a:r>
            <a:endParaRPr lang="en-US" dirty="0"/>
          </a:p>
        </p:txBody>
      </p:sp>
      <p:sp>
        <p:nvSpPr>
          <p:cNvPr id="3" name="Text Placeholder 2"/>
          <p:cNvSpPr>
            <a:spLocks noGrp="1"/>
          </p:cNvSpPr>
          <p:nvPr>
            <p:ph type="body" idx="1"/>
          </p:nvPr>
        </p:nvSpPr>
        <p:spPr/>
        <p:txBody>
          <a:bodyPr/>
          <a:lstStyle/>
          <a:p>
            <a:r>
              <a:rPr lang="en-US" dirty="0" smtClean="0"/>
              <a:t>View this video - </a:t>
            </a:r>
            <a:r>
              <a:rPr lang="en-US" dirty="0" smtClean="0">
                <a:hlinkClick r:id="rId2"/>
              </a:rPr>
              <a:t>textual evidence</a:t>
            </a:r>
            <a:endParaRPr lang="en-US" dirty="0" smtClean="0"/>
          </a:p>
          <a:p>
            <a:endParaRPr lang="en-US" dirty="0" smtClean="0"/>
          </a:p>
          <a:p>
            <a:r>
              <a:rPr lang="en-US" dirty="0" smtClean="0"/>
              <a:t>In your notes, answer this question:</a:t>
            </a:r>
          </a:p>
          <a:p>
            <a:pPr marL="203200" indent="0">
              <a:buNone/>
            </a:pPr>
            <a:r>
              <a:rPr lang="en-US" dirty="0"/>
              <a:t>	</a:t>
            </a:r>
            <a:r>
              <a:rPr lang="en-US" dirty="0" smtClean="0"/>
              <a:t>What is an inference and how is textual 	evidence used with inferences? </a:t>
            </a:r>
          </a:p>
          <a:p>
            <a:pPr marL="203200" indent="0">
              <a:buNone/>
            </a:pPr>
            <a:endParaRPr lang="en-US" dirty="0"/>
          </a:p>
          <a:p>
            <a:pPr marL="203200" indent="0">
              <a:buNone/>
            </a:pPr>
            <a:endParaRPr lang="en-US" dirty="0" smtClean="0"/>
          </a:p>
          <a:p>
            <a:pPr marL="203200" indent="0">
              <a:buNone/>
            </a:pPr>
            <a:r>
              <a:rPr lang="en-US" dirty="0" smtClean="0"/>
              <a:t>Get out anything you have to turn in today. </a:t>
            </a:r>
          </a:p>
          <a:p>
            <a:endParaRPr lang="en-US" dirty="0" smtClean="0"/>
          </a:p>
          <a:p>
            <a:endParaRPr lang="en-US" dirty="0" smtClean="0"/>
          </a:p>
        </p:txBody>
      </p:sp>
    </p:spTree>
    <p:extLst>
      <p:ext uri="{BB962C8B-B14F-4D97-AF65-F5344CB8AC3E}">
        <p14:creationId xmlns:p14="http://schemas.microsoft.com/office/powerpoint/2010/main" val="294206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Text Placeholder 2"/>
          <p:cNvSpPr>
            <a:spLocks noGrp="1"/>
          </p:cNvSpPr>
          <p:nvPr>
            <p:ph type="body" idx="1"/>
          </p:nvPr>
        </p:nvSpPr>
        <p:spPr/>
        <p:txBody>
          <a:bodyPr/>
          <a:lstStyle/>
          <a:p>
            <a:r>
              <a:rPr lang="en-US" dirty="0" smtClean="0"/>
              <a:t>Why do you think many of the rites of passage for young men involve physical pain? </a:t>
            </a:r>
          </a:p>
          <a:p>
            <a:pPr marL="203200" indent="0">
              <a:buNone/>
            </a:pPr>
            <a:r>
              <a:rPr lang="en-US" dirty="0" smtClean="0"/>
              <a:t>What do you think that says about society’s  expectations for young men? </a:t>
            </a:r>
            <a:endParaRPr lang="en-US" dirty="0"/>
          </a:p>
        </p:txBody>
      </p:sp>
    </p:spTree>
    <p:extLst>
      <p:ext uri="{BB962C8B-B14F-4D97-AF65-F5344CB8AC3E}">
        <p14:creationId xmlns:p14="http://schemas.microsoft.com/office/powerpoint/2010/main" val="2636733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smtClean="0">
                <a:solidFill>
                  <a:schemeClr val="dk1"/>
                </a:solidFill>
                <a:latin typeface="Calibri"/>
                <a:ea typeface="Calibri"/>
                <a:cs typeface="Calibri"/>
                <a:sym typeface="Calibri"/>
              </a:rPr>
              <a:t>For Nov. 13: Written </a:t>
            </a:r>
            <a:r>
              <a:rPr lang="en-US" sz="4400" b="0" i="0" u="none" strike="noStrike" cap="none" baseline="0" dirty="0">
                <a:solidFill>
                  <a:schemeClr val="dk1"/>
                </a:solidFill>
                <a:latin typeface="Calibri"/>
                <a:ea typeface="Calibri"/>
                <a:cs typeface="Calibri"/>
                <a:sym typeface="Calibri"/>
              </a:rPr>
              <a:t>Response</a:t>
            </a:r>
          </a:p>
        </p:txBody>
      </p:sp>
      <p:sp>
        <p:nvSpPr>
          <p:cNvPr id="160" name="Shape 16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How are the symbolic details about the environment used to create a message about becoming an adult?</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Use your chart(s) and reflection questions to help write your response.</a:t>
            </a:r>
          </a:p>
        </p:txBody>
      </p:sp>
    </p:spTree>
    <p:extLst>
      <p:ext uri="{BB962C8B-B14F-4D97-AF65-F5344CB8AC3E}">
        <p14:creationId xmlns:p14="http://schemas.microsoft.com/office/powerpoint/2010/main" val="4064383169"/>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44563"/>
          </a:xfrm>
        </p:spPr>
        <p:txBody>
          <a:bodyPr/>
          <a:lstStyle/>
          <a:p>
            <a:r>
              <a:rPr lang="en-US" sz="3000" dirty="0" smtClean="0"/>
              <a:t>What </a:t>
            </a:r>
            <a:r>
              <a:rPr lang="en-US" sz="3000" dirty="0"/>
              <a:t>inference can we make about Jerry from these sentences? </a:t>
            </a:r>
          </a:p>
        </p:txBody>
      </p:sp>
      <p:sp>
        <p:nvSpPr>
          <p:cNvPr id="3" name="Text Placeholder 2"/>
          <p:cNvSpPr>
            <a:spLocks noGrp="1"/>
          </p:cNvSpPr>
          <p:nvPr>
            <p:ph type="body" idx="1"/>
          </p:nvPr>
        </p:nvSpPr>
        <p:spPr>
          <a:xfrm>
            <a:off x="457200" y="1295400"/>
            <a:ext cx="8229600" cy="4830763"/>
          </a:xfrm>
        </p:spPr>
        <p:txBody>
          <a:bodyPr/>
          <a:lstStyle/>
          <a:p>
            <a:pPr marL="203200" indent="0">
              <a:buNone/>
            </a:pPr>
            <a:r>
              <a:rPr lang="en-US" dirty="0" smtClean="0"/>
              <a:t>“</a:t>
            </a:r>
            <a:r>
              <a:rPr lang="en-US" dirty="0"/>
              <a:t>When he was so far out that he could look back at not only the little bay but past the promontory that was between it and the big beach, he floated on the buoyant surface and looked for his mother. There she was, </a:t>
            </a:r>
            <a:r>
              <a:rPr lang="en-US" dirty="0" smtClean="0"/>
              <a:t>a speck of yellow under an umbrella that looked like a slice of orange peel. He swam back to the shore, relieved at being sure she was there, but all at once lonely.  </a:t>
            </a:r>
            <a:endParaRPr lang="en-US" dirty="0"/>
          </a:p>
          <a:p>
            <a:endParaRPr lang="en-US" dirty="0"/>
          </a:p>
        </p:txBody>
      </p:sp>
    </p:spTree>
    <p:extLst>
      <p:ext uri="{BB962C8B-B14F-4D97-AF65-F5344CB8AC3E}">
        <p14:creationId xmlns:p14="http://schemas.microsoft.com/office/powerpoint/2010/main" val="274892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that is due	</a:t>
            </a:r>
            <a:endParaRPr lang="en-US" dirty="0"/>
          </a:p>
        </p:txBody>
      </p:sp>
      <p:sp>
        <p:nvSpPr>
          <p:cNvPr id="3" name="Text Placeholder 2"/>
          <p:cNvSpPr>
            <a:spLocks noGrp="1"/>
          </p:cNvSpPr>
          <p:nvPr>
            <p:ph type="body" idx="1"/>
          </p:nvPr>
        </p:nvSpPr>
        <p:spPr/>
        <p:txBody>
          <a:bodyPr/>
          <a:lstStyle/>
          <a:p>
            <a:r>
              <a:rPr lang="en-US" dirty="0" smtClean="0"/>
              <a:t>Parent conference letters – turn in today for regular credit.</a:t>
            </a:r>
          </a:p>
          <a:p>
            <a:endParaRPr lang="en-US" dirty="0"/>
          </a:p>
          <a:p>
            <a:r>
              <a:rPr lang="en-US" dirty="0" smtClean="0"/>
              <a:t>“Only Daughter” = no more class time for this 2 ½ page reading. You have to finish it on  your own, or schedule time before school, during lunch, or after school. </a:t>
            </a:r>
          </a:p>
          <a:p>
            <a:r>
              <a:rPr lang="en-US" dirty="0" smtClean="0"/>
              <a:t>You have to hand in the response with the scoring guide. </a:t>
            </a:r>
          </a:p>
          <a:p>
            <a:r>
              <a:rPr lang="en-US" dirty="0" smtClean="0"/>
              <a:t>If it’s not in by Friday, it will not get full credit. </a:t>
            </a:r>
            <a:endParaRPr lang="en-US" dirty="0"/>
          </a:p>
        </p:txBody>
      </p:sp>
    </p:spTree>
    <p:extLst>
      <p:ext uri="{BB962C8B-B14F-4D97-AF65-F5344CB8AC3E}">
        <p14:creationId xmlns:p14="http://schemas.microsoft.com/office/powerpoint/2010/main" val="1141118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 unit project drafts</a:t>
            </a:r>
            <a:endParaRPr lang="en-US" dirty="0"/>
          </a:p>
        </p:txBody>
      </p:sp>
      <p:sp>
        <p:nvSpPr>
          <p:cNvPr id="3" name="Text Placeholder 2"/>
          <p:cNvSpPr>
            <a:spLocks noGrp="1"/>
          </p:cNvSpPr>
          <p:nvPr>
            <p:ph type="body" idx="1"/>
          </p:nvPr>
        </p:nvSpPr>
        <p:spPr/>
        <p:txBody>
          <a:bodyPr/>
          <a:lstStyle/>
          <a:p>
            <a:r>
              <a:rPr lang="en-US" dirty="0" smtClean="0"/>
              <a:t>These are due today. </a:t>
            </a:r>
          </a:p>
          <a:p>
            <a:r>
              <a:rPr lang="en-US" dirty="0" smtClean="0"/>
              <a:t>Many students haven’t submitted the drafts for Lesson 1 and 2. </a:t>
            </a:r>
          </a:p>
          <a:p>
            <a:r>
              <a:rPr lang="en-US" dirty="0" smtClean="0"/>
              <a:t>You will not receive a grade for the drafts once we finish lesson 4. </a:t>
            </a:r>
          </a:p>
          <a:p>
            <a:endParaRPr lang="en-US" dirty="0"/>
          </a:p>
          <a:p>
            <a:r>
              <a:rPr lang="en-US" dirty="0" smtClean="0"/>
              <a:t>The final project will be due Nov. 30– that’s the entire project put together in alphabetical order and NOT IN SLOPPY DRAFT FORMAT. </a:t>
            </a:r>
          </a:p>
          <a:p>
            <a:r>
              <a:rPr lang="en-US" dirty="0" smtClean="0"/>
              <a:t>More details on putting it together to come. </a:t>
            </a:r>
            <a:endParaRPr lang="en-US" dirty="0"/>
          </a:p>
        </p:txBody>
      </p:sp>
    </p:spTree>
    <p:extLst>
      <p:ext uri="{BB962C8B-B14F-4D97-AF65-F5344CB8AC3E}">
        <p14:creationId xmlns:p14="http://schemas.microsoft.com/office/powerpoint/2010/main" val="4012052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15963"/>
          </a:xfrm>
        </p:spPr>
        <p:txBody>
          <a:bodyPr/>
          <a:lstStyle/>
          <a:p>
            <a:r>
              <a:rPr lang="en-US" sz="3000" dirty="0" smtClean="0"/>
              <a:t>Continuing to read “Through the Tunnel”</a:t>
            </a:r>
            <a:endParaRPr lang="en-US" sz="3000" dirty="0"/>
          </a:p>
        </p:txBody>
      </p:sp>
      <p:sp>
        <p:nvSpPr>
          <p:cNvPr id="3" name="Text Placeholder 2"/>
          <p:cNvSpPr>
            <a:spLocks noGrp="1"/>
          </p:cNvSpPr>
          <p:nvPr>
            <p:ph type="body" idx="1"/>
          </p:nvPr>
        </p:nvSpPr>
        <p:spPr>
          <a:xfrm>
            <a:off x="457200" y="914400"/>
            <a:ext cx="8229600" cy="4525963"/>
          </a:xfrm>
        </p:spPr>
        <p:txBody>
          <a:bodyPr/>
          <a:lstStyle/>
          <a:p>
            <a:r>
              <a:rPr lang="en-US" dirty="0" smtClean="0"/>
              <a:t>You and your partner will continue to read. </a:t>
            </a:r>
          </a:p>
          <a:p>
            <a:r>
              <a:rPr lang="en-US" dirty="0" smtClean="0"/>
              <a:t>After two minutes, we will stop and the non-reading partner will ask the reading partner</a:t>
            </a:r>
          </a:p>
          <a:p>
            <a:pPr lvl="1"/>
            <a:r>
              <a:rPr lang="en-US" dirty="0" smtClean="0"/>
              <a:t>Who or what was this passage about?</a:t>
            </a:r>
          </a:p>
          <a:p>
            <a:pPr lvl="1"/>
            <a:r>
              <a:rPr lang="en-US" dirty="0" smtClean="0"/>
              <a:t>What is important about the who or what?</a:t>
            </a:r>
          </a:p>
          <a:p>
            <a:pPr lvl="1"/>
            <a:endParaRPr lang="en-US" dirty="0"/>
          </a:p>
          <a:p>
            <a:r>
              <a:rPr lang="en-US" dirty="0" smtClean="0"/>
              <a:t>When you and your partner hit a discussion point, you are to stop and discuss that information. </a:t>
            </a:r>
            <a:endParaRPr lang="en-US" dirty="0"/>
          </a:p>
          <a:p>
            <a:pPr lvl="0"/>
            <a:r>
              <a:rPr lang="en-US" u="sng" dirty="0">
                <a:solidFill>
                  <a:schemeClr val="hlink"/>
                </a:solidFill>
                <a:hlinkClick r:id="rId2"/>
              </a:rPr>
              <a:t>Countdown Timer</a:t>
            </a:r>
          </a:p>
          <a:p>
            <a:endParaRPr lang="en-US" dirty="0" smtClean="0"/>
          </a:p>
        </p:txBody>
      </p:sp>
    </p:spTree>
    <p:extLst>
      <p:ext uri="{BB962C8B-B14F-4D97-AF65-F5344CB8AC3E}">
        <p14:creationId xmlns:p14="http://schemas.microsoft.com/office/powerpoint/2010/main" val="1185591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Reading  </a:t>
            </a:r>
            <a:r>
              <a:rPr lang="en-US" sz="4400" b="0" i="0" u="none" strike="noStrike" cap="none" baseline="0" dirty="0" smtClean="0">
                <a:solidFill>
                  <a:schemeClr val="dk1"/>
                </a:solidFill>
                <a:latin typeface="Calibri"/>
                <a:ea typeface="Calibri"/>
                <a:cs typeface="Calibri"/>
                <a:sym typeface="Calibri"/>
              </a:rPr>
              <a:t>“</a:t>
            </a:r>
            <a:r>
              <a:rPr lang="en-US" sz="4400" b="0" u="none" strike="noStrike" cap="none" baseline="0" dirty="0" smtClean="0">
                <a:solidFill>
                  <a:schemeClr val="dk1"/>
                </a:solidFill>
                <a:latin typeface="Calibri"/>
                <a:ea typeface="Calibri"/>
                <a:cs typeface="Calibri"/>
                <a:sym typeface="Calibri"/>
              </a:rPr>
              <a:t>Through </a:t>
            </a:r>
            <a:r>
              <a:rPr lang="en-US" sz="4400" b="0" u="none" strike="noStrike" cap="none" baseline="0" dirty="0">
                <a:solidFill>
                  <a:schemeClr val="dk1"/>
                </a:solidFill>
                <a:latin typeface="Calibri"/>
                <a:ea typeface="Calibri"/>
                <a:cs typeface="Calibri"/>
                <a:sym typeface="Calibri"/>
              </a:rPr>
              <a:t>the </a:t>
            </a:r>
            <a:r>
              <a:rPr lang="en-US" sz="4400" b="0" u="none" strike="noStrike" cap="none" baseline="0" dirty="0" smtClean="0">
                <a:solidFill>
                  <a:schemeClr val="dk1"/>
                </a:solidFill>
                <a:latin typeface="Calibri"/>
                <a:ea typeface="Calibri"/>
                <a:cs typeface="Calibri"/>
                <a:sym typeface="Calibri"/>
              </a:rPr>
              <a:t>Tunnel”</a:t>
            </a:r>
            <a:endParaRPr lang="en-US" sz="4400" b="0" u="none" strike="noStrike" cap="none" baseline="0" dirty="0">
              <a:solidFill>
                <a:schemeClr val="dk1"/>
              </a:solidFill>
              <a:latin typeface="Calibri"/>
              <a:ea typeface="Calibri"/>
              <a:cs typeface="Calibri"/>
              <a:sym typeface="Calibri"/>
            </a:endParaRPr>
          </a:p>
        </p:txBody>
      </p:sp>
      <p:sp>
        <p:nvSpPr>
          <p:cNvPr id="134" name="Shape 134"/>
          <p:cNvSpPr txBox="1">
            <a:spLocks noGrp="1"/>
          </p:cNvSpPr>
          <p:nvPr>
            <p:ph type="body" idx="1"/>
          </p:nvPr>
        </p:nvSpPr>
        <p:spPr>
          <a:xfrm>
            <a:off x="457200" y="1143000"/>
            <a:ext cx="8229600" cy="49831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Create this four category chart using the blank paper. </a:t>
            </a:r>
          </a:p>
          <a:p>
            <a:pPr marL="342900" marR="0" lvl="0" indent="-139700" algn="l" rtl="0">
              <a:spcBef>
                <a:spcPts val="640"/>
              </a:spcBef>
              <a:buClr>
                <a:schemeClr val="dk1"/>
              </a:buClr>
              <a:buFont typeface="Calibri"/>
              <a:buNone/>
            </a:pPr>
            <a:endParaRPr sz="1800" b="0" i="0" u="none" strike="noStrike" cap="none" baseline="0">
              <a:solidFill>
                <a:schemeClr val="dk1"/>
              </a:solidFill>
              <a:latin typeface="Calibri"/>
              <a:ea typeface="Calibri"/>
              <a:cs typeface="Calibri"/>
              <a:sym typeface="Calibri"/>
            </a:endParaRPr>
          </a:p>
        </p:txBody>
      </p:sp>
      <p:graphicFrame>
        <p:nvGraphicFramePr>
          <p:cNvPr id="135" name="Shape 135"/>
          <p:cNvGraphicFramePr/>
          <p:nvPr/>
        </p:nvGraphicFramePr>
        <p:xfrm>
          <a:off x="1295400" y="2209800"/>
          <a:ext cx="6096000" cy="1371600"/>
        </p:xfrm>
        <a:graphic>
          <a:graphicData uri="http://schemas.openxmlformats.org/drawingml/2006/table">
            <a:tbl>
              <a:tblPr firstRow="1" bandRow="1">
                <a:noFill/>
                <a:tableStyleId>{A78755B9-BFF8-49FD-8708-899A95D25256}</a:tableStyleId>
              </a:tblPr>
              <a:tblGrid>
                <a:gridCol w="3048000"/>
                <a:gridCol w="3048000"/>
              </a:tblGrid>
              <a:tr h="442450">
                <a:tc>
                  <a:txBody>
                    <a:bodyPr/>
                    <a:lstStyle/>
                    <a:p>
                      <a:pPr marL="0" lvl="0" algn="l" rtl="0">
                        <a:spcBef>
                          <a:spcPts val="0"/>
                        </a:spcBef>
                        <a:buSzPct val="25000"/>
                        <a:buNone/>
                      </a:pPr>
                      <a:r>
                        <a:rPr lang="en-US"/>
                        <a:t>DETAIL</a:t>
                      </a:r>
                      <a:r>
                        <a:rPr lang="en-US" baseline="0"/>
                        <a:t> ABOUT THE SETTING</a:t>
                      </a:r>
                    </a:p>
                  </a:txBody>
                  <a:tcPr marL="91450" marR="91450" marT="45725" marB="45725"/>
                </a:tc>
                <a:tc>
                  <a:txBody>
                    <a:bodyPr/>
                    <a:lstStyle/>
                    <a:p>
                      <a:pPr marL="0" lvl="0" algn="l" rtl="0">
                        <a:spcBef>
                          <a:spcPts val="0"/>
                        </a:spcBef>
                        <a:buSzPct val="25000"/>
                        <a:buNone/>
                      </a:pPr>
                      <a:r>
                        <a:rPr lang="en-US"/>
                        <a:t>POSSIBLE SYMBOLIC</a:t>
                      </a:r>
                      <a:r>
                        <a:rPr lang="en-US" baseline="0"/>
                        <a:t> MEANING</a:t>
                      </a:r>
                    </a:p>
                  </a:txBody>
                  <a:tcPr marL="91450" marR="91450" marT="45725" marB="45725"/>
                </a:tc>
              </a:tr>
              <a:tr h="929150">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r>
            </a:tbl>
          </a:graphicData>
        </a:graphic>
      </p:graphicFrame>
      <p:graphicFrame>
        <p:nvGraphicFramePr>
          <p:cNvPr id="136" name="Shape 136"/>
          <p:cNvGraphicFramePr/>
          <p:nvPr/>
        </p:nvGraphicFramePr>
        <p:xfrm>
          <a:off x="1295400" y="3810000"/>
          <a:ext cx="6096000" cy="1682835"/>
        </p:xfrm>
        <a:graphic>
          <a:graphicData uri="http://schemas.openxmlformats.org/drawingml/2006/table">
            <a:tbl>
              <a:tblPr firstRow="1" bandRow="1">
                <a:noFill/>
                <a:tableStyleId>{3454D715-0E59-4F81-AA71-A83122140BEA}</a:tableStyleId>
              </a:tblPr>
              <a:tblGrid>
                <a:gridCol w="3048000"/>
                <a:gridCol w="3048000"/>
              </a:tblGrid>
              <a:tr h="768425">
                <a:tc>
                  <a:txBody>
                    <a:bodyPr/>
                    <a:lstStyle/>
                    <a:p>
                      <a:pPr marL="0" lvl="0" algn="l" rtl="0">
                        <a:spcBef>
                          <a:spcPts val="0"/>
                        </a:spcBef>
                        <a:buSzPct val="25000"/>
                        <a:buNone/>
                      </a:pPr>
                      <a:r>
                        <a:rPr lang="en-US"/>
                        <a:t>Childish</a:t>
                      </a:r>
                      <a:r>
                        <a:rPr lang="en-US" baseline="0"/>
                        <a:t> behavior</a:t>
                      </a:r>
                    </a:p>
                  </a:txBody>
                  <a:tcPr marL="91450" marR="91450" marT="45725" marB="45725"/>
                </a:tc>
                <a:tc>
                  <a:txBody>
                    <a:bodyPr/>
                    <a:lstStyle/>
                    <a:p>
                      <a:pPr marL="0" lvl="0" algn="l" rtl="0">
                        <a:spcBef>
                          <a:spcPts val="0"/>
                        </a:spcBef>
                        <a:buSzPct val="25000"/>
                        <a:buNone/>
                      </a:pPr>
                      <a:r>
                        <a:rPr lang="en-US"/>
                        <a:t>Adult-like</a:t>
                      </a:r>
                      <a:r>
                        <a:rPr lang="en-US" baseline="0"/>
                        <a:t> behavior</a:t>
                      </a:r>
                    </a:p>
                  </a:txBody>
                  <a:tcPr marL="91450" marR="91450" marT="45725" marB="45725"/>
                </a:tc>
              </a:tr>
              <a:tr h="603175">
                <a:tc>
                  <a:txBody>
                    <a:bodyPr/>
                    <a:lstStyle/>
                    <a:p>
                      <a:pPr marL="0" lvl="0" algn="l" rtl="0">
                        <a:spcBef>
                          <a:spcPts val="0"/>
                        </a:spcBef>
                        <a:buNone/>
                      </a:pPr>
                      <a:endParaRPr sz="1800">
                        <a:solidFill>
                          <a:schemeClr val="dk1"/>
                        </a:solidFill>
                        <a:latin typeface="Calibri"/>
                        <a:ea typeface="Calibri"/>
                        <a:cs typeface="Calibri"/>
                        <a:sym typeface="Calibri"/>
                      </a:endParaRPr>
                    </a:p>
                    <a:p>
                      <a:pPr marL="0" lvl="0" algn="l" rtl="0">
                        <a:spcBef>
                          <a:spcPts val="0"/>
                        </a:spcBef>
                        <a:buNone/>
                      </a:pPr>
                      <a:endParaRPr sz="1800">
                        <a:solidFill>
                          <a:schemeClr val="dk1"/>
                        </a:solidFill>
                        <a:latin typeface="Calibri"/>
                        <a:ea typeface="Calibri"/>
                        <a:cs typeface="Calibri"/>
                        <a:sym typeface="Calibri"/>
                      </a:endParaRPr>
                    </a:p>
                    <a:p>
                      <a:pPr marL="0" lvl="0" algn="l" rtl="0">
                        <a:spcBef>
                          <a:spcPts val="0"/>
                        </a:spcBef>
                        <a:buNone/>
                      </a:pPr>
                      <a:endParaRPr sz="1800">
                        <a:solidFill>
                          <a:schemeClr val="dk1"/>
                        </a:solidFill>
                        <a:latin typeface="Calibri"/>
                        <a:ea typeface="Calibri"/>
                        <a:cs typeface="Calibri"/>
                        <a:sym typeface="Calibri"/>
                      </a:endParaRPr>
                    </a:p>
                  </a:txBody>
                  <a:tcPr marL="91450" marR="91450" marT="45725" marB="45725"/>
                </a:tc>
                <a:tc>
                  <a:txBody>
                    <a:bodyPr/>
                    <a:lstStyle/>
                    <a:p>
                      <a:pPr>
                        <a:spcBef>
                          <a:spcPts val="0"/>
                        </a:spcBef>
                        <a:buNone/>
                      </a:pPr>
                      <a:endParaRPr/>
                    </a:p>
                  </a:txBody>
                  <a:tcPr marL="91425" marR="91425" marT="91425" marB="91425"/>
                </a:tc>
              </a:tr>
            </a:tbl>
          </a:graphicData>
        </a:graphic>
      </p:graphicFrame>
    </p:spTree>
    <p:extLst>
      <p:ext uri="{BB962C8B-B14F-4D97-AF65-F5344CB8AC3E}">
        <p14:creationId xmlns:p14="http://schemas.microsoft.com/office/powerpoint/2010/main" val="1720883741"/>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Pause and Reflect Questions</a:t>
            </a:r>
          </a:p>
        </p:txBody>
      </p:sp>
      <p:sp>
        <p:nvSpPr>
          <p:cNvPr id="148" name="Shape 14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6666"/>
              <a:buFont typeface="Calibri"/>
              <a:buChar char="•"/>
            </a:pPr>
            <a:r>
              <a:rPr lang="en-US" sz="2950" b="0" i="0" u="none" strike="noStrike" cap="none" baseline="0">
                <a:solidFill>
                  <a:schemeClr val="dk1"/>
                </a:solidFill>
                <a:latin typeface="Calibri"/>
                <a:ea typeface="Calibri"/>
                <a:cs typeface="Calibri"/>
                <a:sym typeface="Calibri"/>
              </a:rPr>
              <a:t>Line 51- What is the relationship between Jerry and his mother? (support)Why does he look for her?</a:t>
            </a:r>
          </a:p>
          <a:p>
            <a:pPr marL="342900" marR="0" lvl="0" indent="-342900" algn="l" rtl="0">
              <a:spcBef>
                <a:spcPts val="640"/>
              </a:spcBef>
              <a:buClr>
                <a:schemeClr val="dk1"/>
              </a:buClr>
              <a:buSzPct val="106666"/>
              <a:buFont typeface="Calibri"/>
              <a:buChar char="•"/>
            </a:pPr>
            <a:r>
              <a:rPr lang="en-US" sz="2950" b="0" i="0" u="none" strike="noStrike" cap="none" baseline="0">
                <a:solidFill>
                  <a:schemeClr val="dk1"/>
                </a:solidFill>
                <a:latin typeface="Calibri"/>
                <a:ea typeface="Calibri"/>
                <a:cs typeface="Calibri"/>
                <a:sym typeface="Calibri"/>
              </a:rPr>
              <a:t>Line 115- What is Jerry’s relationship with the big boys? (support) Explain how Jerry’s interpretation of their relationship affects him. (?)</a:t>
            </a:r>
          </a:p>
          <a:p>
            <a:pPr marL="342900" marR="0" lvl="0" indent="-342900" algn="l" rtl="0">
              <a:spcBef>
                <a:spcPts val="640"/>
              </a:spcBef>
              <a:buClr>
                <a:schemeClr val="dk1"/>
              </a:buClr>
              <a:buSzPct val="106666"/>
              <a:buFont typeface="Calibri"/>
              <a:buChar char="•"/>
            </a:pPr>
            <a:r>
              <a:rPr lang="en-US" sz="2950" b="0" i="0" u="none" strike="noStrike" cap="none" baseline="0">
                <a:solidFill>
                  <a:schemeClr val="dk1"/>
                </a:solidFill>
                <a:latin typeface="Calibri"/>
                <a:ea typeface="Calibri"/>
                <a:cs typeface="Calibri"/>
                <a:sym typeface="Calibri"/>
              </a:rPr>
              <a:t>Line 171- How do the goggles empower Jerry? What might the line “eyes of a different kind” mean symbolically? (explain/support)</a:t>
            </a:r>
          </a:p>
        </p:txBody>
      </p:sp>
    </p:spTree>
    <p:extLst>
      <p:ext uri="{BB962C8B-B14F-4D97-AF65-F5344CB8AC3E}">
        <p14:creationId xmlns:p14="http://schemas.microsoft.com/office/powerpoint/2010/main" val="425428621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74637"/>
            <a:ext cx="8229600" cy="94456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Pause and Reflect Questions</a:t>
            </a:r>
          </a:p>
        </p:txBody>
      </p:sp>
      <p:sp>
        <p:nvSpPr>
          <p:cNvPr id="154" name="Shape 15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Line 204- What is the process that Jerry has gone through in preparation of becoming an adult? (support)</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Line 274- Choose 3 details of Jerry’s trial through the tunnel and elaborate on his struggles and thoughts.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Line 301- Why is it no longer important to go to the bay?</a:t>
            </a:r>
          </a:p>
        </p:txBody>
      </p:sp>
    </p:spTree>
    <p:extLst>
      <p:ext uri="{BB962C8B-B14F-4D97-AF65-F5344CB8AC3E}">
        <p14:creationId xmlns:p14="http://schemas.microsoft.com/office/powerpoint/2010/main" val="3749461341"/>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spcBef>
                <a:spcPts val="0"/>
              </a:spcBef>
              <a:buNone/>
            </a:pPr>
            <a:r>
              <a:rPr lang="en"/>
              <a:t>Discuss with your partner</a:t>
            </a:r>
          </a:p>
        </p:txBody>
      </p:sp>
      <p:sp>
        <p:nvSpPr>
          <p:cNvPr id="86" name="Shape 8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rtl="0">
              <a:spcBef>
                <a:spcPts val="0"/>
              </a:spcBef>
              <a:buNone/>
            </a:pPr>
            <a:r>
              <a:rPr lang="en" dirty="0"/>
              <a:t>What message or theme about growing up does the author present?</a:t>
            </a:r>
          </a:p>
          <a:p>
            <a:pPr marL="457200" lvl="0" indent="-381000" rtl="0">
              <a:spcBef>
                <a:spcPts val="0"/>
              </a:spcBef>
              <a:buClr>
                <a:schemeClr val="dk1"/>
              </a:buClr>
              <a:buSzPct val="100000"/>
              <a:buFont typeface="Arial"/>
              <a:buChar char="●"/>
            </a:pPr>
            <a:r>
              <a:rPr lang="en" sz="2400" dirty="0"/>
              <a:t>How does she reinforce this theme through characterization?</a:t>
            </a:r>
          </a:p>
          <a:p>
            <a:pPr marL="457200" lvl="0" indent="-381000">
              <a:spcBef>
                <a:spcPts val="0"/>
              </a:spcBef>
              <a:buClr>
                <a:schemeClr val="dk1"/>
              </a:buClr>
              <a:buSzPct val="100000"/>
              <a:buFont typeface="Arial"/>
              <a:buChar char="●"/>
            </a:pPr>
            <a:r>
              <a:rPr lang="en" sz="2400" dirty="0" smtClean="0"/>
              <a:t>How </a:t>
            </a:r>
            <a:r>
              <a:rPr lang="en" sz="2400" dirty="0"/>
              <a:t>does she reinforce this theme through setting? </a:t>
            </a:r>
            <a:endParaRPr lang="en" sz="2400" dirty="0" smtClean="0"/>
          </a:p>
          <a:p>
            <a:pPr marL="457200" lvl="0" indent="-38100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endParaRPr lang="en" sz="2400" dirty="0" smtClean="0"/>
          </a:p>
          <a:p>
            <a:pPr marL="457200" lvl="0" indent="-381000">
              <a:spcBef>
                <a:spcPts val="0"/>
              </a:spcBef>
              <a:buClr>
                <a:schemeClr val="dk1"/>
              </a:buClr>
              <a:buSzPct val="100000"/>
              <a:buFont typeface="Arial"/>
              <a:buChar char="●"/>
            </a:pPr>
            <a:endParaRPr lang="en" sz="2400" dirty="0"/>
          </a:p>
          <a:p>
            <a:pPr marL="76200" lvl="0" indent="0">
              <a:spcBef>
                <a:spcPts val="0"/>
              </a:spcBef>
              <a:buClr>
                <a:schemeClr val="dk1"/>
              </a:buClr>
              <a:buSzPct val="100000"/>
              <a:buNone/>
            </a:pPr>
            <a:r>
              <a:rPr lang="en" sz="3500" dirty="0" smtClean="0">
                <a:solidFill>
                  <a:srgbClr val="C00000"/>
                </a:solidFill>
              </a:rPr>
              <a:t>Now brainstorm how you will organize your response. </a:t>
            </a:r>
            <a:endParaRPr lang="en" sz="3500" dirty="0">
              <a:solidFill>
                <a:srgbClr val="C00000"/>
              </a:solidFill>
            </a:endParaRPr>
          </a:p>
        </p:txBody>
      </p:sp>
    </p:spTree>
    <p:extLst>
      <p:ext uri="{BB962C8B-B14F-4D97-AF65-F5344CB8AC3E}">
        <p14:creationId xmlns:p14="http://schemas.microsoft.com/office/powerpoint/2010/main" val="3280719020"/>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608</Words>
  <Application>Microsoft Office PowerPoint</Application>
  <PresentationFormat>On-screen Show (4:3)</PresentationFormat>
  <Paragraphs>60</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Bellringer Nov. 10  </vt:lpstr>
      <vt:lpstr>What inference can we make about Jerry from these sentences? </vt:lpstr>
      <vt:lpstr>Work that is due </vt:lpstr>
      <vt:lpstr>Lesson 3 unit project drafts</vt:lpstr>
      <vt:lpstr>Continuing to read “Through the Tunnel”</vt:lpstr>
      <vt:lpstr>Reading  “Through the Tunnel”</vt:lpstr>
      <vt:lpstr>Pause and Reflect Questions</vt:lpstr>
      <vt:lpstr>Pause and Reflect Questions</vt:lpstr>
      <vt:lpstr>Discuss with your partner</vt:lpstr>
      <vt:lpstr>Exit Ticket</vt:lpstr>
      <vt:lpstr>For Nov. 13: Written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Nov 4</dc:title>
  <dc:creator>Bowe Christine</dc:creator>
  <cp:lastModifiedBy>Windows User</cp:lastModifiedBy>
  <cp:revision>22</cp:revision>
  <cp:lastPrinted>2015-11-06T17:08:37Z</cp:lastPrinted>
  <dcterms:modified xsi:type="dcterms:W3CDTF">2015-11-10T12:11:01Z</dcterms:modified>
</cp:coreProperties>
</file>