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2"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D49221-DAE9-44BC-9C89-37032D2927F6}"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424B1-259B-408D-B741-D4B2DC2E0824}" type="slidenum">
              <a:rPr lang="en-US" smtClean="0"/>
              <a:t>‹#›</a:t>
            </a:fld>
            <a:endParaRPr lang="en-US"/>
          </a:p>
        </p:txBody>
      </p:sp>
    </p:spTree>
    <p:extLst>
      <p:ext uri="{BB962C8B-B14F-4D97-AF65-F5344CB8AC3E}">
        <p14:creationId xmlns:p14="http://schemas.microsoft.com/office/powerpoint/2010/main" val="261248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49221-DAE9-44BC-9C89-37032D2927F6}"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424B1-259B-408D-B741-D4B2DC2E0824}" type="slidenum">
              <a:rPr lang="en-US" smtClean="0"/>
              <a:t>‹#›</a:t>
            </a:fld>
            <a:endParaRPr lang="en-US"/>
          </a:p>
        </p:txBody>
      </p:sp>
    </p:spTree>
    <p:extLst>
      <p:ext uri="{BB962C8B-B14F-4D97-AF65-F5344CB8AC3E}">
        <p14:creationId xmlns:p14="http://schemas.microsoft.com/office/powerpoint/2010/main" val="4269054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49221-DAE9-44BC-9C89-37032D2927F6}"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424B1-259B-408D-B741-D4B2DC2E0824}" type="slidenum">
              <a:rPr lang="en-US" smtClean="0"/>
              <a:t>‹#›</a:t>
            </a:fld>
            <a:endParaRPr lang="en-US"/>
          </a:p>
        </p:txBody>
      </p:sp>
    </p:spTree>
    <p:extLst>
      <p:ext uri="{BB962C8B-B14F-4D97-AF65-F5344CB8AC3E}">
        <p14:creationId xmlns:p14="http://schemas.microsoft.com/office/powerpoint/2010/main" val="2685188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11/18/2014</a:t>
            </a:fld>
            <a:endParaRPr lang="en-US">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en-US">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801559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11/18/2014</a:t>
            </a:fld>
            <a:endParaRPr lang="en-US">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en-US">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3255249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11/18/2014</a:t>
            </a:fld>
            <a:endParaRPr lang="en-US">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en-US">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893654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11/18/2014</a:t>
            </a:fld>
            <a:endParaRPr lang="en-US">
              <a:solidFill>
                <a:srgbClr val="303030">
                  <a:lumMod val="90000"/>
                  <a:lumOff val="10000"/>
                </a:srgbClr>
              </a:solidFill>
            </a:endParaRPr>
          </a:p>
        </p:txBody>
      </p:sp>
      <p:sp>
        <p:nvSpPr>
          <p:cNvPr id="6" name="Footer Placeholder 5"/>
          <p:cNvSpPr>
            <a:spLocks noGrp="1"/>
          </p:cNvSpPr>
          <p:nvPr>
            <p:ph type="ftr" sz="quarter" idx="11"/>
          </p:nvPr>
        </p:nvSpPr>
        <p:spPr/>
        <p:txBody>
          <a:bodyPr/>
          <a:lstStyle/>
          <a:p>
            <a:endParaRPr lang="en-US">
              <a:solidFill>
                <a:srgbClr val="303030">
                  <a:lumMod val="90000"/>
                  <a:lumOff val="10000"/>
                </a:srgbClr>
              </a:solidFill>
            </a:endParaRPr>
          </a:p>
        </p:txBody>
      </p:sp>
      <p:sp>
        <p:nvSpPr>
          <p:cNvPr id="7" name="Slide Number Placeholder 6"/>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3474444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11/18/2014</a:t>
            </a:fld>
            <a:endParaRPr lang="en-US">
              <a:solidFill>
                <a:srgbClr val="303030">
                  <a:lumMod val="90000"/>
                  <a:lumOff val="10000"/>
                </a:srgbClr>
              </a:solidFill>
            </a:endParaRPr>
          </a:p>
        </p:txBody>
      </p:sp>
      <p:sp>
        <p:nvSpPr>
          <p:cNvPr id="8" name="Footer Placeholder 7"/>
          <p:cNvSpPr>
            <a:spLocks noGrp="1"/>
          </p:cNvSpPr>
          <p:nvPr>
            <p:ph type="ftr" sz="quarter" idx="11"/>
          </p:nvPr>
        </p:nvSpPr>
        <p:spPr/>
        <p:txBody>
          <a:bodyPr/>
          <a:lstStyle/>
          <a:p>
            <a:endParaRPr lang="en-US">
              <a:solidFill>
                <a:srgbClr val="303030">
                  <a:lumMod val="90000"/>
                  <a:lumOff val="10000"/>
                </a:srgbClr>
              </a:solidFill>
            </a:endParaRPr>
          </a:p>
        </p:txBody>
      </p:sp>
      <p:sp>
        <p:nvSpPr>
          <p:cNvPr id="9" name="Slide Number Placeholder 8"/>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31784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11/18/2014</a:t>
            </a:fld>
            <a:endParaRPr lang="en-US">
              <a:solidFill>
                <a:srgbClr val="303030">
                  <a:lumMod val="90000"/>
                  <a:lumOff val="10000"/>
                </a:srgbClr>
              </a:solidFill>
            </a:endParaRPr>
          </a:p>
        </p:txBody>
      </p:sp>
      <p:sp>
        <p:nvSpPr>
          <p:cNvPr id="4" name="Footer Placeholder 3"/>
          <p:cNvSpPr>
            <a:spLocks noGrp="1"/>
          </p:cNvSpPr>
          <p:nvPr>
            <p:ph type="ftr" sz="quarter" idx="11"/>
          </p:nvPr>
        </p:nvSpPr>
        <p:spPr/>
        <p:txBody>
          <a:bodyPr/>
          <a:lstStyle/>
          <a:p>
            <a:endParaRPr lang="en-US">
              <a:solidFill>
                <a:srgbClr val="303030">
                  <a:lumMod val="90000"/>
                  <a:lumOff val="10000"/>
                </a:srgbClr>
              </a:solidFill>
            </a:endParaRPr>
          </a:p>
        </p:txBody>
      </p:sp>
      <p:sp>
        <p:nvSpPr>
          <p:cNvPr id="5" name="Slide Number Placeholder 4"/>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16211491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11/18/2014</a:t>
            </a:fld>
            <a:endParaRPr lang="en-US">
              <a:solidFill>
                <a:srgbClr val="303030">
                  <a:lumMod val="90000"/>
                  <a:lumOff val="10000"/>
                </a:srgbClr>
              </a:solidFill>
            </a:endParaRPr>
          </a:p>
        </p:txBody>
      </p:sp>
      <p:sp>
        <p:nvSpPr>
          <p:cNvPr id="3" name="Footer Placeholder 2"/>
          <p:cNvSpPr>
            <a:spLocks noGrp="1"/>
          </p:cNvSpPr>
          <p:nvPr>
            <p:ph type="ftr" sz="quarter" idx="11"/>
          </p:nvPr>
        </p:nvSpPr>
        <p:spPr/>
        <p:txBody>
          <a:bodyPr/>
          <a:lstStyle/>
          <a:p>
            <a:endParaRPr lang="en-US">
              <a:solidFill>
                <a:srgbClr val="303030">
                  <a:lumMod val="90000"/>
                  <a:lumOff val="10000"/>
                </a:srgbClr>
              </a:solidFill>
            </a:endParaRPr>
          </a:p>
        </p:txBody>
      </p:sp>
      <p:sp>
        <p:nvSpPr>
          <p:cNvPr id="4" name="Slide Number Placeholder 3"/>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1876586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11/18/2014</a:t>
            </a:fld>
            <a:endParaRPr lang="en-US">
              <a:solidFill>
                <a:srgbClr val="303030">
                  <a:lumMod val="90000"/>
                  <a:lumOff val="10000"/>
                </a:srgbClr>
              </a:solidFill>
            </a:endParaRPr>
          </a:p>
        </p:txBody>
      </p:sp>
      <p:sp>
        <p:nvSpPr>
          <p:cNvPr id="6" name="Footer Placeholder 5"/>
          <p:cNvSpPr>
            <a:spLocks noGrp="1"/>
          </p:cNvSpPr>
          <p:nvPr>
            <p:ph type="ftr" sz="quarter" idx="11"/>
          </p:nvPr>
        </p:nvSpPr>
        <p:spPr/>
        <p:txBody>
          <a:bodyPr/>
          <a:lstStyle/>
          <a:p>
            <a:endParaRPr lang="en-US">
              <a:solidFill>
                <a:srgbClr val="303030">
                  <a:lumMod val="90000"/>
                  <a:lumOff val="10000"/>
                </a:srgbClr>
              </a:solidFill>
            </a:endParaRPr>
          </a:p>
        </p:txBody>
      </p:sp>
      <p:sp>
        <p:nvSpPr>
          <p:cNvPr id="7" name="Slide Number Placeholder 6"/>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784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49221-DAE9-44BC-9C89-37032D2927F6}"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424B1-259B-408D-B741-D4B2DC2E0824}" type="slidenum">
              <a:rPr lang="en-US" smtClean="0"/>
              <a:t>‹#›</a:t>
            </a:fld>
            <a:endParaRPr lang="en-US"/>
          </a:p>
        </p:txBody>
      </p:sp>
    </p:spTree>
    <p:extLst>
      <p:ext uri="{BB962C8B-B14F-4D97-AF65-F5344CB8AC3E}">
        <p14:creationId xmlns:p14="http://schemas.microsoft.com/office/powerpoint/2010/main" val="39460204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11/18/2014</a:t>
            </a:fld>
            <a:endParaRPr lang="en-US">
              <a:solidFill>
                <a:srgbClr val="303030">
                  <a:lumMod val="90000"/>
                  <a:lumOff val="10000"/>
                </a:srgbClr>
              </a:solidFill>
            </a:endParaRPr>
          </a:p>
        </p:txBody>
      </p:sp>
      <p:sp>
        <p:nvSpPr>
          <p:cNvPr id="6" name="Footer Placeholder 5"/>
          <p:cNvSpPr>
            <a:spLocks noGrp="1"/>
          </p:cNvSpPr>
          <p:nvPr>
            <p:ph type="ftr" sz="quarter" idx="11"/>
          </p:nvPr>
        </p:nvSpPr>
        <p:spPr/>
        <p:txBody>
          <a:bodyPr/>
          <a:lstStyle/>
          <a:p>
            <a:endParaRPr lang="en-US">
              <a:solidFill>
                <a:srgbClr val="303030">
                  <a:lumMod val="90000"/>
                  <a:lumOff val="10000"/>
                </a:srgbClr>
              </a:solidFill>
            </a:endParaRPr>
          </a:p>
        </p:txBody>
      </p:sp>
      <p:sp>
        <p:nvSpPr>
          <p:cNvPr id="7" name="Slide Number Placeholder 6"/>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38011776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11/18/2014</a:t>
            </a:fld>
            <a:endParaRPr lang="en-US">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en-US">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15274540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11/18/2014</a:t>
            </a:fld>
            <a:endParaRPr lang="en-US">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en-US">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3806615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D49221-DAE9-44BC-9C89-37032D2927F6}"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424B1-259B-408D-B741-D4B2DC2E0824}" type="slidenum">
              <a:rPr lang="en-US" smtClean="0"/>
              <a:t>‹#›</a:t>
            </a:fld>
            <a:endParaRPr lang="en-US"/>
          </a:p>
        </p:txBody>
      </p:sp>
    </p:spTree>
    <p:extLst>
      <p:ext uri="{BB962C8B-B14F-4D97-AF65-F5344CB8AC3E}">
        <p14:creationId xmlns:p14="http://schemas.microsoft.com/office/powerpoint/2010/main" val="1449273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D49221-DAE9-44BC-9C89-37032D2927F6}"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424B1-259B-408D-B741-D4B2DC2E0824}" type="slidenum">
              <a:rPr lang="en-US" smtClean="0"/>
              <a:t>‹#›</a:t>
            </a:fld>
            <a:endParaRPr lang="en-US"/>
          </a:p>
        </p:txBody>
      </p:sp>
    </p:spTree>
    <p:extLst>
      <p:ext uri="{BB962C8B-B14F-4D97-AF65-F5344CB8AC3E}">
        <p14:creationId xmlns:p14="http://schemas.microsoft.com/office/powerpoint/2010/main" val="28111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D49221-DAE9-44BC-9C89-37032D2927F6}" type="datetimeFigureOut">
              <a:rPr lang="en-US" smtClean="0"/>
              <a:t>11/18/2014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C424B1-259B-408D-B741-D4B2DC2E0824}" type="slidenum">
              <a:rPr lang="en-US" smtClean="0"/>
              <a:t>‹#›</a:t>
            </a:fld>
            <a:endParaRPr lang="en-US"/>
          </a:p>
        </p:txBody>
      </p:sp>
    </p:spTree>
    <p:extLst>
      <p:ext uri="{BB962C8B-B14F-4D97-AF65-F5344CB8AC3E}">
        <p14:creationId xmlns:p14="http://schemas.microsoft.com/office/powerpoint/2010/main" val="1022246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D49221-DAE9-44BC-9C89-37032D2927F6}" type="datetimeFigureOut">
              <a:rPr lang="en-US" smtClean="0"/>
              <a:t>11/18/2014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C424B1-259B-408D-B741-D4B2DC2E0824}" type="slidenum">
              <a:rPr lang="en-US" smtClean="0"/>
              <a:t>‹#›</a:t>
            </a:fld>
            <a:endParaRPr lang="en-US"/>
          </a:p>
        </p:txBody>
      </p:sp>
    </p:spTree>
    <p:extLst>
      <p:ext uri="{BB962C8B-B14F-4D97-AF65-F5344CB8AC3E}">
        <p14:creationId xmlns:p14="http://schemas.microsoft.com/office/powerpoint/2010/main" val="3219939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49221-DAE9-44BC-9C89-37032D2927F6}" type="datetimeFigureOut">
              <a:rPr lang="en-US" smtClean="0"/>
              <a:t>11/18/2014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C424B1-259B-408D-B741-D4B2DC2E0824}" type="slidenum">
              <a:rPr lang="en-US" smtClean="0"/>
              <a:t>‹#›</a:t>
            </a:fld>
            <a:endParaRPr lang="en-US"/>
          </a:p>
        </p:txBody>
      </p:sp>
    </p:spTree>
    <p:extLst>
      <p:ext uri="{BB962C8B-B14F-4D97-AF65-F5344CB8AC3E}">
        <p14:creationId xmlns:p14="http://schemas.microsoft.com/office/powerpoint/2010/main" val="4077929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D49221-DAE9-44BC-9C89-37032D2927F6}"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424B1-259B-408D-B741-D4B2DC2E0824}" type="slidenum">
              <a:rPr lang="en-US" smtClean="0"/>
              <a:t>‹#›</a:t>
            </a:fld>
            <a:endParaRPr lang="en-US"/>
          </a:p>
        </p:txBody>
      </p:sp>
    </p:spTree>
    <p:extLst>
      <p:ext uri="{BB962C8B-B14F-4D97-AF65-F5344CB8AC3E}">
        <p14:creationId xmlns:p14="http://schemas.microsoft.com/office/powerpoint/2010/main" val="198549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D49221-DAE9-44BC-9C89-37032D2927F6}"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424B1-259B-408D-B741-D4B2DC2E0824}" type="slidenum">
              <a:rPr lang="en-US" smtClean="0"/>
              <a:t>‹#›</a:t>
            </a:fld>
            <a:endParaRPr lang="en-US"/>
          </a:p>
        </p:txBody>
      </p:sp>
    </p:spTree>
    <p:extLst>
      <p:ext uri="{BB962C8B-B14F-4D97-AF65-F5344CB8AC3E}">
        <p14:creationId xmlns:p14="http://schemas.microsoft.com/office/powerpoint/2010/main" val="1178179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D49221-DAE9-44BC-9C89-37032D2927F6}" type="datetimeFigureOut">
              <a:rPr lang="en-US" smtClean="0"/>
              <a:t>11/18/2014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424B1-259B-408D-B741-D4B2DC2E0824}" type="slidenum">
              <a:rPr lang="en-US" smtClean="0"/>
              <a:t>‹#›</a:t>
            </a:fld>
            <a:endParaRPr lang="en-US"/>
          </a:p>
        </p:txBody>
      </p:sp>
    </p:spTree>
    <p:extLst>
      <p:ext uri="{BB962C8B-B14F-4D97-AF65-F5344CB8AC3E}">
        <p14:creationId xmlns:p14="http://schemas.microsoft.com/office/powerpoint/2010/main" val="219328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99885B0F-04D5-4D17-8CCA-986A59B175C1}" type="datetimeFigureOut">
              <a:rPr lang="en-US" smtClean="0">
                <a:solidFill>
                  <a:srgbClr val="303030">
                    <a:lumMod val="90000"/>
                    <a:lumOff val="10000"/>
                  </a:srgbClr>
                </a:solidFill>
              </a:rPr>
              <a:pPr/>
              <a:t>11/18/2014</a:t>
            </a:fld>
            <a:endParaRPr lang="en-US">
              <a:solidFill>
                <a:srgbClr val="303030">
                  <a:lumMod val="90000"/>
                  <a:lumOff val="10000"/>
                </a:srgbClr>
              </a:solidFill>
            </a:endParaRP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solidFill>
                <a:srgbClr val="303030">
                  <a:lumMod val="90000"/>
                  <a:lumOff val="10000"/>
                </a:srgbClr>
              </a:solidFill>
            </a:endParaRP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217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772400" cy="1470025"/>
          </a:xfrm>
        </p:spPr>
        <p:txBody>
          <a:bodyPr/>
          <a:lstStyle/>
          <a:p>
            <a:r>
              <a:rPr lang="en-US" dirty="0" smtClean="0"/>
              <a:t>Bellringer Nov. 19 and 20</a:t>
            </a:r>
            <a:endParaRPr lang="en-US" dirty="0"/>
          </a:p>
        </p:txBody>
      </p:sp>
      <p:sp>
        <p:nvSpPr>
          <p:cNvPr id="3" name="Subtitle 2"/>
          <p:cNvSpPr>
            <a:spLocks noGrp="1"/>
          </p:cNvSpPr>
          <p:nvPr>
            <p:ph type="subTitle" idx="1"/>
          </p:nvPr>
        </p:nvSpPr>
        <p:spPr>
          <a:xfrm>
            <a:off x="533400" y="1524000"/>
            <a:ext cx="8229600" cy="4114800"/>
          </a:xfrm>
        </p:spPr>
        <p:txBody>
          <a:bodyPr/>
          <a:lstStyle/>
          <a:p>
            <a:pPr algn="l"/>
            <a:endParaRPr lang="en-US" dirty="0" smtClean="0"/>
          </a:p>
          <a:p>
            <a:pPr algn="l"/>
            <a:r>
              <a:rPr lang="en-US" dirty="0" smtClean="0">
                <a:solidFill>
                  <a:schemeClr val="tx1"/>
                </a:solidFill>
              </a:rPr>
              <a:t>In your notebook, write the question and the response:</a:t>
            </a:r>
          </a:p>
          <a:p>
            <a:pPr algn="l"/>
            <a:endParaRPr lang="en-US" dirty="0">
              <a:solidFill>
                <a:schemeClr val="tx1"/>
              </a:solidFill>
            </a:endParaRPr>
          </a:p>
          <a:p>
            <a:pPr algn="l"/>
            <a:r>
              <a:rPr lang="en-US" dirty="0" smtClean="0">
                <a:solidFill>
                  <a:schemeClr val="tx1"/>
                </a:solidFill>
              </a:rPr>
              <a:t>What would be an appropriate punishment in today’s culture for a person like Miss Strangeworth who is so mean to others? </a:t>
            </a:r>
          </a:p>
          <a:p>
            <a:pPr algn="l"/>
            <a:endParaRPr lang="en-US" dirty="0"/>
          </a:p>
        </p:txBody>
      </p:sp>
    </p:spTree>
    <p:extLst>
      <p:ext uri="{BB962C8B-B14F-4D97-AF65-F5344CB8AC3E}">
        <p14:creationId xmlns:p14="http://schemas.microsoft.com/office/powerpoint/2010/main" val="1168956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We’re picking up where we left off. </a:t>
            </a:r>
          </a:p>
          <a:p>
            <a:r>
              <a:rPr lang="en-US" dirty="0" smtClean="0"/>
              <a:t>Finish reading the text and writing your 10 words or fewer summaries for every paragraph. </a:t>
            </a:r>
          </a:p>
          <a:p>
            <a:r>
              <a:rPr lang="en-US" dirty="0" smtClean="0"/>
              <a:t>I’ll check these summaries and then start you on what’s next. </a:t>
            </a:r>
            <a:endParaRPr lang="en-US" dirty="0"/>
          </a:p>
        </p:txBody>
      </p:sp>
    </p:spTree>
    <p:extLst>
      <p:ext uri="{BB962C8B-B14F-4D97-AF65-F5344CB8AC3E}">
        <p14:creationId xmlns:p14="http://schemas.microsoft.com/office/powerpoint/2010/main" val="3205571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INDIVIDUALLY</a:t>
            </a:r>
            <a:endParaRPr lang="en-US" dirty="0"/>
          </a:p>
        </p:txBody>
      </p:sp>
      <p:sp>
        <p:nvSpPr>
          <p:cNvPr id="3" name="Content Placeholder 2"/>
          <p:cNvSpPr>
            <a:spLocks noGrp="1"/>
          </p:cNvSpPr>
          <p:nvPr>
            <p:ph idx="1"/>
          </p:nvPr>
        </p:nvSpPr>
        <p:spPr>
          <a:xfrm>
            <a:off x="762000" y="381000"/>
            <a:ext cx="7543800" cy="4419600"/>
          </a:xfrm>
        </p:spPr>
        <p:txBody>
          <a:bodyPr>
            <a:normAutofit/>
          </a:bodyPr>
          <a:lstStyle/>
          <a:p>
            <a:r>
              <a:rPr lang="en-US" dirty="0" smtClean="0">
                <a:solidFill>
                  <a:srgbClr val="FF0000"/>
                </a:solidFill>
              </a:rPr>
              <a:t>Complete the character traits web for Mrs. </a:t>
            </a:r>
            <a:r>
              <a:rPr lang="en-US" dirty="0" err="1" smtClean="0">
                <a:solidFill>
                  <a:srgbClr val="FF0000"/>
                </a:solidFill>
              </a:rPr>
              <a:t>Strangeworth</a:t>
            </a:r>
            <a:r>
              <a:rPr lang="en-US" dirty="0" smtClean="0"/>
              <a:t>.</a:t>
            </a:r>
          </a:p>
          <a:p>
            <a:endParaRPr lang="en-US" dirty="0"/>
          </a:p>
          <a:p>
            <a:pPr marL="0" indent="0">
              <a:buNone/>
            </a:pPr>
            <a:endParaRPr lang="en-US" dirty="0" smtClean="0"/>
          </a:p>
          <a:p>
            <a:r>
              <a:rPr lang="en-US" dirty="0" smtClean="0"/>
              <a:t>Use specific words and details from the story to complete the web. These specific words will help you understand how Jackson uses her words to help create her theme.</a:t>
            </a:r>
          </a:p>
          <a:p>
            <a:endParaRPr lang="en-US" dirty="0"/>
          </a:p>
          <a:p>
            <a:r>
              <a:rPr lang="en-US" dirty="0" smtClean="0"/>
              <a:t>Use your 10 word summaries to help you pinpoint where in the text you should go to find those specific words and details. </a:t>
            </a:r>
            <a:endParaRPr lang="en-US" dirty="0"/>
          </a:p>
        </p:txBody>
      </p:sp>
    </p:spTree>
    <p:extLst>
      <p:ext uri="{BB962C8B-B14F-4D97-AF65-F5344CB8AC3E}">
        <p14:creationId xmlns:p14="http://schemas.microsoft.com/office/powerpoint/2010/main" val="173752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0"/>
            <a:ext cx="6781800" cy="1600200"/>
          </a:xfrm>
        </p:spPr>
        <p:txBody>
          <a:bodyPr>
            <a:normAutofit fontScale="90000"/>
          </a:bodyPr>
          <a:lstStyle/>
          <a:p>
            <a:r>
              <a:rPr lang="en-US" dirty="0" smtClean="0"/>
              <a:t>NEW!!! – Use the after reading questions to help your understanding of the text. </a:t>
            </a:r>
            <a:endParaRPr lang="en-US" dirty="0"/>
          </a:p>
        </p:txBody>
      </p:sp>
    </p:spTree>
    <p:extLst>
      <p:ext uri="{BB962C8B-B14F-4D97-AF65-F5344CB8AC3E}">
        <p14:creationId xmlns:p14="http://schemas.microsoft.com/office/powerpoint/2010/main" val="4063353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Individually</a:t>
            </a:r>
            <a:endParaRPr lang="en-US" dirty="0"/>
          </a:p>
        </p:txBody>
      </p:sp>
      <p:sp>
        <p:nvSpPr>
          <p:cNvPr id="3" name="Content Placeholder 2"/>
          <p:cNvSpPr>
            <a:spLocks noGrp="1"/>
          </p:cNvSpPr>
          <p:nvPr>
            <p:ph idx="1"/>
          </p:nvPr>
        </p:nvSpPr>
        <p:spPr/>
        <p:txBody>
          <a:bodyPr/>
          <a:lstStyle/>
          <a:p>
            <a:r>
              <a:rPr lang="en-US" dirty="0" smtClean="0">
                <a:solidFill>
                  <a:srgbClr val="FF0000"/>
                </a:solidFill>
              </a:rPr>
              <a:t>How did Shirley Jackson use repetition of words and phrases or unusual word choice to help show Miss Strangeworth’s characterization? </a:t>
            </a:r>
          </a:p>
          <a:p>
            <a:endParaRPr lang="en-US" dirty="0">
              <a:solidFill>
                <a:srgbClr val="FF0000"/>
              </a:solidFill>
            </a:endParaRPr>
          </a:p>
          <a:p>
            <a:r>
              <a:rPr lang="en-US" dirty="0" smtClean="0">
                <a:solidFill>
                  <a:srgbClr val="FF0000"/>
                </a:solidFill>
              </a:rPr>
              <a:t>Go through your notes and identify those repeated words or those unusual or unexpected words. These words also help us see Miss Strangeworth’s character. </a:t>
            </a:r>
          </a:p>
        </p:txBody>
      </p:sp>
    </p:spTree>
    <p:extLst>
      <p:ext uri="{BB962C8B-B14F-4D97-AF65-F5344CB8AC3E}">
        <p14:creationId xmlns:p14="http://schemas.microsoft.com/office/powerpoint/2010/main" val="3571488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Individually</a:t>
            </a:r>
            <a:endParaRPr lang="en-US" dirty="0"/>
          </a:p>
        </p:txBody>
      </p:sp>
      <p:sp>
        <p:nvSpPr>
          <p:cNvPr id="3" name="Content Placeholder 2"/>
          <p:cNvSpPr>
            <a:spLocks noGrp="1"/>
          </p:cNvSpPr>
          <p:nvPr>
            <p:ph idx="1"/>
          </p:nvPr>
        </p:nvSpPr>
        <p:spPr/>
        <p:txBody>
          <a:bodyPr/>
          <a:lstStyle/>
          <a:p>
            <a:r>
              <a:rPr lang="en-US" dirty="0" smtClean="0"/>
              <a:t>What seems to be Shirley Jackson’s attitude towards Miss Strangeworth? What words and phrases show us this attitude? </a:t>
            </a:r>
            <a:endParaRPr lang="en-US" dirty="0" smtClean="0"/>
          </a:p>
          <a:p>
            <a:r>
              <a:rPr lang="en-US" dirty="0" smtClean="0"/>
              <a:t>(you did this as the ticket out for last class, but examine your response to see if it makes sense). Find proof in the story for your inference. </a:t>
            </a:r>
            <a:endParaRPr lang="en-US" dirty="0" smtClean="0"/>
          </a:p>
          <a:p>
            <a:pPr marL="0" indent="0">
              <a:buNone/>
            </a:pPr>
            <a:endParaRPr lang="en-US" dirty="0"/>
          </a:p>
        </p:txBody>
      </p:sp>
    </p:spTree>
    <p:extLst>
      <p:ext uri="{BB962C8B-B14F-4D97-AF65-F5344CB8AC3E}">
        <p14:creationId xmlns:p14="http://schemas.microsoft.com/office/powerpoint/2010/main" val="3826308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6781800" cy="1600200"/>
          </a:xfrm>
        </p:spPr>
        <p:txBody>
          <a:bodyPr anchor="t"/>
          <a:lstStyle/>
          <a:p>
            <a:pPr algn="ctr"/>
            <a:r>
              <a:rPr lang="en-US" dirty="0" smtClean="0"/>
              <a:t>LEQ 1:</a:t>
            </a:r>
            <a:endParaRPr lang="en-US" dirty="0"/>
          </a:p>
        </p:txBody>
      </p:sp>
      <p:sp>
        <p:nvSpPr>
          <p:cNvPr id="3" name="Content Placeholder 2"/>
          <p:cNvSpPr>
            <a:spLocks noGrp="1"/>
          </p:cNvSpPr>
          <p:nvPr>
            <p:ph idx="1"/>
          </p:nvPr>
        </p:nvSpPr>
        <p:spPr>
          <a:xfrm>
            <a:off x="838200" y="1752600"/>
            <a:ext cx="7543800" cy="4343400"/>
          </a:xfrm>
        </p:spPr>
        <p:txBody>
          <a:bodyPr anchor="t">
            <a:normAutofit lnSpcReduction="10000"/>
          </a:bodyPr>
          <a:lstStyle/>
          <a:p>
            <a:pPr marL="0" indent="0" algn="ctr">
              <a:buNone/>
            </a:pPr>
            <a:r>
              <a:rPr lang="en-US" sz="2800" dirty="0">
                <a:latin typeface="Aharoni" panose="02010803020104030203" pitchFamily="2" charset="-79"/>
                <a:cs typeface="Aharoni" panose="02010803020104030203" pitchFamily="2" charset="-79"/>
              </a:rPr>
              <a:t>How does Shirley Jackson use characterization and word choice to </a:t>
            </a:r>
            <a:r>
              <a:rPr lang="en-US" sz="2800" dirty="0" smtClean="0">
                <a:latin typeface="Aharoni" panose="02010803020104030203" pitchFamily="2" charset="-79"/>
                <a:cs typeface="Aharoni" panose="02010803020104030203" pitchFamily="2" charset="-79"/>
              </a:rPr>
              <a:t>illustrate the difference between perception </a:t>
            </a:r>
            <a:r>
              <a:rPr lang="en-US" sz="2800" dirty="0">
                <a:latin typeface="Aharoni" panose="02010803020104030203" pitchFamily="2" charset="-79"/>
                <a:cs typeface="Aharoni" panose="02010803020104030203" pitchFamily="2" charset="-79"/>
              </a:rPr>
              <a:t>and reality </a:t>
            </a:r>
            <a:r>
              <a:rPr lang="en-US" sz="2800" dirty="0" smtClean="0">
                <a:latin typeface="Aharoni" panose="02010803020104030203" pitchFamily="2" charset="-79"/>
                <a:cs typeface="Aharoni" panose="02010803020104030203" pitchFamily="2" charset="-79"/>
              </a:rPr>
              <a:t>in </a:t>
            </a:r>
            <a:r>
              <a:rPr lang="en-US" sz="2800" dirty="0">
                <a:latin typeface="Aharoni" panose="02010803020104030203" pitchFamily="2" charset="-79"/>
                <a:cs typeface="Aharoni" panose="02010803020104030203" pitchFamily="2" charset="-79"/>
              </a:rPr>
              <a:t>“A Possibility of Evil</a:t>
            </a:r>
            <a:r>
              <a:rPr lang="en-US" sz="2800" dirty="0" smtClean="0">
                <a:latin typeface="Aharoni" panose="02010803020104030203" pitchFamily="2" charset="-79"/>
                <a:cs typeface="Aharoni" panose="02010803020104030203" pitchFamily="2" charset="-79"/>
              </a:rPr>
              <a:t>”?</a:t>
            </a:r>
          </a:p>
          <a:p>
            <a:pPr marL="0" indent="0" algn="ctr">
              <a:buNone/>
            </a:pPr>
            <a:endParaRPr lang="en-US" sz="2800" dirty="0" smtClean="0">
              <a:latin typeface="Aharoni" panose="02010803020104030203" pitchFamily="2" charset="-79"/>
              <a:cs typeface="Aharoni" panose="02010803020104030203" pitchFamily="2" charset="-79"/>
            </a:endParaRPr>
          </a:p>
          <a:p>
            <a:pPr marL="0" indent="0" algn="ctr">
              <a:buNone/>
            </a:pPr>
            <a:r>
              <a:rPr lang="en-US" sz="2800" dirty="0" smtClean="0">
                <a:latin typeface="Aharoni" panose="02010803020104030203" pitchFamily="2" charset="-79"/>
                <a:cs typeface="Aharoni" panose="02010803020104030203" pitchFamily="2" charset="-79"/>
              </a:rPr>
              <a:t>Use your notes to help you answer this question. Use specific quotations too and be sure you explain why each quotation or example helps to show your answer to the question. </a:t>
            </a:r>
            <a:endParaRPr lang="en-US" sz="2800" dirty="0">
              <a:latin typeface="Aharoni" panose="02010803020104030203" pitchFamily="2" charset="-79"/>
              <a:cs typeface="Aharoni" panose="02010803020104030203" pitchFamily="2" charset="-79"/>
            </a:endParaRPr>
          </a:p>
          <a:p>
            <a:pPr marL="0" indent="0" algn="ctr">
              <a:buNone/>
            </a:pPr>
            <a:endParaRPr lang="en-US"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16254479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320</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NewsPrint</vt:lpstr>
      <vt:lpstr>Bellringer Nov. 19 and 20</vt:lpstr>
      <vt:lpstr>Today’s Agenda</vt:lpstr>
      <vt:lpstr>INDIVIDUALLY</vt:lpstr>
      <vt:lpstr>NEW!!! – Use the after reading questions to help your understanding of the text. </vt:lpstr>
      <vt:lpstr>Individually</vt:lpstr>
      <vt:lpstr>Individually</vt:lpstr>
      <vt:lpstr>LEQ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Nov. 19 and 20</dc:title>
  <dc:creator>Windows User</dc:creator>
  <cp:lastModifiedBy>Windows User</cp:lastModifiedBy>
  <cp:revision>2</cp:revision>
  <dcterms:created xsi:type="dcterms:W3CDTF">2014-11-18T19:41:17Z</dcterms:created>
  <dcterms:modified xsi:type="dcterms:W3CDTF">2014-11-18T19:45:35Z</dcterms:modified>
</cp:coreProperties>
</file>