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3" r:id="rId2"/>
    <p:sldId id="276" r:id="rId3"/>
    <p:sldId id="256" r:id="rId4"/>
    <p:sldId id="274" r:id="rId5"/>
    <p:sldId id="258" r:id="rId6"/>
    <p:sldId id="259" r:id="rId7"/>
    <p:sldId id="262" r:id="rId8"/>
    <p:sldId id="261" r:id="rId9"/>
    <p:sldId id="260" r:id="rId10"/>
    <p:sldId id="278" r:id="rId11"/>
    <p:sldId id="277" r:id="rId12"/>
    <p:sldId id="264" r:id="rId13"/>
    <p:sldId id="280" r:id="rId14"/>
    <p:sldId id="281" r:id="rId15"/>
    <p:sldId id="266" r:id="rId16"/>
    <p:sldId id="271" r:id="rId17"/>
    <p:sldId id="268" r:id="rId18"/>
    <p:sldId id="270" r:id="rId19"/>
    <p:sldId id="269" r:id="rId20"/>
    <p:sldId id="272" r:id="rId21"/>
    <p:sldId id="273" r:id="rId22"/>
    <p:sldId id="282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1DCA8-4004-4A8A-A79D-CEB389643E0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875D8-44C7-402C-9304-30B6F51AE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1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EB618-7B1A-4719-9A39-34CD15885C9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89CF6-063A-4133-AE37-F5DF221B9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5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C5BCC0-5712-42A2-9714-70810B537B4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uroanthropology.net/2008/12/21/cosleeping-and-biological-imperatives-why-human-babies-do-not-and-should-not-sleep-alone/" TargetMode="External"/><Relationship Id="rId2" Type="http://schemas.openxmlformats.org/officeDocument/2006/relationships/hyperlink" Target="http://blog.lib.umn.edu/clar0841/psychblog2012/2012/04/apparently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blog.crazyegg.com/2013/01/08/how-to-sell-using-fear/" TargetMode="External"/><Relationship Id="rId4" Type="http://schemas.openxmlformats.org/officeDocument/2006/relationships/hyperlink" Target="http://crunchydomesticgoddess.com/wp-content/uploads/2010/05/milwaukeecosleepad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.vcu.edu/~pdattalo/702SuppRead/MeasAssoc/Pearson's%20r%20no2.html" TargetMode="External"/><Relationship Id="rId2" Type="http://schemas.openxmlformats.org/officeDocument/2006/relationships/hyperlink" Target="http://nationsreportcard.gov/science_2011/summary.asp?tab_id=tab2&amp;subtab_id=Tab_1#char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biostat.jhsph.edu/courses/bio653/misc/JMPer%20Cable%20Summer%2098%20Why%20is%20it%20called%20Regressio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BELLRINGER </a:t>
            </a:r>
            <a:r>
              <a:rPr lang="en-US" dirty="0" smtClean="0"/>
              <a:t>Oct. 6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 date and the question on a piece of lined paper to be turned in. </a:t>
            </a:r>
          </a:p>
          <a:p>
            <a:endParaRPr lang="en-US" dirty="0"/>
          </a:p>
          <a:p>
            <a:r>
              <a:rPr lang="en-US" dirty="0" smtClean="0"/>
              <a:t>Why would you use a narrative to make a point to someone? How is a narrative different than an argumentative essay? </a:t>
            </a:r>
          </a:p>
          <a:p>
            <a:pPr marL="365760" lvl="1" indent="0">
              <a:buNone/>
            </a:pPr>
            <a:r>
              <a:rPr lang="en-US" i="1" dirty="0"/>
              <a:t>[</a:t>
            </a:r>
            <a:r>
              <a:rPr lang="en-US" i="1" dirty="0" smtClean="0"/>
              <a:t>Think about people who use narratives to teach a lesson or make a point (preachers, kindergarten teachers, parents, mentors…)]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469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56" y="228600"/>
            <a:ext cx="7024744" cy="1143000"/>
          </a:xfrm>
        </p:spPr>
        <p:txBody>
          <a:bodyPr/>
          <a:lstStyle/>
          <a:p>
            <a:r>
              <a:rPr lang="en-US" dirty="0" smtClean="0"/>
              <a:t>Vocabulary in Context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219200"/>
            <a:ext cx="7010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Traction</a:t>
            </a:r>
          </a:p>
          <a:p>
            <a:endParaRPr lang="en-US" dirty="0"/>
          </a:p>
          <a:p>
            <a:r>
              <a:rPr lang="en-US" dirty="0" smtClean="0"/>
              <a:t>Correlate</a:t>
            </a:r>
          </a:p>
          <a:p>
            <a:endParaRPr lang="en-US" dirty="0"/>
          </a:p>
          <a:p>
            <a:r>
              <a:rPr lang="en-US" dirty="0" smtClean="0"/>
              <a:t>Jibes</a:t>
            </a:r>
          </a:p>
          <a:p>
            <a:endParaRPr lang="en-US" dirty="0"/>
          </a:p>
          <a:p>
            <a:r>
              <a:rPr lang="en-US" dirty="0" smtClean="0"/>
              <a:t>Detrimental</a:t>
            </a:r>
          </a:p>
          <a:p>
            <a:endParaRPr lang="en-US" dirty="0"/>
          </a:p>
          <a:p>
            <a:r>
              <a:rPr lang="en-US" dirty="0" smtClean="0"/>
              <a:t>Un/enlightened</a:t>
            </a:r>
          </a:p>
          <a:p>
            <a:endParaRPr lang="en-US" dirty="0"/>
          </a:p>
          <a:p>
            <a:r>
              <a:rPr lang="en-US" dirty="0" smtClean="0"/>
              <a:t>Fervent</a:t>
            </a:r>
          </a:p>
          <a:p>
            <a:endParaRPr lang="en-US" dirty="0"/>
          </a:p>
          <a:p>
            <a:r>
              <a:rPr lang="en-US" dirty="0" smtClean="0"/>
              <a:t>Conundrum</a:t>
            </a:r>
          </a:p>
          <a:p>
            <a:endParaRPr lang="en-US" dirty="0" smtClean="0"/>
          </a:p>
          <a:p>
            <a:r>
              <a:rPr lang="en-US" dirty="0" smtClean="0"/>
              <a:t>Socioeconomic Status</a:t>
            </a:r>
          </a:p>
          <a:p>
            <a:endParaRPr lang="en-US" dirty="0"/>
          </a:p>
          <a:p>
            <a:r>
              <a:rPr lang="en-US" dirty="0" smtClean="0"/>
              <a:t>Conventionally</a:t>
            </a:r>
          </a:p>
          <a:p>
            <a:endParaRPr lang="en-US" dirty="0"/>
          </a:p>
          <a:p>
            <a:r>
              <a:rPr lang="en-US" dirty="0" smtClean="0"/>
              <a:t>Congenitally</a:t>
            </a:r>
          </a:p>
        </p:txBody>
      </p:sp>
      <p:grpSp>
        <p:nvGrpSpPr>
          <p:cNvPr id="289" name="SMARTInkShape-Group51"/>
          <p:cNvGrpSpPr/>
          <p:nvPr/>
        </p:nvGrpSpPr>
        <p:grpSpPr>
          <a:xfrm>
            <a:off x="629769" y="3264694"/>
            <a:ext cx="618911" cy="278607"/>
            <a:chOff x="629769" y="3264694"/>
            <a:chExt cx="618911" cy="278607"/>
          </a:xfrm>
        </p:grpSpPr>
        <p:sp>
          <p:nvSpPr>
            <p:cNvPr id="283" name="SMARTInkShape-303"/>
            <p:cNvSpPr/>
            <p:nvPr/>
          </p:nvSpPr>
          <p:spPr>
            <a:xfrm>
              <a:off x="1064419" y="3264694"/>
              <a:ext cx="184261" cy="278607"/>
            </a:xfrm>
            <a:custGeom>
              <a:avLst/>
              <a:gdLst/>
              <a:ahLst/>
              <a:cxnLst/>
              <a:rect l="0" t="0" r="0" b="0"/>
              <a:pathLst>
                <a:path w="184261" h="278607">
                  <a:moveTo>
                    <a:pt x="0" y="0"/>
                  </a:moveTo>
                  <a:lnTo>
                    <a:pt x="16590" y="14473"/>
                  </a:lnTo>
                  <a:lnTo>
                    <a:pt x="51552" y="40910"/>
                  </a:lnTo>
                  <a:lnTo>
                    <a:pt x="85928" y="64350"/>
                  </a:lnTo>
                  <a:lnTo>
                    <a:pt x="120677" y="93817"/>
                  </a:lnTo>
                  <a:lnTo>
                    <a:pt x="151015" y="124920"/>
                  </a:lnTo>
                  <a:lnTo>
                    <a:pt x="164160" y="140113"/>
                  </a:lnTo>
                  <a:lnTo>
                    <a:pt x="180753" y="175186"/>
                  </a:lnTo>
                  <a:lnTo>
                    <a:pt x="184260" y="190196"/>
                  </a:lnTo>
                  <a:lnTo>
                    <a:pt x="182964" y="199889"/>
                  </a:lnTo>
                  <a:lnTo>
                    <a:pt x="168906" y="233354"/>
                  </a:lnTo>
                  <a:lnTo>
                    <a:pt x="162117" y="240767"/>
                  </a:lnTo>
                  <a:lnTo>
                    <a:pt x="127041" y="270966"/>
                  </a:lnTo>
                  <a:lnTo>
                    <a:pt x="115958" y="276342"/>
                  </a:lnTo>
                  <a:lnTo>
                    <a:pt x="107156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04"/>
            <p:cNvSpPr/>
            <p:nvPr/>
          </p:nvSpPr>
          <p:spPr>
            <a:xfrm>
              <a:off x="892969" y="3400425"/>
              <a:ext cx="121445" cy="1"/>
            </a:xfrm>
            <a:custGeom>
              <a:avLst/>
              <a:gdLst/>
              <a:ahLst/>
              <a:cxnLst/>
              <a:rect l="0" t="0" r="0" b="0"/>
              <a:pathLst>
                <a:path w="121445" h="1">
                  <a:moveTo>
                    <a:pt x="0" y="0"/>
                  </a:moveTo>
                  <a:lnTo>
                    <a:pt x="31227" y="0"/>
                  </a:lnTo>
                  <a:lnTo>
                    <a:pt x="62583" y="0"/>
                  </a:lnTo>
                  <a:lnTo>
                    <a:pt x="95995" y="0"/>
                  </a:lnTo>
                  <a:lnTo>
                    <a:pt x="1214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05"/>
            <p:cNvSpPr/>
            <p:nvPr/>
          </p:nvSpPr>
          <p:spPr>
            <a:xfrm>
              <a:off x="1007269" y="3307556"/>
              <a:ext cx="7145" cy="178595"/>
            </a:xfrm>
            <a:custGeom>
              <a:avLst/>
              <a:gdLst/>
              <a:ahLst/>
              <a:cxnLst/>
              <a:rect l="0" t="0" r="0" b="0"/>
              <a:pathLst>
                <a:path w="7145" h="178595">
                  <a:moveTo>
                    <a:pt x="0" y="0"/>
                  </a:moveTo>
                  <a:lnTo>
                    <a:pt x="0" y="31922"/>
                  </a:lnTo>
                  <a:lnTo>
                    <a:pt x="0" y="64526"/>
                  </a:lnTo>
                  <a:lnTo>
                    <a:pt x="0" y="99971"/>
                  </a:lnTo>
                  <a:lnTo>
                    <a:pt x="0" y="135590"/>
                  </a:lnTo>
                  <a:lnTo>
                    <a:pt x="0" y="168985"/>
                  </a:lnTo>
                  <a:lnTo>
                    <a:pt x="0" y="173794"/>
                  </a:lnTo>
                  <a:lnTo>
                    <a:pt x="794" y="175394"/>
                  </a:lnTo>
                  <a:lnTo>
                    <a:pt x="2116" y="176461"/>
                  </a:lnTo>
                  <a:lnTo>
                    <a:pt x="7144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06"/>
            <p:cNvSpPr/>
            <p:nvPr/>
          </p:nvSpPr>
          <p:spPr>
            <a:xfrm>
              <a:off x="857668" y="3328988"/>
              <a:ext cx="84879" cy="127053"/>
            </a:xfrm>
            <a:custGeom>
              <a:avLst/>
              <a:gdLst/>
              <a:ahLst/>
              <a:cxnLst/>
              <a:rect l="0" t="0" r="0" b="0"/>
              <a:pathLst>
                <a:path w="84879" h="127053">
                  <a:moveTo>
                    <a:pt x="42445" y="0"/>
                  </a:moveTo>
                  <a:lnTo>
                    <a:pt x="42445" y="3792"/>
                  </a:lnTo>
                  <a:lnTo>
                    <a:pt x="40328" y="7770"/>
                  </a:lnTo>
                  <a:lnTo>
                    <a:pt x="20958" y="43064"/>
                  </a:lnTo>
                  <a:lnTo>
                    <a:pt x="4341" y="76212"/>
                  </a:lnTo>
                  <a:lnTo>
                    <a:pt x="522" y="95252"/>
                  </a:lnTo>
                  <a:lnTo>
                    <a:pt x="0" y="104776"/>
                  </a:lnTo>
                  <a:lnTo>
                    <a:pt x="1884" y="112183"/>
                  </a:lnTo>
                  <a:lnTo>
                    <a:pt x="9562" y="123407"/>
                  </a:lnTo>
                  <a:lnTo>
                    <a:pt x="14072" y="126284"/>
                  </a:lnTo>
                  <a:lnTo>
                    <a:pt x="16385" y="127052"/>
                  </a:lnTo>
                  <a:lnTo>
                    <a:pt x="23190" y="125788"/>
                  </a:lnTo>
                  <a:lnTo>
                    <a:pt x="58404" y="109428"/>
                  </a:lnTo>
                  <a:lnTo>
                    <a:pt x="64884" y="104726"/>
                  </a:lnTo>
                  <a:lnTo>
                    <a:pt x="80424" y="84332"/>
                  </a:lnTo>
                  <a:lnTo>
                    <a:pt x="83137" y="76904"/>
                  </a:lnTo>
                  <a:lnTo>
                    <a:pt x="84878" y="59199"/>
                  </a:lnTo>
                  <a:lnTo>
                    <a:pt x="83000" y="51975"/>
                  </a:lnTo>
                  <a:lnTo>
                    <a:pt x="75326" y="40870"/>
                  </a:lnTo>
                  <a:lnTo>
                    <a:pt x="45014" y="17469"/>
                  </a:lnTo>
                  <a:lnTo>
                    <a:pt x="21013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07"/>
            <p:cNvSpPr/>
            <p:nvPr/>
          </p:nvSpPr>
          <p:spPr>
            <a:xfrm>
              <a:off x="685800" y="3337669"/>
              <a:ext cx="157164" cy="162549"/>
            </a:xfrm>
            <a:custGeom>
              <a:avLst/>
              <a:gdLst/>
              <a:ahLst/>
              <a:cxnLst/>
              <a:rect l="0" t="0" r="0" b="0"/>
              <a:pathLst>
                <a:path w="157164" h="162549">
                  <a:moveTo>
                    <a:pt x="7144" y="105619"/>
                  </a:moveTo>
                  <a:lnTo>
                    <a:pt x="3351" y="105619"/>
                  </a:lnTo>
                  <a:lnTo>
                    <a:pt x="2234" y="106412"/>
                  </a:lnTo>
                  <a:lnTo>
                    <a:pt x="1490" y="107735"/>
                  </a:lnTo>
                  <a:lnTo>
                    <a:pt x="441" y="115506"/>
                  </a:lnTo>
                  <a:lnTo>
                    <a:pt x="11" y="150042"/>
                  </a:lnTo>
                  <a:lnTo>
                    <a:pt x="0" y="162548"/>
                  </a:lnTo>
                  <a:lnTo>
                    <a:pt x="0" y="131392"/>
                  </a:lnTo>
                  <a:lnTo>
                    <a:pt x="0" y="96739"/>
                  </a:lnTo>
                  <a:lnTo>
                    <a:pt x="0" y="63321"/>
                  </a:lnTo>
                  <a:lnTo>
                    <a:pt x="794" y="46960"/>
                  </a:lnTo>
                  <a:lnTo>
                    <a:pt x="13000" y="11814"/>
                  </a:lnTo>
                  <a:lnTo>
                    <a:pt x="17698" y="3653"/>
                  </a:lnTo>
                  <a:lnTo>
                    <a:pt x="21889" y="769"/>
                  </a:lnTo>
                  <a:lnTo>
                    <a:pt x="24118" y="0"/>
                  </a:lnTo>
                  <a:lnTo>
                    <a:pt x="25603" y="282"/>
                  </a:lnTo>
                  <a:lnTo>
                    <a:pt x="26594" y="1262"/>
                  </a:lnTo>
                  <a:lnTo>
                    <a:pt x="28488" y="4469"/>
                  </a:lnTo>
                  <a:lnTo>
                    <a:pt x="52414" y="39376"/>
                  </a:lnTo>
                  <a:lnTo>
                    <a:pt x="66677" y="73707"/>
                  </a:lnTo>
                  <a:lnTo>
                    <a:pt x="76994" y="97639"/>
                  </a:lnTo>
                  <a:lnTo>
                    <a:pt x="104579" y="131005"/>
                  </a:lnTo>
                  <a:lnTo>
                    <a:pt x="111861" y="137923"/>
                  </a:lnTo>
                  <a:lnTo>
                    <a:pt x="116655" y="139820"/>
                  </a:lnTo>
                  <a:lnTo>
                    <a:pt x="118252" y="139532"/>
                  </a:lnTo>
                  <a:lnTo>
                    <a:pt x="119316" y="138546"/>
                  </a:lnTo>
                  <a:lnTo>
                    <a:pt x="121292" y="135335"/>
                  </a:lnTo>
                  <a:lnTo>
                    <a:pt x="131262" y="120713"/>
                  </a:lnTo>
                  <a:lnTo>
                    <a:pt x="134848" y="98017"/>
                  </a:lnTo>
                  <a:lnTo>
                    <a:pt x="140563" y="62778"/>
                  </a:lnTo>
                  <a:lnTo>
                    <a:pt x="146363" y="36879"/>
                  </a:lnTo>
                  <a:lnTo>
                    <a:pt x="157163" y="5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08"/>
            <p:cNvSpPr/>
            <p:nvPr/>
          </p:nvSpPr>
          <p:spPr>
            <a:xfrm>
              <a:off x="629769" y="3271838"/>
              <a:ext cx="77463" cy="200026"/>
            </a:xfrm>
            <a:custGeom>
              <a:avLst/>
              <a:gdLst/>
              <a:ahLst/>
              <a:cxnLst/>
              <a:rect l="0" t="0" r="0" b="0"/>
              <a:pathLst>
                <a:path w="77463" h="200026">
                  <a:moveTo>
                    <a:pt x="77462" y="0"/>
                  </a:moveTo>
                  <a:lnTo>
                    <a:pt x="73670" y="0"/>
                  </a:lnTo>
                  <a:lnTo>
                    <a:pt x="72553" y="793"/>
                  </a:lnTo>
                  <a:lnTo>
                    <a:pt x="71808" y="2116"/>
                  </a:lnTo>
                  <a:lnTo>
                    <a:pt x="71311" y="3792"/>
                  </a:lnTo>
                  <a:lnTo>
                    <a:pt x="69393" y="4909"/>
                  </a:lnTo>
                  <a:lnTo>
                    <a:pt x="63028" y="6150"/>
                  </a:lnTo>
                  <a:lnTo>
                    <a:pt x="59902" y="8069"/>
                  </a:lnTo>
                  <a:lnTo>
                    <a:pt x="28971" y="43402"/>
                  </a:lnTo>
                  <a:lnTo>
                    <a:pt x="13302" y="77139"/>
                  </a:lnTo>
                  <a:lnTo>
                    <a:pt x="9259" y="88258"/>
                  </a:lnTo>
                  <a:lnTo>
                    <a:pt x="1399" y="123106"/>
                  </a:lnTo>
                  <a:lnTo>
                    <a:pt x="0" y="133030"/>
                  </a:lnTo>
                  <a:lnTo>
                    <a:pt x="6222" y="165875"/>
                  </a:lnTo>
                  <a:lnTo>
                    <a:pt x="9552" y="172411"/>
                  </a:lnTo>
                  <a:lnTo>
                    <a:pt x="39186" y="196825"/>
                  </a:lnTo>
                  <a:lnTo>
                    <a:pt x="46454" y="199076"/>
                  </a:lnTo>
                  <a:lnTo>
                    <a:pt x="6317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44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the text.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you read, keep track of whether or not you were correct about your predictions (from the circle eight activity).</a:t>
            </a:r>
          </a:p>
          <a:p>
            <a:endParaRPr lang="en-US" dirty="0"/>
          </a:p>
          <a:p>
            <a:r>
              <a:rPr lang="en-US" dirty="0" smtClean="0"/>
              <a:t>Your explanations for why you were correct or incorrect must include information from the text. Use specific details.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Ticket out –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3914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Which of the four modes of discourse does </a:t>
            </a:r>
            <a:r>
              <a:rPr lang="en-US" sz="2500" i="1" dirty="0" smtClean="0"/>
              <a:t>Freakonomics</a:t>
            </a:r>
            <a:r>
              <a:rPr lang="en-US" sz="2500" dirty="0" smtClean="0"/>
              <a:t> chapter 5 seem to use:</a:t>
            </a:r>
          </a:p>
          <a:p>
            <a:r>
              <a:rPr lang="en-US" sz="2500" dirty="0" smtClean="0"/>
              <a:t>Narrative</a:t>
            </a:r>
          </a:p>
          <a:p>
            <a:r>
              <a:rPr lang="en-US" sz="2500" dirty="0" smtClean="0"/>
              <a:t>Description</a:t>
            </a:r>
          </a:p>
          <a:p>
            <a:r>
              <a:rPr lang="en-US" sz="2500" dirty="0" smtClean="0"/>
              <a:t>Exposition</a:t>
            </a:r>
          </a:p>
          <a:p>
            <a:r>
              <a:rPr lang="en-US" sz="2500" dirty="0" smtClean="0"/>
              <a:t>Argumentation?</a:t>
            </a:r>
          </a:p>
          <a:p>
            <a:endParaRPr lang="en-US" sz="2500" dirty="0"/>
          </a:p>
          <a:p>
            <a:r>
              <a:rPr lang="en-US" sz="2500" dirty="0" smtClean="0"/>
              <a:t>Write this at the top  of your reading guide. </a:t>
            </a:r>
          </a:p>
          <a:p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5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>
            <a:normAutofit fontScale="92500"/>
          </a:bodyPr>
          <a:lstStyle/>
          <a:p>
            <a:r>
              <a:rPr lang="en-US" sz="1800" b="1" dirty="0" smtClean="0"/>
              <a:t>Narration</a:t>
            </a:r>
            <a:r>
              <a:rPr lang="en-US" sz="1800" dirty="0" smtClean="0"/>
              <a:t> - </a:t>
            </a:r>
            <a:r>
              <a:rPr lang="en-US" sz="1800" dirty="0"/>
              <a:t>one might think of it as telling a </a:t>
            </a:r>
            <a:r>
              <a:rPr lang="en-US" sz="1800" dirty="0" smtClean="0"/>
              <a:t>story</a:t>
            </a:r>
          </a:p>
          <a:p>
            <a:endParaRPr lang="en-US" sz="1800" dirty="0" smtClean="0"/>
          </a:p>
          <a:p>
            <a:r>
              <a:rPr lang="en-US" sz="1800" b="1" dirty="0" smtClean="0"/>
              <a:t>Description</a:t>
            </a:r>
            <a:r>
              <a:rPr lang="en-US" sz="1800" dirty="0" smtClean="0"/>
              <a:t> - </a:t>
            </a:r>
            <a:r>
              <a:rPr lang="en-US" sz="1800" dirty="0"/>
              <a:t>to describe something—object, person, place, experience, emotion, situation, etc. </a:t>
            </a:r>
            <a:r>
              <a:rPr lang="en-US" sz="1800" dirty="0" smtClean="0"/>
              <a:t>(</a:t>
            </a:r>
            <a:r>
              <a:rPr lang="en-US" sz="1800" dirty="0"/>
              <a:t>the goal </a:t>
            </a:r>
            <a:r>
              <a:rPr lang="en-US" sz="1800" dirty="0" smtClean="0"/>
              <a:t>is </a:t>
            </a:r>
            <a:r>
              <a:rPr lang="en-US" sz="1800" dirty="0"/>
              <a:t>to paint an image that is vivid and moving in the mind of the reader).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Exposition</a:t>
            </a:r>
            <a:r>
              <a:rPr lang="en-US" sz="1800" dirty="0" smtClean="0"/>
              <a:t> - </a:t>
            </a:r>
            <a:r>
              <a:rPr lang="en-US" sz="1800" dirty="0"/>
              <a:t> to investigate an idea, evaluate evidence, expound on the idea, and set forth an argument concerning that idea in a clear and concise manner. </a:t>
            </a:r>
            <a:r>
              <a:rPr lang="en-US" sz="1800" dirty="0" smtClean="0"/>
              <a:t>(This </a:t>
            </a:r>
            <a:r>
              <a:rPr lang="en-US" sz="1800" dirty="0"/>
              <a:t>can be accomplished through comparison and contrast, definition, example, the analysis of cause and effect, etc</a:t>
            </a:r>
            <a:r>
              <a:rPr lang="en-US" sz="1800" dirty="0" smtClean="0"/>
              <a:t>.)</a:t>
            </a:r>
          </a:p>
          <a:p>
            <a:endParaRPr lang="en-US" sz="1800" dirty="0" smtClean="0"/>
          </a:p>
          <a:p>
            <a:r>
              <a:rPr lang="en-US" sz="1800" b="1" dirty="0" smtClean="0"/>
              <a:t>Argumentation</a:t>
            </a:r>
            <a:r>
              <a:rPr lang="en-US" sz="1800" dirty="0" smtClean="0"/>
              <a:t> - to </a:t>
            </a:r>
            <a:r>
              <a:rPr lang="en-US" sz="1800" dirty="0"/>
              <a:t>investigate a topic; collect, generate, and evaluate evidence; and establish a position on the topic in a concise manner</a:t>
            </a:r>
            <a:r>
              <a:rPr lang="en-US" sz="1800" dirty="0" smtClean="0"/>
              <a:t>. This writing is similar to “exposition,” but requires more extensive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1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Modes of Discourse: Nonfiction!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Bellringer: Oct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1309" y="14478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your list of 16 factors for </a:t>
            </a:r>
            <a:r>
              <a:rPr lang="en-US" i="1" dirty="0" smtClean="0"/>
              <a:t>Freakonomics, </a:t>
            </a:r>
            <a:r>
              <a:rPr lang="en-US" dirty="0" smtClean="0"/>
              <a:t>label each factor with one of the following symbols: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AB</a:t>
            </a:r>
            <a:r>
              <a:rPr lang="en-US" dirty="0" smtClean="0"/>
              <a:t> – does this factor deal with a kid’s </a:t>
            </a:r>
            <a:r>
              <a:rPr lang="en-US" b="1" dirty="0" smtClean="0"/>
              <a:t>ability</a:t>
            </a:r>
          </a:p>
          <a:p>
            <a:endParaRPr lang="en-US" dirty="0" smtClean="0"/>
          </a:p>
          <a:p>
            <a:r>
              <a:rPr lang="en-US" b="1" dirty="0" smtClean="0"/>
              <a:t>OPP</a:t>
            </a:r>
            <a:r>
              <a:rPr lang="en-US" dirty="0" smtClean="0"/>
              <a:t> – does this factor deal with a kid’s </a:t>
            </a:r>
            <a:r>
              <a:rPr lang="en-US" b="1" dirty="0" smtClean="0"/>
              <a:t>opportunities</a:t>
            </a:r>
          </a:p>
          <a:p>
            <a:endParaRPr lang="en-US" dirty="0" smtClean="0"/>
          </a:p>
          <a:p>
            <a:r>
              <a:rPr lang="en-US" b="1" dirty="0" smtClean="0"/>
              <a:t>AA</a:t>
            </a:r>
            <a:r>
              <a:rPr lang="en-US" dirty="0" smtClean="0"/>
              <a:t> – does this factor seem to be a possible </a:t>
            </a:r>
            <a:r>
              <a:rPr lang="en-US" b="1" dirty="0" smtClean="0"/>
              <a:t>arbitrary advantage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For example: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“Highly educated parents” might be labeled AB or AA depending on how you justify your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“Intact Family” might be labeled AA or OPP, again depending on how you justify your response.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YOU pick ONE LABEL for each of the 16. It’s YOUR opinion. </a:t>
            </a:r>
          </a:p>
        </p:txBody>
      </p:sp>
    </p:spTree>
    <p:extLst>
      <p:ext uri="{BB962C8B-B14F-4D97-AF65-F5344CB8AC3E}">
        <p14:creationId xmlns:p14="http://schemas.microsoft.com/office/powerpoint/2010/main" val="9870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28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Previously: </a:t>
            </a:r>
            <a:r>
              <a:rPr lang="en-US" i="1" dirty="0" smtClean="0"/>
              <a:t>Freakonomics</a:t>
            </a:r>
            <a:r>
              <a:rPr lang="en-US" dirty="0" smtClean="0"/>
              <a:t> chapter 5: “What Makes a Perfect Parent?”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678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You began reading and predicting about why certain factors mattered and didn’t matter to a child’s performance in school.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038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620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 – this information is for EARLY Childhood performance. Re-read their point about academic performance later on in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86000"/>
            <a:ext cx="6324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Find the eight factors that </a:t>
            </a:r>
            <a:r>
              <a:rPr lang="en-US" sz="2500" b="1" dirty="0" smtClean="0"/>
              <a:t>do</a:t>
            </a:r>
            <a:r>
              <a:rPr lang="en-US" sz="2500" dirty="0" smtClean="0"/>
              <a:t> matter for a child’s performance in the reading and draw a box around them. </a:t>
            </a:r>
          </a:p>
          <a:p>
            <a:endParaRPr lang="en-US" sz="2500" dirty="0"/>
          </a:p>
          <a:p>
            <a:r>
              <a:rPr lang="en-US" sz="2500" dirty="0" smtClean="0"/>
              <a:t>Decide in your partnership – What do these factors have in common?</a:t>
            </a:r>
          </a:p>
          <a:p>
            <a:endParaRPr lang="en-US" sz="2500" dirty="0" smtClean="0"/>
          </a:p>
          <a:p>
            <a:r>
              <a:rPr lang="en-US" sz="2500" dirty="0" smtClean="0"/>
              <a:t>Find what the authors say they have in common.  Explain what they mean.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660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86000"/>
            <a:ext cx="6324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Find the eight factors that </a:t>
            </a:r>
            <a:r>
              <a:rPr lang="en-US" sz="2500" b="1" dirty="0" smtClean="0"/>
              <a:t>do not </a:t>
            </a:r>
            <a:r>
              <a:rPr lang="en-US" sz="2500" dirty="0"/>
              <a:t>matter for a child’s performance in the reading and draw a box around them. </a:t>
            </a:r>
          </a:p>
          <a:p>
            <a:endParaRPr lang="en-US" sz="2500" dirty="0"/>
          </a:p>
          <a:p>
            <a:r>
              <a:rPr lang="en-US" sz="2500" dirty="0" smtClean="0"/>
              <a:t>Decide in your partnership – What do these factors have in common?</a:t>
            </a:r>
          </a:p>
          <a:p>
            <a:endParaRPr lang="en-US" sz="2500" dirty="0"/>
          </a:p>
          <a:p>
            <a:r>
              <a:rPr lang="en-US" sz="2500" dirty="0" smtClean="0"/>
              <a:t>Find what the authors say they have in common.  Explain what they mean.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779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537" y="533400"/>
            <a:ext cx="7024744" cy="1143000"/>
          </a:xfrm>
        </p:spPr>
        <p:txBody>
          <a:bodyPr/>
          <a:lstStyle/>
          <a:p>
            <a:r>
              <a:rPr lang="en-US" dirty="0" smtClean="0"/>
              <a:t>Contrast!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286000"/>
            <a:ext cx="7419019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What is the major difference between the</a:t>
            </a:r>
          </a:p>
          <a:p>
            <a:r>
              <a:rPr lang="en-US" sz="2500" dirty="0" smtClean="0"/>
              <a:t> factors that do matter and that don’t matter?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smtClean="0"/>
              <a:t>Why would the authors use a comparison/</a:t>
            </a:r>
          </a:p>
          <a:p>
            <a:r>
              <a:rPr lang="en-US" sz="2500" dirty="0" smtClean="0"/>
              <a:t>contrast structure to show this difference?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smtClean="0"/>
              <a:t>CLAIM! – what seems to be their implied claim </a:t>
            </a:r>
          </a:p>
          <a:p>
            <a:r>
              <a:rPr lang="en-US" sz="2500" dirty="0" smtClean="0"/>
              <a:t>or point to showing us this information?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416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>
            <a:normAutofit fontScale="92500"/>
          </a:bodyPr>
          <a:lstStyle/>
          <a:p>
            <a:r>
              <a:rPr lang="en-US" sz="1800" b="1" dirty="0" smtClean="0"/>
              <a:t>Narration</a:t>
            </a:r>
            <a:r>
              <a:rPr lang="en-US" sz="1800" dirty="0" smtClean="0"/>
              <a:t> - </a:t>
            </a:r>
            <a:r>
              <a:rPr lang="en-US" sz="1800" dirty="0"/>
              <a:t>one might think of it as telling a </a:t>
            </a:r>
            <a:r>
              <a:rPr lang="en-US" sz="1800" dirty="0" smtClean="0"/>
              <a:t>story</a:t>
            </a:r>
          </a:p>
          <a:p>
            <a:endParaRPr lang="en-US" sz="1800" dirty="0" smtClean="0"/>
          </a:p>
          <a:p>
            <a:r>
              <a:rPr lang="en-US" sz="1800" b="1" dirty="0" smtClean="0"/>
              <a:t>Description</a:t>
            </a:r>
            <a:r>
              <a:rPr lang="en-US" sz="1800" dirty="0" smtClean="0"/>
              <a:t> - </a:t>
            </a:r>
            <a:r>
              <a:rPr lang="en-US" sz="1800" dirty="0"/>
              <a:t>to describe something—object, person, place, experience, emotion, situation, etc. </a:t>
            </a:r>
            <a:r>
              <a:rPr lang="en-US" sz="1800" dirty="0" smtClean="0"/>
              <a:t>(</a:t>
            </a:r>
            <a:r>
              <a:rPr lang="en-US" sz="1800" dirty="0"/>
              <a:t>the goal </a:t>
            </a:r>
            <a:r>
              <a:rPr lang="en-US" sz="1800" dirty="0" smtClean="0"/>
              <a:t>is </a:t>
            </a:r>
            <a:r>
              <a:rPr lang="en-US" sz="1800" dirty="0"/>
              <a:t>to paint an image that is vivid and moving in the mind of the reader).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Exposition</a:t>
            </a:r>
            <a:r>
              <a:rPr lang="en-US" sz="1800" dirty="0" smtClean="0"/>
              <a:t> - </a:t>
            </a:r>
            <a:r>
              <a:rPr lang="en-US" sz="1800" dirty="0"/>
              <a:t> to investigate an idea, evaluate evidence, expound on the idea, and set forth an argument concerning that idea in a clear and concise manner. </a:t>
            </a:r>
            <a:r>
              <a:rPr lang="en-US" sz="1800" dirty="0" smtClean="0"/>
              <a:t>(This </a:t>
            </a:r>
            <a:r>
              <a:rPr lang="en-US" sz="1800" dirty="0"/>
              <a:t>can be accomplished through comparison and contrast, definition, example, the analysis of cause and effect, etc</a:t>
            </a:r>
            <a:r>
              <a:rPr lang="en-US" sz="1800" dirty="0" smtClean="0"/>
              <a:t>.)</a:t>
            </a:r>
          </a:p>
          <a:p>
            <a:endParaRPr lang="en-US" sz="1800" dirty="0" smtClean="0"/>
          </a:p>
          <a:p>
            <a:r>
              <a:rPr lang="en-US" sz="1800" b="1" dirty="0" smtClean="0"/>
              <a:t>Argumentation</a:t>
            </a:r>
            <a:r>
              <a:rPr lang="en-US" sz="1800" dirty="0" smtClean="0"/>
              <a:t> - to </a:t>
            </a:r>
            <a:r>
              <a:rPr lang="en-US" sz="1800" dirty="0"/>
              <a:t>investigate a topic; collect, generate, and evaluate evidence; and establish a position on the topic in a concise manner</a:t>
            </a:r>
            <a:r>
              <a:rPr lang="en-US" sz="1800" dirty="0" smtClean="0"/>
              <a:t>. This writing is similar to “exposition,” but requires more extensive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1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Modes of Discourse: Nonfiction!</a:t>
            </a:r>
            <a:endParaRPr lang="en-US" dirty="0"/>
          </a:p>
        </p:txBody>
      </p:sp>
      <p:sp>
        <p:nvSpPr>
          <p:cNvPr id="6" name="SMARTInkShape-3"/>
          <p:cNvSpPr/>
          <p:nvPr/>
        </p:nvSpPr>
        <p:spPr>
          <a:xfrm>
            <a:off x="2757488" y="936612"/>
            <a:ext cx="3868" cy="42083"/>
          </a:xfrm>
          <a:custGeom>
            <a:avLst/>
            <a:gdLst/>
            <a:ahLst/>
            <a:cxnLst/>
            <a:rect l="0" t="0" r="0" b="0"/>
            <a:pathLst>
              <a:path w="3868" h="42083">
                <a:moveTo>
                  <a:pt x="3867" y="0"/>
                </a:moveTo>
                <a:lnTo>
                  <a:pt x="662" y="16663"/>
                </a:lnTo>
                <a:lnTo>
                  <a:pt x="0" y="4208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4"/>
          <p:cNvSpPr/>
          <p:nvPr/>
        </p:nvSpPr>
        <p:spPr>
          <a:xfrm>
            <a:off x="5622981" y="2949976"/>
            <a:ext cx="2000" cy="5251"/>
          </a:xfrm>
          <a:custGeom>
            <a:avLst/>
            <a:gdLst/>
            <a:ahLst/>
            <a:cxnLst/>
            <a:rect l="0" t="0" r="0" b="0"/>
            <a:pathLst>
              <a:path w="2000" h="5251">
                <a:moveTo>
                  <a:pt x="0" y="5250"/>
                </a:moveTo>
                <a:lnTo>
                  <a:pt x="1999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ANSWER this question in a well formed paragraph.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209800"/>
            <a:ext cx="586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How is the claim developed in "What Makes a Perfect </a:t>
            </a:r>
            <a:r>
              <a:rPr lang="en-US" sz="3000" dirty="0" smtClean="0"/>
              <a:t>Parent?” 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309255" y="3679342"/>
            <a:ext cx="624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Make sure you identify the claim.</a:t>
            </a:r>
          </a:p>
          <a:p>
            <a:pPr marL="342900" indent="-342900">
              <a:buAutoNum type="arabicPeriod"/>
            </a:pPr>
            <a:r>
              <a:rPr lang="en-US" dirty="0" smtClean="0"/>
              <a:t>Make sure you identify how the claim is developed.</a:t>
            </a:r>
          </a:p>
          <a:p>
            <a:pPr marL="342900" indent="-342900">
              <a:buAutoNum type="arabicPeriod"/>
            </a:pPr>
            <a:r>
              <a:rPr lang="en-US" dirty="0" smtClean="0"/>
              <a:t>Make sure you prove that the claim is the claim and that the text structure is the actual text structure. </a:t>
            </a:r>
          </a:p>
          <a:p>
            <a:pPr marL="342900" indent="-342900">
              <a:buAutoNum type="arabicPeriod"/>
            </a:pPr>
            <a:r>
              <a:rPr lang="en-US" dirty="0" smtClean="0"/>
              <a:t>Make sure you give and explain specific examples from throughout the chapter. FOUR should be adequate. Anything less and you haven’t proven your point.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024744" cy="3620536"/>
          </a:xfrm>
        </p:spPr>
        <p:txBody>
          <a:bodyPr>
            <a:normAutofit/>
          </a:bodyPr>
          <a:lstStyle/>
          <a:p>
            <a:r>
              <a:rPr lang="en-US" dirty="0" smtClean="0"/>
              <a:t>Now – find eight factors (either that matter or don’t) and apply them to your own life.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1164" y="2895600"/>
            <a:ext cx="7391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Child was spanked – doesn’t matter to early childhood test scores. I scored well in tests as a child and I was spanked. The discipline didn’t have an impact on me in school other than I knew not to misbehave and to listen to the teacher. I knew that deliberate disobedience at school or home would result in punishment at home.  So I didn’t act up</a:t>
            </a:r>
            <a:r>
              <a:rPr lang="en-US" sz="2500" dirty="0"/>
              <a:t> </a:t>
            </a:r>
            <a:r>
              <a:rPr lang="en-US" sz="2500" dirty="0" smtClean="0"/>
              <a:t>and I wasn’t disrespectful.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320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024744" cy="1143000"/>
          </a:xfrm>
        </p:spPr>
        <p:txBody>
          <a:bodyPr/>
          <a:lstStyle/>
          <a:p>
            <a:r>
              <a:rPr lang="en-US" dirty="0" smtClean="0"/>
              <a:t>Unit Project Drafting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5909" y="152400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Lesson 2 - Letters H-M:	</a:t>
            </a:r>
            <a:endParaRPr lang="en-US" dirty="0"/>
          </a:p>
          <a:p>
            <a:r>
              <a:rPr lang="en-US" dirty="0"/>
              <a:t>	You must have: </a:t>
            </a:r>
          </a:p>
          <a:p>
            <a:r>
              <a:rPr lang="en-US" dirty="0"/>
              <a:t>1 - narrative entry which </a:t>
            </a:r>
            <a:r>
              <a:rPr lang="en-US" dirty="0" smtClean="0"/>
              <a:t>tells the story of the hobby </a:t>
            </a:r>
            <a:r>
              <a:rPr lang="en-US" dirty="0"/>
              <a:t>or </a:t>
            </a:r>
            <a:r>
              <a:rPr lang="en-US" dirty="0" smtClean="0"/>
              <a:t>sport in which </a:t>
            </a:r>
            <a:r>
              <a:rPr lang="en-US" dirty="0"/>
              <a:t>you have put in the most hours</a:t>
            </a:r>
            <a:r>
              <a:rPr lang="en-US" dirty="0" smtClean="0"/>
              <a:t>. (Ability?)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- narrative entry in which you describe an opportunity which you jumped on or maybe didn’t and wished you had</a:t>
            </a:r>
            <a:r>
              <a:rPr lang="en-US" dirty="0" smtClean="0"/>
              <a:t>. (opportunity)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- narrative entry about a time in your life when something lucky happened. Keep it school appropriate. </a:t>
            </a:r>
            <a:r>
              <a:rPr lang="en-US" dirty="0" smtClean="0"/>
              <a:t> (perhaps an Arbitrary Advantage?)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- entries which each focus on </a:t>
            </a:r>
            <a:r>
              <a:rPr lang="en-US" dirty="0" smtClean="0"/>
              <a:t>a different factor </a:t>
            </a:r>
            <a:r>
              <a:rPr lang="en-US" dirty="0"/>
              <a:t>discussed in </a:t>
            </a:r>
            <a:r>
              <a:rPr lang="en-US" i="1" dirty="0"/>
              <a:t>Freakonomics</a:t>
            </a:r>
            <a:r>
              <a:rPr lang="en-US" dirty="0"/>
              <a:t>. Compare and contrast </a:t>
            </a:r>
            <a:r>
              <a:rPr lang="en-US" b="1" dirty="0"/>
              <a:t>your opinion  </a:t>
            </a:r>
            <a:r>
              <a:rPr lang="en-US" dirty="0"/>
              <a:t>with the </a:t>
            </a:r>
            <a:r>
              <a:rPr lang="en-US" b="1" dirty="0"/>
              <a:t>authors’ opinion </a:t>
            </a:r>
            <a:r>
              <a:rPr lang="en-US" dirty="0"/>
              <a:t>on why this factor does or does not matter for success. </a:t>
            </a:r>
            <a:r>
              <a:rPr lang="en-US" dirty="0" smtClean="0"/>
              <a:t>These are NOT narratives but are exposition.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Freakonomics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“What Makes a Perfect Parent?”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3352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"</a:t>
            </a:r>
            <a:r>
              <a:rPr lang="en-US" sz="3000" dirty="0"/>
              <a:t>What Makes a Perfect </a:t>
            </a:r>
            <a:r>
              <a:rPr lang="en-US" sz="3000" dirty="0" smtClean="0"/>
              <a:t>Parent?” </a:t>
            </a:r>
            <a:r>
              <a:rPr lang="en-US" sz="3000" dirty="0"/>
              <a:t>(chapter 5 of </a:t>
            </a:r>
            <a:r>
              <a:rPr lang="en-US" sz="3000" i="1" dirty="0"/>
              <a:t>Freakonomics</a:t>
            </a:r>
            <a:r>
              <a:rPr lang="en-US" sz="3000" dirty="0" smtClean="0"/>
              <a:t>)</a:t>
            </a:r>
          </a:p>
          <a:p>
            <a:endParaRPr lang="en-US" sz="3000" dirty="0"/>
          </a:p>
          <a:p>
            <a:r>
              <a:rPr lang="en-US" sz="3000" dirty="0" smtClean="0"/>
              <a:t>How is this chapter organized? 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Circle the 8 factors which you believe matter to a young child’s success in school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524000"/>
            <a:ext cx="8077200" cy="5105400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The child has highly educated parents.</a:t>
            </a:r>
          </a:p>
          <a:p>
            <a:pPr lvl="0"/>
            <a:r>
              <a:rPr lang="en-US" sz="1600" dirty="0"/>
              <a:t>The child’s family is intact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parents have high socioeconomic status.</a:t>
            </a:r>
          </a:p>
          <a:p>
            <a:pPr lvl="0"/>
            <a:r>
              <a:rPr lang="en-US" sz="1600" dirty="0"/>
              <a:t>The child’s parents recently moved into a better neighborhood.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mother was thirty or older at the time of her first child’s birth.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mother didn’t work between birth and kindergarten.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 had low birthrate.</a:t>
            </a:r>
          </a:p>
          <a:p>
            <a:pPr lvl="0"/>
            <a:r>
              <a:rPr lang="en-US" sz="1600" dirty="0"/>
              <a:t>The child attended Head Start.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parents speak English in the home.</a:t>
            </a:r>
          </a:p>
          <a:p>
            <a:pPr lvl="0"/>
            <a:r>
              <a:rPr lang="en-US" sz="1600" dirty="0"/>
              <a:t>The child’s parents regularly take him to museums.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 is adopted.</a:t>
            </a:r>
          </a:p>
          <a:p>
            <a:pPr lvl="0"/>
            <a:r>
              <a:rPr lang="en-US" sz="1600" dirty="0"/>
              <a:t>The child is regularly spanked.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parents are involved in the PTA.</a:t>
            </a:r>
          </a:p>
          <a:p>
            <a:pPr lvl="0"/>
            <a:r>
              <a:rPr lang="en-US" sz="1600" dirty="0"/>
              <a:t>The child frequently watches television.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 has many books in his home.</a:t>
            </a:r>
          </a:p>
          <a:p>
            <a:pPr lvl="0"/>
            <a:r>
              <a:rPr lang="en-US" sz="1600" dirty="0"/>
              <a:t>The child’s parents read to him nearly every day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pSp>
        <p:nvGrpSpPr>
          <p:cNvPr id="21" name="SMARTInkShape-Group6"/>
          <p:cNvGrpSpPr/>
          <p:nvPr/>
        </p:nvGrpSpPr>
        <p:grpSpPr>
          <a:xfrm>
            <a:off x="3100388" y="3357563"/>
            <a:ext cx="1128713" cy="271033"/>
            <a:chOff x="3100388" y="3357563"/>
            <a:chExt cx="1128713" cy="271033"/>
          </a:xfrm>
        </p:grpSpPr>
        <p:sp>
          <p:nvSpPr>
            <p:cNvPr id="13" name="SMARTInkShape-13"/>
            <p:cNvSpPr/>
            <p:nvPr/>
          </p:nvSpPr>
          <p:spPr>
            <a:xfrm>
              <a:off x="4050506" y="3416168"/>
              <a:ext cx="178595" cy="5689"/>
            </a:xfrm>
            <a:custGeom>
              <a:avLst/>
              <a:gdLst/>
              <a:ahLst/>
              <a:cxnLst/>
              <a:rect l="0" t="0" r="0" b="0"/>
              <a:pathLst>
                <a:path w="178595" h="5689">
                  <a:moveTo>
                    <a:pt x="0" y="5688"/>
                  </a:moveTo>
                  <a:lnTo>
                    <a:pt x="3792" y="5688"/>
                  </a:lnTo>
                  <a:lnTo>
                    <a:pt x="7771" y="3572"/>
                  </a:lnTo>
                  <a:lnTo>
                    <a:pt x="9943" y="1896"/>
                  </a:lnTo>
                  <a:lnTo>
                    <a:pt x="16590" y="34"/>
                  </a:lnTo>
                  <a:lnTo>
                    <a:pt x="25630" y="0"/>
                  </a:lnTo>
                  <a:lnTo>
                    <a:pt x="57703" y="4782"/>
                  </a:lnTo>
                  <a:lnTo>
                    <a:pt x="90744" y="5509"/>
                  </a:lnTo>
                  <a:lnTo>
                    <a:pt x="121024" y="5653"/>
                  </a:lnTo>
                  <a:lnTo>
                    <a:pt x="155520" y="5684"/>
                  </a:lnTo>
                  <a:lnTo>
                    <a:pt x="178594" y="5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4"/>
            <p:cNvSpPr/>
            <p:nvPr/>
          </p:nvSpPr>
          <p:spPr>
            <a:xfrm>
              <a:off x="4136231" y="3357563"/>
              <a:ext cx="7145" cy="150019"/>
            </a:xfrm>
            <a:custGeom>
              <a:avLst/>
              <a:gdLst/>
              <a:ahLst/>
              <a:cxnLst/>
              <a:rect l="0" t="0" r="0" b="0"/>
              <a:pathLst>
                <a:path w="7145" h="150019">
                  <a:moveTo>
                    <a:pt x="7144" y="0"/>
                  </a:moveTo>
                  <a:lnTo>
                    <a:pt x="7144" y="31962"/>
                  </a:lnTo>
                  <a:lnTo>
                    <a:pt x="7144" y="64529"/>
                  </a:lnTo>
                  <a:lnTo>
                    <a:pt x="5027" y="87417"/>
                  </a:lnTo>
                  <a:lnTo>
                    <a:pt x="294" y="119736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5"/>
            <p:cNvSpPr/>
            <p:nvPr/>
          </p:nvSpPr>
          <p:spPr>
            <a:xfrm>
              <a:off x="3986221" y="3371850"/>
              <a:ext cx="100005" cy="150020"/>
            </a:xfrm>
            <a:custGeom>
              <a:avLst/>
              <a:gdLst/>
              <a:ahLst/>
              <a:cxnLst/>
              <a:rect l="0" t="0" r="0" b="0"/>
              <a:pathLst>
                <a:path w="100005" h="150020">
                  <a:moveTo>
                    <a:pt x="21423" y="0"/>
                  </a:moveTo>
                  <a:lnTo>
                    <a:pt x="21423" y="16793"/>
                  </a:lnTo>
                  <a:lnTo>
                    <a:pt x="14941" y="50439"/>
                  </a:lnTo>
                  <a:lnTo>
                    <a:pt x="9427" y="85701"/>
                  </a:lnTo>
                  <a:lnTo>
                    <a:pt x="5153" y="115649"/>
                  </a:lnTo>
                  <a:lnTo>
                    <a:pt x="671" y="127677"/>
                  </a:lnTo>
                  <a:lnTo>
                    <a:pt x="193" y="132198"/>
                  </a:lnTo>
                  <a:lnTo>
                    <a:pt x="0" y="121190"/>
                  </a:lnTo>
                  <a:lnTo>
                    <a:pt x="2112" y="115246"/>
                  </a:lnTo>
                  <a:lnTo>
                    <a:pt x="21478" y="80537"/>
                  </a:lnTo>
                  <a:lnTo>
                    <a:pt x="30959" y="69443"/>
                  </a:lnTo>
                  <a:lnTo>
                    <a:pt x="35715" y="66582"/>
                  </a:lnTo>
                  <a:lnTo>
                    <a:pt x="40475" y="64517"/>
                  </a:lnTo>
                  <a:lnTo>
                    <a:pt x="45236" y="60953"/>
                  </a:lnTo>
                  <a:lnTo>
                    <a:pt x="47617" y="60479"/>
                  </a:lnTo>
                  <a:lnTo>
                    <a:pt x="49998" y="60957"/>
                  </a:lnTo>
                  <a:lnTo>
                    <a:pt x="54761" y="62811"/>
                  </a:lnTo>
                  <a:lnTo>
                    <a:pt x="61904" y="64648"/>
                  </a:lnTo>
                  <a:lnTo>
                    <a:pt x="66667" y="67890"/>
                  </a:lnTo>
                  <a:lnTo>
                    <a:pt x="80954" y="91012"/>
                  </a:lnTo>
                  <a:lnTo>
                    <a:pt x="91449" y="121467"/>
                  </a:lnTo>
                  <a:lnTo>
                    <a:pt x="93375" y="132884"/>
                  </a:lnTo>
                  <a:lnTo>
                    <a:pt x="98460" y="142783"/>
                  </a:lnTo>
                  <a:lnTo>
                    <a:pt x="100004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6"/>
            <p:cNvSpPr/>
            <p:nvPr/>
          </p:nvSpPr>
          <p:spPr>
            <a:xfrm>
              <a:off x="3893496" y="3407569"/>
              <a:ext cx="98753" cy="221027"/>
            </a:xfrm>
            <a:custGeom>
              <a:avLst/>
              <a:gdLst/>
              <a:ahLst/>
              <a:cxnLst/>
              <a:rect l="0" t="0" r="0" b="0"/>
              <a:pathLst>
                <a:path w="98753" h="221027">
                  <a:moveTo>
                    <a:pt x="64142" y="0"/>
                  </a:moveTo>
                  <a:lnTo>
                    <a:pt x="60349" y="0"/>
                  </a:lnTo>
                  <a:lnTo>
                    <a:pt x="56371" y="2116"/>
                  </a:lnTo>
                  <a:lnTo>
                    <a:pt x="23521" y="33493"/>
                  </a:lnTo>
                  <a:lnTo>
                    <a:pt x="3742" y="54051"/>
                  </a:lnTo>
                  <a:lnTo>
                    <a:pt x="1579" y="59212"/>
                  </a:lnTo>
                  <a:lnTo>
                    <a:pt x="0" y="73791"/>
                  </a:lnTo>
                  <a:lnTo>
                    <a:pt x="743" y="75387"/>
                  </a:lnTo>
                  <a:lnTo>
                    <a:pt x="2032" y="76452"/>
                  </a:lnTo>
                  <a:lnTo>
                    <a:pt x="3686" y="77162"/>
                  </a:lnTo>
                  <a:lnTo>
                    <a:pt x="22795" y="78457"/>
                  </a:lnTo>
                  <a:lnTo>
                    <a:pt x="30155" y="74293"/>
                  </a:lnTo>
                  <a:lnTo>
                    <a:pt x="50876" y="54998"/>
                  </a:lnTo>
                  <a:lnTo>
                    <a:pt x="67569" y="32374"/>
                  </a:lnTo>
                  <a:lnTo>
                    <a:pt x="68808" y="31902"/>
                  </a:lnTo>
                  <a:lnTo>
                    <a:pt x="69633" y="32380"/>
                  </a:lnTo>
                  <a:lnTo>
                    <a:pt x="70959" y="35059"/>
                  </a:lnTo>
                  <a:lnTo>
                    <a:pt x="72073" y="67818"/>
                  </a:lnTo>
                  <a:lnTo>
                    <a:pt x="78560" y="102556"/>
                  </a:lnTo>
                  <a:lnTo>
                    <a:pt x="88285" y="136066"/>
                  </a:lnTo>
                  <a:lnTo>
                    <a:pt x="94250" y="169377"/>
                  </a:lnTo>
                  <a:lnTo>
                    <a:pt x="98752" y="190090"/>
                  </a:lnTo>
                  <a:lnTo>
                    <a:pt x="97251" y="197726"/>
                  </a:lnTo>
                  <a:lnTo>
                    <a:pt x="94060" y="206488"/>
                  </a:lnTo>
                  <a:lnTo>
                    <a:pt x="93613" y="209096"/>
                  </a:lnTo>
                  <a:lnTo>
                    <a:pt x="90998" y="214110"/>
                  </a:lnTo>
                  <a:lnTo>
                    <a:pt x="89190" y="216559"/>
                  </a:lnTo>
                  <a:lnTo>
                    <a:pt x="82947" y="219279"/>
                  </a:lnTo>
                  <a:lnTo>
                    <a:pt x="69796" y="221026"/>
                  </a:lnTo>
                  <a:lnTo>
                    <a:pt x="64538" y="219148"/>
                  </a:lnTo>
                  <a:lnTo>
                    <a:pt x="62025" y="217536"/>
                  </a:lnTo>
                  <a:lnTo>
                    <a:pt x="46584" y="213362"/>
                  </a:lnTo>
                  <a:lnTo>
                    <a:pt x="28423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7"/>
            <p:cNvSpPr/>
            <p:nvPr/>
          </p:nvSpPr>
          <p:spPr>
            <a:xfrm>
              <a:off x="3821906" y="337185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8"/>
            <p:cNvSpPr/>
            <p:nvPr/>
          </p:nvSpPr>
          <p:spPr>
            <a:xfrm>
              <a:off x="3829052" y="3414713"/>
              <a:ext cx="7143" cy="78582"/>
            </a:xfrm>
            <a:custGeom>
              <a:avLst/>
              <a:gdLst/>
              <a:ahLst/>
              <a:cxnLst/>
              <a:rect l="0" t="0" r="0" b="0"/>
              <a:pathLst>
                <a:path w="7143" h="78582">
                  <a:moveTo>
                    <a:pt x="7142" y="0"/>
                  </a:moveTo>
                  <a:lnTo>
                    <a:pt x="7142" y="3792"/>
                  </a:lnTo>
                  <a:lnTo>
                    <a:pt x="6348" y="4909"/>
                  </a:lnTo>
                  <a:lnTo>
                    <a:pt x="5025" y="5654"/>
                  </a:lnTo>
                  <a:lnTo>
                    <a:pt x="3350" y="6150"/>
                  </a:lnTo>
                  <a:lnTo>
                    <a:pt x="2232" y="7275"/>
                  </a:lnTo>
                  <a:lnTo>
                    <a:pt x="991" y="10641"/>
                  </a:lnTo>
                  <a:lnTo>
                    <a:pt x="15" y="45213"/>
                  </a:lnTo>
                  <a:lnTo>
                    <a:pt x="0" y="59213"/>
                  </a:lnTo>
                  <a:lnTo>
                    <a:pt x="2116" y="64152"/>
                  </a:lnTo>
                  <a:lnTo>
                    <a:pt x="4908" y="68993"/>
                  </a:lnTo>
                  <a:lnTo>
                    <a:pt x="7142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9"/>
            <p:cNvSpPr/>
            <p:nvPr/>
          </p:nvSpPr>
          <p:spPr>
            <a:xfrm>
              <a:off x="3571903" y="3379322"/>
              <a:ext cx="221090" cy="110647"/>
            </a:xfrm>
            <a:custGeom>
              <a:avLst/>
              <a:gdLst/>
              <a:ahLst/>
              <a:cxnLst/>
              <a:rect l="0" t="0" r="0" b="0"/>
              <a:pathLst>
                <a:path w="221090" h="110647">
                  <a:moveTo>
                    <a:pt x="14260" y="21103"/>
                  </a:moveTo>
                  <a:lnTo>
                    <a:pt x="14260" y="31046"/>
                  </a:lnTo>
                  <a:lnTo>
                    <a:pt x="12143" y="35576"/>
                  </a:lnTo>
                  <a:lnTo>
                    <a:pt x="10467" y="37896"/>
                  </a:lnTo>
                  <a:lnTo>
                    <a:pt x="1052" y="72206"/>
                  </a:lnTo>
                  <a:lnTo>
                    <a:pt x="0" y="101738"/>
                  </a:lnTo>
                  <a:lnTo>
                    <a:pt x="784" y="103434"/>
                  </a:lnTo>
                  <a:lnTo>
                    <a:pt x="2101" y="104566"/>
                  </a:lnTo>
                  <a:lnTo>
                    <a:pt x="3773" y="105320"/>
                  </a:lnTo>
                  <a:lnTo>
                    <a:pt x="4887" y="106616"/>
                  </a:lnTo>
                  <a:lnTo>
                    <a:pt x="6456" y="110646"/>
                  </a:lnTo>
                  <a:lnTo>
                    <a:pt x="6675" y="110167"/>
                  </a:lnTo>
                  <a:lnTo>
                    <a:pt x="6822" y="109054"/>
                  </a:lnTo>
                  <a:lnTo>
                    <a:pt x="7714" y="108312"/>
                  </a:lnTo>
                  <a:lnTo>
                    <a:pt x="12761" y="106474"/>
                  </a:lnTo>
                  <a:lnTo>
                    <a:pt x="34755" y="86260"/>
                  </a:lnTo>
                  <a:lnTo>
                    <a:pt x="59109" y="51735"/>
                  </a:lnTo>
                  <a:lnTo>
                    <a:pt x="63209" y="48668"/>
                  </a:lnTo>
                  <a:lnTo>
                    <a:pt x="67765" y="41027"/>
                  </a:lnTo>
                  <a:lnTo>
                    <a:pt x="70583" y="33133"/>
                  </a:lnTo>
                  <a:lnTo>
                    <a:pt x="74482" y="26979"/>
                  </a:lnTo>
                  <a:lnTo>
                    <a:pt x="78861" y="23714"/>
                  </a:lnTo>
                  <a:lnTo>
                    <a:pt x="81140" y="22844"/>
                  </a:lnTo>
                  <a:lnTo>
                    <a:pt x="82658" y="21470"/>
                  </a:lnTo>
                  <a:lnTo>
                    <a:pt x="85297" y="15105"/>
                  </a:lnTo>
                  <a:lnTo>
                    <a:pt x="86224" y="15517"/>
                  </a:lnTo>
                  <a:lnTo>
                    <a:pt x="89371" y="18091"/>
                  </a:lnTo>
                  <a:lnTo>
                    <a:pt x="89734" y="19095"/>
                  </a:lnTo>
                  <a:lnTo>
                    <a:pt x="89182" y="19764"/>
                  </a:lnTo>
                  <a:lnTo>
                    <a:pt x="88021" y="20211"/>
                  </a:lnTo>
                  <a:lnTo>
                    <a:pt x="86729" y="24940"/>
                  </a:lnTo>
                  <a:lnTo>
                    <a:pt x="85709" y="59312"/>
                  </a:lnTo>
                  <a:lnTo>
                    <a:pt x="85699" y="73191"/>
                  </a:lnTo>
                  <a:lnTo>
                    <a:pt x="86492" y="74878"/>
                  </a:lnTo>
                  <a:lnTo>
                    <a:pt x="87814" y="76004"/>
                  </a:lnTo>
                  <a:lnTo>
                    <a:pt x="91848" y="77808"/>
                  </a:lnTo>
                  <a:lnTo>
                    <a:pt x="96339" y="78121"/>
                  </a:lnTo>
                  <a:lnTo>
                    <a:pt x="97554" y="77371"/>
                  </a:lnTo>
                  <a:lnTo>
                    <a:pt x="98364" y="76078"/>
                  </a:lnTo>
                  <a:lnTo>
                    <a:pt x="103457" y="64506"/>
                  </a:lnTo>
                  <a:lnTo>
                    <a:pt x="112299" y="50063"/>
                  </a:lnTo>
                  <a:lnTo>
                    <a:pt x="121087" y="22815"/>
                  </a:lnTo>
                  <a:lnTo>
                    <a:pt x="128470" y="14060"/>
                  </a:lnTo>
                  <a:lnTo>
                    <a:pt x="128533" y="17781"/>
                  </a:lnTo>
                  <a:lnTo>
                    <a:pt x="129335" y="18888"/>
                  </a:lnTo>
                  <a:lnTo>
                    <a:pt x="157510" y="32436"/>
                  </a:lnTo>
                  <a:lnTo>
                    <a:pt x="180709" y="35131"/>
                  </a:lnTo>
                  <a:lnTo>
                    <a:pt x="186927" y="35275"/>
                  </a:lnTo>
                  <a:lnTo>
                    <a:pt x="198682" y="31564"/>
                  </a:lnTo>
                  <a:lnTo>
                    <a:pt x="212549" y="22387"/>
                  </a:lnTo>
                  <a:lnTo>
                    <a:pt x="217563" y="17691"/>
                  </a:lnTo>
                  <a:lnTo>
                    <a:pt x="219710" y="13501"/>
                  </a:lnTo>
                  <a:lnTo>
                    <a:pt x="221089" y="8136"/>
                  </a:lnTo>
                  <a:lnTo>
                    <a:pt x="217535" y="3415"/>
                  </a:lnTo>
                  <a:lnTo>
                    <a:pt x="213613" y="1335"/>
                  </a:lnTo>
                  <a:lnTo>
                    <a:pt x="204627" y="0"/>
                  </a:lnTo>
                  <a:lnTo>
                    <a:pt x="199938" y="1934"/>
                  </a:lnTo>
                  <a:lnTo>
                    <a:pt x="197577" y="3561"/>
                  </a:lnTo>
                  <a:lnTo>
                    <a:pt x="183174" y="7760"/>
                  </a:lnTo>
                  <a:lnTo>
                    <a:pt x="154779" y="37714"/>
                  </a:lnTo>
                  <a:lnTo>
                    <a:pt x="152119" y="42509"/>
                  </a:lnTo>
                  <a:lnTo>
                    <a:pt x="146155" y="59346"/>
                  </a:lnTo>
                  <a:lnTo>
                    <a:pt x="149329" y="73196"/>
                  </a:lnTo>
                  <a:lnTo>
                    <a:pt x="151814" y="78122"/>
                  </a:lnTo>
                  <a:lnTo>
                    <a:pt x="156357" y="82957"/>
                  </a:lnTo>
                  <a:lnTo>
                    <a:pt x="167047" y="89348"/>
                  </a:lnTo>
                  <a:lnTo>
                    <a:pt x="178172" y="91910"/>
                  </a:lnTo>
                  <a:lnTo>
                    <a:pt x="183947" y="93054"/>
                  </a:lnTo>
                  <a:lnTo>
                    <a:pt x="200590" y="98139"/>
                  </a:lnTo>
                  <a:lnTo>
                    <a:pt x="214285" y="996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0"/>
            <p:cNvSpPr/>
            <p:nvPr/>
          </p:nvSpPr>
          <p:spPr>
            <a:xfrm>
              <a:off x="3100388" y="3457575"/>
              <a:ext cx="392907" cy="21432"/>
            </a:xfrm>
            <a:custGeom>
              <a:avLst/>
              <a:gdLst/>
              <a:ahLst/>
              <a:cxnLst/>
              <a:rect l="0" t="0" r="0" b="0"/>
              <a:pathLst>
                <a:path w="392907" h="21432">
                  <a:moveTo>
                    <a:pt x="0" y="21431"/>
                  </a:moveTo>
                  <a:lnTo>
                    <a:pt x="34272" y="21431"/>
                  </a:lnTo>
                  <a:lnTo>
                    <a:pt x="68396" y="21431"/>
                  </a:lnTo>
                  <a:lnTo>
                    <a:pt x="101365" y="21431"/>
                  </a:lnTo>
                  <a:lnTo>
                    <a:pt x="133764" y="21431"/>
                  </a:lnTo>
                  <a:lnTo>
                    <a:pt x="163917" y="21431"/>
                  </a:lnTo>
                  <a:lnTo>
                    <a:pt x="196596" y="21431"/>
                  </a:lnTo>
                  <a:lnTo>
                    <a:pt x="224232" y="21431"/>
                  </a:lnTo>
                  <a:lnTo>
                    <a:pt x="256312" y="21431"/>
                  </a:lnTo>
                  <a:lnTo>
                    <a:pt x="285579" y="21431"/>
                  </a:lnTo>
                  <a:lnTo>
                    <a:pt x="307130" y="19315"/>
                  </a:lnTo>
                  <a:lnTo>
                    <a:pt x="337983" y="14949"/>
                  </a:lnTo>
                  <a:lnTo>
                    <a:pt x="373106" y="14313"/>
                  </a:lnTo>
                  <a:lnTo>
                    <a:pt x="378285" y="12182"/>
                  </a:lnTo>
                  <a:lnTo>
                    <a:pt x="392900" y="5"/>
                  </a:lnTo>
                  <a:lnTo>
                    <a:pt x="392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7"/>
          <p:cNvGrpSpPr/>
          <p:nvPr/>
        </p:nvGrpSpPr>
        <p:grpSpPr>
          <a:xfrm>
            <a:off x="6184331" y="3702289"/>
            <a:ext cx="830833" cy="303809"/>
            <a:chOff x="6184331" y="3702289"/>
            <a:chExt cx="830833" cy="303809"/>
          </a:xfrm>
        </p:grpSpPr>
        <p:sp>
          <p:nvSpPr>
            <p:cNvPr id="22" name="SMARTInkShape-21"/>
            <p:cNvSpPr/>
            <p:nvPr/>
          </p:nvSpPr>
          <p:spPr>
            <a:xfrm>
              <a:off x="6184331" y="3702289"/>
              <a:ext cx="457424" cy="303809"/>
            </a:xfrm>
            <a:custGeom>
              <a:avLst/>
              <a:gdLst/>
              <a:ahLst/>
              <a:cxnLst/>
              <a:rect l="0" t="0" r="0" b="0"/>
              <a:pathLst>
                <a:path w="457424" h="303809">
                  <a:moveTo>
                    <a:pt x="359344" y="33892"/>
                  </a:moveTo>
                  <a:lnTo>
                    <a:pt x="355551" y="30100"/>
                  </a:lnTo>
                  <a:lnTo>
                    <a:pt x="327212" y="19419"/>
                  </a:lnTo>
                  <a:lnTo>
                    <a:pt x="291967" y="13835"/>
                  </a:lnTo>
                  <a:lnTo>
                    <a:pt x="263886" y="12868"/>
                  </a:lnTo>
                  <a:lnTo>
                    <a:pt x="240718" y="14759"/>
                  </a:lnTo>
                  <a:lnTo>
                    <a:pt x="215340" y="19039"/>
                  </a:lnTo>
                  <a:lnTo>
                    <a:pt x="190832" y="26232"/>
                  </a:lnTo>
                  <a:lnTo>
                    <a:pt x="166710" y="34721"/>
                  </a:lnTo>
                  <a:lnTo>
                    <a:pt x="142760" y="43786"/>
                  </a:lnTo>
                  <a:lnTo>
                    <a:pt x="118887" y="53106"/>
                  </a:lnTo>
                  <a:lnTo>
                    <a:pt x="95047" y="66774"/>
                  </a:lnTo>
                  <a:lnTo>
                    <a:pt x="61430" y="90202"/>
                  </a:lnTo>
                  <a:lnTo>
                    <a:pt x="42788" y="105750"/>
                  </a:lnTo>
                  <a:lnTo>
                    <a:pt x="23368" y="132354"/>
                  </a:lnTo>
                  <a:lnTo>
                    <a:pt x="4700" y="167671"/>
                  </a:lnTo>
                  <a:lnTo>
                    <a:pt x="1471" y="175466"/>
                  </a:lnTo>
                  <a:lnTo>
                    <a:pt x="0" y="192593"/>
                  </a:lnTo>
                  <a:lnTo>
                    <a:pt x="2786" y="209995"/>
                  </a:lnTo>
                  <a:lnTo>
                    <a:pt x="14073" y="233179"/>
                  </a:lnTo>
                  <a:lnTo>
                    <a:pt x="32940" y="254336"/>
                  </a:lnTo>
                  <a:lnTo>
                    <a:pt x="59079" y="271011"/>
                  </a:lnTo>
                  <a:lnTo>
                    <a:pt x="92400" y="285213"/>
                  </a:lnTo>
                  <a:lnTo>
                    <a:pt x="118465" y="291905"/>
                  </a:lnTo>
                  <a:lnTo>
                    <a:pt x="148041" y="297525"/>
                  </a:lnTo>
                  <a:lnTo>
                    <a:pt x="178912" y="301875"/>
                  </a:lnTo>
                  <a:lnTo>
                    <a:pt x="208508" y="303808"/>
                  </a:lnTo>
                  <a:lnTo>
                    <a:pt x="237537" y="302551"/>
                  </a:lnTo>
                  <a:lnTo>
                    <a:pt x="266314" y="299346"/>
                  </a:lnTo>
                  <a:lnTo>
                    <a:pt x="294978" y="295276"/>
                  </a:lnTo>
                  <a:lnTo>
                    <a:pt x="321477" y="288704"/>
                  </a:lnTo>
                  <a:lnTo>
                    <a:pt x="356591" y="276079"/>
                  </a:lnTo>
                  <a:lnTo>
                    <a:pt x="387104" y="260168"/>
                  </a:lnTo>
                  <a:lnTo>
                    <a:pt x="412019" y="240372"/>
                  </a:lnTo>
                  <a:lnTo>
                    <a:pt x="434660" y="208558"/>
                  </a:lnTo>
                  <a:lnTo>
                    <a:pt x="452832" y="176608"/>
                  </a:lnTo>
                  <a:lnTo>
                    <a:pt x="457423" y="149821"/>
                  </a:lnTo>
                  <a:lnTo>
                    <a:pt x="456858" y="114442"/>
                  </a:lnTo>
                  <a:lnTo>
                    <a:pt x="451896" y="98267"/>
                  </a:lnTo>
                  <a:lnTo>
                    <a:pt x="429308" y="64130"/>
                  </a:lnTo>
                  <a:lnTo>
                    <a:pt x="401916" y="38013"/>
                  </a:lnTo>
                  <a:lnTo>
                    <a:pt x="367871" y="18361"/>
                  </a:lnTo>
                  <a:lnTo>
                    <a:pt x="339999" y="8741"/>
                  </a:lnTo>
                  <a:lnTo>
                    <a:pt x="312425" y="1657"/>
                  </a:lnTo>
                  <a:lnTo>
                    <a:pt x="288027" y="0"/>
                  </a:lnTo>
                  <a:lnTo>
                    <a:pt x="252188" y="53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2"/>
            <p:cNvSpPr/>
            <p:nvPr/>
          </p:nvSpPr>
          <p:spPr>
            <a:xfrm>
              <a:off x="6836569" y="3864911"/>
              <a:ext cx="178595" cy="14146"/>
            </a:xfrm>
            <a:custGeom>
              <a:avLst/>
              <a:gdLst/>
              <a:ahLst/>
              <a:cxnLst/>
              <a:rect l="0" t="0" r="0" b="0"/>
              <a:pathLst>
                <a:path w="178595" h="14146">
                  <a:moveTo>
                    <a:pt x="0" y="14145"/>
                  </a:moveTo>
                  <a:lnTo>
                    <a:pt x="3793" y="10353"/>
                  </a:lnTo>
                  <a:lnTo>
                    <a:pt x="7771" y="8491"/>
                  </a:lnTo>
                  <a:lnTo>
                    <a:pt x="9943" y="7994"/>
                  </a:lnTo>
                  <a:lnTo>
                    <a:pt x="21486" y="1478"/>
                  </a:lnTo>
                  <a:lnTo>
                    <a:pt x="53382" y="0"/>
                  </a:lnTo>
                  <a:lnTo>
                    <a:pt x="84981" y="3678"/>
                  </a:lnTo>
                  <a:lnTo>
                    <a:pt x="119062" y="6345"/>
                  </a:lnTo>
                  <a:lnTo>
                    <a:pt x="153057" y="6915"/>
                  </a:lnTo>
                  <a:lnTo>
                    <a:pt x="178594" y="14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3"/>
            <p:cNvSpPr/>
            <p:nvPr/>
          </p:nvSpPr>
          <p:spPr>
            <a:xfrm>
              <a:off x="6858295" y="3964781"/>
              <a:ext cx="142581" cy="35720"/>
            </a:xfrm>
            <a:custGeom>
              <a:avLst/>
              <a:gdLst/>
              <a:ahLst/>
              <a:cxnLst/>
              <a:rect l="0" t="0" r="0" b="0"/>
              <a:pathLst>
                <a:path w="142581" h="35720">
                  <a:moveTo>
                    <a:pt x="6849" y="0"/>
                  </a:moveTo>
                  <a:lnTo>
                    <a:pt x="3056" y="0"/>
                  </a:lnTo>
                  <a:lnTo>
                    <a:pt x="1939" y="794"/>
                  </a:lnTo>
                  <a:lnTo>
                    <a:pt x="1194" y="2117"/>
                  </a:lnTo>
                  <a:lnTo>
                    <a:pt x="0" y="6151"/>
                  </a:lnTo>
                  <a:lnTo>
                    <a:pt x="19617" y="17000"/>
                  </a:lnTo>
                  <a:lnTo>
                    <a:pt x="50176" y="21350"/>
                  </a:lnTo>
                  <a:lnTo>
                    <a:pt x="81422" y="26875"/>
                  </a:lnTo>
                  <a:lnTo>
                    <a:pt x="110348" y="32746"/>
                  </a:lnTo>
                  <a:lnTo>
                    <a:pt x="14258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8"/>
          <p:cNvGrpSpPr/>
          <p:nvPr/>
        </p:nvGrpSpPr>
        <p:grpSpPr>
          <a:xfrm>
            <a:off x="6272213" y="3580332"/>
            <a:ext cx="2135982" cy="1248844"/>
            <a:chOff x="6272213" y="3580332"/>
            <a:chExt cx="2135982" cy="1248844"/>
          </a:xfrm>
        </p:grpSpPr>
        <p:sp>
          <p:nvSpPr>
            <p:cNvPr id="26" name="SMARTInkShape-24"/>
            <p:cNvSpPr/>
            <p:nvPr/>
          </p:nvSpPr>
          <p:spPr>
            <a:xfrm>
              <a:off x="7158125" y="3761969"/>
              <a:ext cx="292807" cy="380737"/>
            </a:xfrm>
            <a:custGeom>
              <a:avLst/>
              <a:gdLst/>
              <a:ahLst/>
              <a:cxnLst/>
              <a:rect l="0" t="0" r="0" b="0"/>
              <a:pathLst>
                <a:path w="292807" h="380737">
                  <a:moveTo>
                    <a:pt x="21344" y="138519"/>
                  </a:moveTo>
                  <a:lnTo>
                    <a:pt x="21344" y="169046"/>
                  </a:lnTo>
                  <a:lnTo>
                    <a:pt x="21344" y="196688"/>
                  </a:lnTo>
                  <a:lnTo>
                    <a:pt x="17551" y="226221"/>
                  </a:lnTo>
                  <a:lnTo>
                    <a:pt x="15193" y="258873"/>
                  </a:lnTo>
                  <a:lnTo>
                    <a:pt x="10702" y="289890"/>
                  </a:lnTo>
                  <a:lnTo>
                    <a:pt x="7776" y="323112"/>
                  </a:lnTo>
                  <a:lnTo>
                    <a:pt x="7198" y="352605"/>
                  </a:lnTo>
                  <a:lnTo>
                    <a:pt x="6325" y="365431"/>
                  </a:lnTo>
                  <a:lnTo>
                    <a:pt x="209" y="380736"/>
                  </a:lnTo>
                  <a:lnTo>
                    <a:pt x="0" y="377415"/>
                  </a:lnTo>
                  <a:lnTo>
                    <a:pt x="6071" y="344710"/>
                  </a:lnTo>
                  <a:lnTo>
                    <a:pt x="7655" y="315332"/>
                  </a:lnTo>
                  <a:lnTo>
                    <a:pt x="12702" y="285011"/>
                  </a:lnTo>
                  <a:lnTo>
                    <a:pt x="18430" y="254773"/>
                  </a:lnTo>
                  <a:lnTo>
                    <a:pt x="20480" y="221030"/>
                  </a:lnTo>
                  <a:lnTo>
                    <a:pt x="21882" y="185897"/>
                  </a:lnTo>
                  <a:lnTo>
                    <a:pt x="26971" y="150352"/>
                  </a:lnTo>
                  <a:lnTo>
                    <a:pt x="33507" y="115478"/>
                  </a:lnTo>
                  <a:lnTo>
                    <a:pt x="40470" y="84684"/>
                  </a:lnTo>
                  <a:lnTo>
                    <a:pt x="47560" y="56245"/>
                  </a:lnTo>
                  <a:lnTo>
                    <a:pt x="55482" y="33179"/>
                  </a:lnTo>
                  <a:lnTo>
                    <a:pt x="67530" y="16731"/>
                  </a:lnTo>
                  <a:lnTo>
                    <a:pt x="86732" y="988"/>
                  </a:lnTo>
                  <a:lnTo>
                    <a:pt x="89542" y="0"/>
                  </a:lnTo>
                  <a:lnTo>
                    <a:pt x="92209" y="135"/>
                  </a:lnTo>
                  <a:lnTo>
                    <a:pt x="105986" y="6056"/>
                  </a:lnTo>
                  <a:lnTo>
                    <a:pt x="119359" y="23952"/>
                  </a:lnTo>
                  <a:lnTo>
                    <a:pt x="131604" y="57651"/>
                  </a:lnTo>
                  <a:lnTo>
                    <a:pt x="136962" y="92294"/>
                  </a:lnTo>
                  <a:lnTo>
                    <a:pt x="141061" y="123235"/>
                  </a:lnTo>
                  <a:lnTo>
                    <a:pt x="142276" y="152511"/>
                  </a:lnTo>
                  <a:lnTo>
                    <a:pt x="142636" y="183410"/>
                  </a:lnTo>
                  <a:lnTo>
                    <a:pt x="144859" y="215584"/>
                  </a:lnTo>
                  <a:lnTo>
                    <a:pt x="148929" y="251108"/>
                  </a:lnTo>
                  <a:lnTo>
                    <a:pt x="151916" y="280541"/>
                  </a:lnTo>
                  <a:lnTo>
                    <a:pt x="156773" y="300945"/>
                  </a:lnTo>
                  <a:lnTo>
                    <a:pt x="157667" y="300778"/>
                  </a:lnTo>
                  <a:lnTo>
                    <a:pt x="160779" y="298475"/>
                  </a:lnTo>
                  <a:lnTo>
                    <a:pt x="162689" y="292690"/>
                  </a:lnTo>
                  <a:lnTo>
                    <a:pt x="165882" y="280507"/>
                  </a:lnTo>
                  <a:lnTo>
                    <a:pt x="169739" y="266843"/>
                  </a:lnTo>
                  <a:lnTo>
                    <a:pt x="176852" y="236762"/>
                  </a:lnTo>
                  <a:lnTo>
                    <a:pt x="185793" y="204109"/>
                  </a:lnTo>
                  <a:lnTo>
                    <a:pt x="195204" y="170701"/>
                  </a:lnTo>
                  <a:lnTo>
                    <a:pt x="212739" y="137504"/>
                  </a:lnTo>
                  <a:lnTo>
                    <a:pt x="223045" y="118903"/>
                  </a:lnTo>
                  <a:lnTo>
                    <a:pt x="244862" y="93799"/>
                  </a:lnTo>
                  <a:lnTo>
                    <a:pt x="249802" y="90862"/>
                  </a:lnTo>
                  <a:lnTo>
                    <a:pt x="252230" y="90079"/>
                  </a:lnTo>
                  <a:lnTo>
                    <a:pt x="253849" y="90351"/>
                  </a:lnTo>
                  <a:lnTo>
                    <a:pt x="254929" y="91325"/>
                  </a:lnTo>
                  <a:lnTo>
                    <a:pt x="261713" y="106492"/>
                  </a:lnTo>
                  <a:lnTo>
                    <a:pt x="268920" y="139574"/>
                  </a:lnTo>
                  <a:lnTo>
                    <a:pt x="271052" y="174376"/>
                  </a:lnTo>
                  <a:lnTo>
                    <a:pt x="271311" y="208543"/>
                  </a:lnTo>
                  <a:lnTo>
                    <a:pt x="271356" y="236437"/>
                  </a:lnTo>
                  <a:lnTo>
                    <a:pt x="271370" y="264016"/>
                  </a:lnTo>
                  <a:lnTo>
                    <a:pt x="273490" y="295071"/>
                  </a:lnTo>
                  <a:lnTo>
                    <a:pt x="283732" y="330719"/>
                  </a:lnTo>
                  <a:lnTo>
                    <a:pt x="285598" y="339829"/>
                  </a:lnTo>
                  <a:lnTo>
                    <a:pt x="292806" y="3528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5"/>
            <p:cNvSpPr/>
            <p:nvPr/>
          </p:nvSpPr>
          <p:spPr>
            <a:xfrm>
              <a:off x="7483561" y="3871913"/>
              <a:ext cx="160253" cy="190860"/>
            </a:xfrm>
            <a:custGeom>
              <a:avLst/>
              <a:gdLst/>
              <a:ahLst/>
              <a:cxnLst/>
              <a:rect l="0" t="0" r="0" b="0"/>
              <a:pathLst>
                <a:path w="160253" h="190860">
                  <a:moveTo>
                    <a:pt x="117389" y="0"/>
                  </a:moveTo>
                  <a:lnTo>
                    <a:pt x="93019" y="793"/>
                  </a:lnTo>
                  <a:lnTo>
                    <a:pt x="83803" y="3792"/>
                  </a:lnTo>
                  <a:lnTo>
                    <a:pt x="76533" y="9887"/>
                  </a:lnTo>
                  <a:lnTo>
                    <a:pt x="63744" y="22243"/>
                  </a:lnTo>
                  <a:lnTo>
                    <a:pt x="36888" y="46144"/>
                  </a:lnTo>
                  <a:lnTo>
                    <a:pt x="19584" y="72085"/>
                  </a:lnTo>
                  <a:lnTo>
                    <a:pt x="8287" y="103932"/>
                  </a:lnTo>
                  <a:lnTo>
                    <a:pt x="0" y="134300"/>
                  </a:lnTo>
                  <a:lnTo>
                    <a:pt x="2615" y="151270"/>
                  </a:lnTo>
                  <a:lnTo>
                    <a:pt x="15163" y="180082"/>
                  </a:lnTo>
                  <a:lnTo>
                    <a:pt x="19832" y="186663"/>
                  </a:lnTo>
                  <a:lnTo>
                    <a:pt x="28787" y="190117"/>
                  </a:lnTo>
                  <a:lnTo>
                    <a:pt x="39910" y="190859"/>
                  </a:lnTo>
                  <a:lnTo>
                    <a:pt x="50145" y="188543"/>
                  </a:lnTo>
                  <a:lnTo>
                    <a:pt x="64833" y="178984"/>
                  </a:lnTo>
                  <a:lnTo>
                    <a:pt x="79239" y="166097"/>
                  </a:lnTo>
                  <a:lnTo>
                    <a:pt x="89770" y="148432"/>
                  </a:lnTo>
                  <a:lnTo>
                    <a:pt x="102914" y="114091"/>
                  </a:lnTo>
                  <a:lnTo>
                    <a:pt x="114189" y="78553"/>
                  </a:lnTo>
                  <a:lnTo>
                    <a:pt x="116968" y="46651"/>
                  </a:lnTo>
                  <a:lnTo>
                    <a:pt x="110528" y="12360"/>
                  </a:lnTo>
                  <a:lnTo>
                    <a:pt x="110329" y="8689"/>
                  </a:lnTo>
                  <a:lnTo>
                    <a:pt x="110246" y="43121"/>
                  </a:lnTo>
                  <a:lnTo>
                    <a:pt x="110245" y="72412"/>
                  </a:lnTo>
                  <a:lnTo>
                    <a:pt x="112362" y="100205"/>
                  </a:lnTo>
                  <a:lnTo>
                    <a:pt x="122430" y="130847"/>
                  </a:lnTo>
                  <a:lnTo>
                    <a:pt x="134094" y="160811"/>
                  </a:lnTo>
                  <a:lnTo>
                    <a:pt x="140953" y="168838"/>
                  </a:lnTo>
                  <a:lnTo>
                    <a:pt x="160252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6"/>
            <p:cNvSpPr/>
            <p:nvPr/>
          </p:nvSpPr>
          <p:spPr>
            <a:xfrm>
              <a:off x="7729538" y="3621881"/>
              <a:ext cx="35719" cy="428626"/>
            </a:xfrm>
            <a:custGeom>
              <a:avLst/>
              <a:gdLst/>
              <a:ahLst/>
              <a:cxnLst/>
              <a:rect l="0" t="0" r="0" b="0"/>
              <a:pathLst>
                <a:path w="35719" h="428626">
                  <a:moveTo>
                    <a:pt x="21431" y="0"/>
                  </a:moveTo>
                  <a:lnTo>
                    <a:pt x="15280" y="6151"/>
                  </a:lnTo>
                  <a:lnTo>
                    <a:pt x="10789" y="14435"/>
                  </a:lnTo>
                  <a:lnTo>
                    <a:pt x="3671" y="44496"/>
                  </a:lnTo>
                  <a:lnTo>
                    <a:pt x="724" y="72554"/>
                  </a:lnTo>
                  <a:lnTo>
                    <a:pt x="143" y="107848"/>
                  </a:lnTo>
                  <a:lnTo>
                    <a:pt x="42" y="138053"/>
                  </a:lnTo>
                  <a:lnTo>
                    <a:pt x="12" y="172138"/>
                  </a:lnTo>
                  <a:lnTo>
                    <a:pt x="3" y="207373"/>
                  </a:lnTo>
                  <a:lnTo>
                    <a:pt x="0" y="240832"/>
                  </a:lnTo>
                  <a:lnTo>
                    <a:pt x="2116" y="272970"/>
                  </a:lnTo>
                  <a:lnTo>
                    <a:pt x="7770" y="307628"/>
                  </a:lnTo>
                  <a:lnTo>
                    <a:pt x="14473" y="340916"/>
                  </a:lnTo>
                  <a:lnTo>
                    <a:pt x="19369" y="368771"/>
                  </a:lnTo>
                  <a:lnTo>
                    <a:pt x="24816" y="399516"/>
                  </a:lnTo>
                  <a:lnTo>
                    <a:pt x="28626" y="417113"/>
                  </a:lnTo>
                  <a:lnTo>
                    <a:pt x="35718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7"/>
            <p:cNvSpPr/>
            <p:nvPr/>
          </p:nvSpPr>
          <p:spPr>
            <a:xfrm>
              <a:off x="7593806" y="3779044"/>
              <a:ext cx="314326" cy="35720"/>
            </a:xfrm>
            <a:custGeom>
              <a:avLst/>
              <a:gdLst/>
              <a:ahLst/>
              <a:cxnLst/>
              <a:rect l="0" t="0" r="0" b="0"/>
              <a:pathLst>
                <a:path w="314326" h="35720">
                  <a:moveTo>
                    <a:pt x="0" y="35719"/>
                  </a:moveTo>
                  <a:lnTo>
                    <a:pt x="0" y="31926"/>
                  </a:lnTo>
                  <a:lnTo>
                    <a:pt x="794" y="30809"/>
                  </a:lnTo>
                  <a:lnTo>
                    <a:pt x="2117" y="30064"/>
                  </a:lnTo>
                  <a:lnTo>
                    <a:pt x="9888" y="29016"/>
                  </a:lnTo>
                  <a:lnTo>
                    <a:pt x="24362" y="26589"/>
                  </a:lnTo>
                  <a:lnTo>
                    <a:pt x="50586" y="22450"/>
                  </a:lnTo>
                  <a:lnTo>
                    <a:pt x="85987" y="20838"/>
                  </a:lnTo>
                  <a:lnTo>
                    <a:pt x="110448" y="17728"/>
                  </a:lnTo>
                  <a:lnTo>
                    <a:pt x="135077" y="15817"/>
                  </a:lnTo>
                  <a:lnTo>
                    <a:pt x="160047" y="14967"/>
                  </a:lnTo>
                  <a:lnTo>
                    <a:pt x="187020" y="14589"/>
                  </a:lnTo>
                  <a:lnTo>
                    <a:pt x="214882" y="14421"/>
                  </a:lnTo>
                  <a:lnTo>
                    <a:pt x="242347" y="13553"/>
                  </a:lnTo>
                  <a:lnTo>
                    <a:pt x="267782" y="10521"/>
                  </a:lnTo>
                  <a:lnTo>
                    <a:pt x="302662" y="2901"/>
                  </a:lnTo>
                  <a:lnTo>
                    <a:pt x="3143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8"/>
            <p:cNvSpPr/>
            <p:nvPr/>
          </p:nvSpPr>
          <p:spPr>
            <a:xfrm>
              <a:off x="7943910" y="3580332"/>
              <a:ext cx="57091" cy="427313"/>
            </a:xfrm>
            <a:custGeom>
              <a:avLst/>
              <a:gdLst/>
              <a:ahLst/>
              <a:cxnLst/>
              <a:rect l="0" t="0" r="0" b="0"/>
              <a:pathLst>
                <a:path w="57091" h="427313">
                  <a:moveTo>
                    <a:pt x="28515" y="20118"/>
                  </a:moveTo>
                  <a:lnTo>
                    <a:pt x="28515" y="16326"/>
                  </a:lnTo>
                  <a:lnTo>
                    <a:pt x="27721" y="15209"/>
                  </a:lnTo>
                  <a:lnTo>
                    <a:pt x="26398" y="14464"/>
                  </a:lnTo>
                  <a:lnTo>
                    <a:pt x="24722" y="13967"/>
                  </a:lnTo>
                  <a:lnTo>
                    <a:pt x="23605" y="12842"/>
                  </a:lnTo>
                  <a:lnTo>
                    <a:pt x="22364" y="9476"/>
                  </a:lnTo>
                  <a:lnTo>
                    <a:pt x="21666" y="3118"/>
                  </a:lnTo>
                  <a:lnTo>
                    <a:pt x="20774" y="1641"/>
                  </a:lnTo>
                  <a:lnTo>
                    <a:pt x="19385" y="656"/>
                  </a:lnTo>
                  <a:lnTo>
                    <a:pt x="17666" y="0"/>
                  </a:lnTo>
                  <a:lnTo>
                    <a:pt x="16520" y="356"/>
                  </a:lnTo>
                  <a:lnTo>
                    <a:pt x="15756" y="1387"/>
                  </a:lnTo>
                  <a:lnTo>
                    <a:pt x="14680" y="6630"/>
                  </a:lnTo>
                  <a:lnTo>
                    <a:pt x="13635" y="11743"/>
                  </a:lnTo>
                  <a:lnTo>
                    <a:pt x="9377" y="24339"/>
                  </a:lnTo>
                  <a:lnTo>
                    <a:pt x="7386" y="56393"/>
                  </a:lnTo>
                  <a:lnTo>
                    <a:pt x="2234" y="90225"/>
                  </a:lnTo>
                  <a:lnTo>
                    <a:pt x="620" y="118854"/>
                  </a:lnTo>
                  <a:lnTo>
                    <a:pt x="142" y="152120"/>
                  </a:lnTo>
                  <a:lnTo>
                    <a:pt x="0" y="186318"/>
                  </a:lnTo>
                  <a:lnTo>
                    <a:pt x="752" y="217705"/>
                  </a:lnTo>
                  <a:lnTo>
                    <a:pt x="5648" y="250994"/>
                  </a:lnTo>
                  <a:lnTo>
                    <a:pt x="11333" y="281319"/>
                  </a:lnTo>
                  <a:lnTo>
                    <a:pt x="14164" y="310412"/>
                  </a:lnTo>
                  <a:lnTo>
                    <a:pt x="19677" y="339141"/>
                  </a:lnTo>
                  <a:lnTo>
                    <a:pt x="26337" y="366968"/>
                  </a:lnTo>
                  <a:lnTo>
                    <a:pt x="38066" y="401668"/>
                  </a:lnTo>
                  <a:lnTo>
                    <a:pt x="57090" y="427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9"/>
            <p:cNvSpPr/>
            <p:nvPr/>
          </p:nvSpPr>
          <p:spPr>
            <a:xfrm>
              <a:off x="7858125" y="3794537"/>
              <a:ext cx="514351" cy="190131"/>
            </a:xfrm>
            <a:custGeom>
              <a:avLst/>
              <a:gdLst/>
              <a:ahLst/>
              <a:cxnLst/>
              <a:rect l="0" t="0" r="0" b="0"/>
              <a:pathLst>
                <a:path w="514351" h="190131">
                  <a:moveTo>
                    <a:pt x="0" y="63088"/>
                  </a:moveTo>
                  <a:lnTo>
                    <a:pt x="30539" y="63088"/>
                  </a:lnTo>
                  <a:lnTo>
                    <a:pt x="59654" y="63088"/>
                  </a:lnTo>
                  <a:lnTo>
                    <a:pt x="88584" y="63088"/>
                  </a:lnTo>
                  <a:lnTo>
                    <a:pt x="120174" y="63088"/>
                  </a:lnTo>
                  <a:lnTo>
                    <a:pt x="151759" y="63088"/>
                  </a:lnTo>
                  <a:lnTo>
                    <a:pt x="184137" y="63088"/>
                  </a:lnTo>
                  <a:lnTo>
                    <a:pt x="219728" y="59296"/>
                  </a:lnTo>
                  <a:lnTo>
                    <a:pt x="238583" y="53145"/>
                  </a:lnTo>
                  <a:lnTo>
                    <a:pt x="265120" y="33088"/>
                  </a:lnTo>
                  <a:lnTo>
                    <a:pt x="268644" y="27794"/>
                  </a:lnTo>
                  <a:lnTo>
                    <a:pt x="270210" y="22002"/>
                  </a:lnTo>
                  <a:lnTo>
                    <a:pt x="270906" y="14136"/>
                  </a:lnTo>
                  <a:lnTo>
                    <a:pt x="270297" y="11404"/>
                  </a:lnTo>
                  <a:lnTo>
                    <a:pt x="269098" y="9582"/>
                  </a:lnTo>
                  <a:lnTo>
                    <a:pt x="259245" y="1508"/>
                  </a:lnTo>
                  <a:lnTo>
                    <a:pt x="254656" y="0"/>
                  </a:lnTo>
                  <a:lnTo>
                    <a:pt x="234629" y="4736"/>
                  </a:lnTo>
                  <a:lnTo>
                    <a:pt x="224400" y="8843"/>
                  </a:lnTo>
                  <a:lnTo>
                    <a:pt x="209717" y="23203"/>
                  </a:lnTo>
                  <a:lnTo>
                    <a:pt x="196236" y="44479"/>
                  </a:lnTo>
                  <a:lnTo>
                    <a:pt x="189201" y="63924"/>
                  </a:lnTo>
                  <a:lnTo>
                    <a:pt x="186194" y="95124"/>
                  </a:lnTo>
                  <a:lnTo>
                    <a:pt x="190174" y="107489"/>
                  </a:lnTo>
                  <a:lnTo>
                    <a:pt x="205225" y="141078"/>
                  </a:lnTo>
                  <a:lnTo>
                    <a:pt x="218323" y="157457"/>
                  </a:lnTo>
                  <a:lnTo>
                    <a:pt x="246767" y="178242"/>
                  </a:lnTo>
                  <a:lnTo>
                    <a:pt x="271435" y="188199"/>
                  </a:lnTo>
                  <a:lnTo>
                    <a:pt x="282297" y="190130"/>
                  </a:lnTo>
                  <a:lnTo>
                    <a:pt x="292418" y="188872"/>
                  </a:lnTo>
                  <a:lnTo>
                    <a:pt x="301413" y="185667"/>
                  </a:lnTo>
                  <a:lnTo>
                    <a:pt x="308057" y="181597"/>
                  </a:lnTo>
                  <a:lnTo>
                    <a:pt x="316261" y="171050"/>
                  </a:lnTo>
                  <a:lnTo>
                    <a:pt x="330954" y="140120"/>
                  </a:lnTo>
                  <a:lnTo>
                    <a:pt x="340778" y="105746"/>
                  </a:lnTo>
                  <a:lnTo>
                    <a:pt x="344388" y="86575"/>
                  </a:lnTo>
                  <a:lnTo>
                    <a:pt x="359656" y="51302"/>
                  </a:lnTo>
                  <a:lnTo>
                    <a:pt x="366487" y="43827"/>
                  </a:lnTo>
                  <a:lnTo>
                    <a:pt x="389221" y="30036"/>
                  </a:lnTo>
                  <a:lnTo>
                    <a:pt x="401587" y="25115"/>
                  </a:lnTo>
                  <a:lnTo>
                    <a:pt x="415020" y="24515"/>
                  </a:lnTo>
                  <a:lnTo>
                    <a:pt x="443047" y="26805"/>
                  </a:lnTo>
                  <a:lnTo>
                    <a:pt x="475630" y="32961"/>
                  </a:lnTo>
                  <a:lnTo>
                    <a:pt x="514350" y="48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0"/>
            <p:cNvSpPr/>
            <p:nvPr/>
          </p:nvSpPr>
          <p:spPr>
            <a:xfrm>
              <a:off x="6943725" y="4471988"/>
              <a:ext cx="71439" cy="7144"/>
            </a:xfrm>
            <a:custGeom>
              <a:avLst/>
              <a:gdLst/>
              <a:ahLst/>
              <a:cxnLst/>
              <a:rect l="0" t="0" r="0" b="0"/>
              <a:pathLst>
                <a:path w="71439" h="7144">
                  <a:moveTo>
                    <a:pt x="0" y="0"/>
                  </a:moveTo>
                  <a:lnTo>
                    <a:pt x="33493" y="793"/>
                  </a:lnTo>
                  <a:lnTo>
                    <a:pt x="52624" y="5654"/>
                  </a:lnTo>
                  <a:lnTo>
                    <a:pt x="71438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1"/>
            <p:cNvSpPr/>
            <p:nvPr/>
          </p:nvSpPr>
          <p:spPr>
            <a:xfrm>
              <a:off x="6908006" y="4557713"/>
              <a:ext cx="71439" cy="14288"/>
            </a:xfrm>
            <a:custGeom>
              <a:avLst/>
              <a:gdLst/>
              <a:ahLst/>
              <a:cxnLst/>
              <a:rect l="0" t="0" r="0" b="0"/>
              <a:pathLst>
                <a:path w="71439" h="14288">
                  <a:moveTo>
                    <a:pt x="0" y="0"/>
                  </a:moveTo>
                  <a:lnTo>
                    <a:pt x="3793" y="0"/>
                  </a:lnTo>
                  <a:lnTo>
                    <a:pt x="7771" y="2116"/>
                  </a:lnTo>
                  <a:lnTo>
                    <a:pt x="9943" y="3792"/>
                  </a:lnTo>
                  <a:lnTo>
                    <a:pt x="16590" y="5654"/>
                  </a:lnTo>
                  <a:lnTo>
                    <a:pt x="46603" y="9129"/>
                  </a:lnTo>
                  <a:lnTo>
                    <a:pt x="54050" y="11995"/>
                  </a:lnTo>
                  <a:lnTo>
                    <a:pt x="71438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2"/>
            <p:cNvSpPr/>
            <p:nvPr/>
          </p:nvSpPr>
          <p:spPr>
            <a:xfrm>
              <a:off x="6272213" y="4579163"/>
              <a:ext cx="373984" cy="28557"/>
            </a:xfrm>
            <a:custGeom>
              <a:avLst/>
              <a:gdLst/>
              <a:ahLst/>
              <a:cxnLst/>
              <a:rect l="0" t="0" r="0" b="0"/>
              <a:pathLst>
                <a:path w="373984" h="28557">
                  <a:moveTo>
                    <a:pt x="50006" y="14268"/>
                  </a:moveTo>
                  <a:lnTo>
                    <a:pt x="59949" y="14268"/>
                  </a:lnTo>
                  <a:lnTo>
                    <a:pt x="94906" y="6993"/>
                  </a:lnTo>
                  <a:lnTo>
                    <a:pt x="129460" y="1601"/>
                  </a:lnTo>
                  <a:lnTo>
                    <a:pt x="161654" y="461"/>
                  </a:lnTo>
                  <a:lnTo>
                    <a:pt x="187733" y="194"/>
                  </a:lnTo>
                  <a:lnTo>
                    <a:pt x="215199" y="75"/>
                  </a:lnTo>
                  <a:lnTo>
                    <a:pt x="241165" y="23"/>
                  </a:lnTo>
                  <a:lnTo>
                    <a:pt x="265934" y="0"/>
                  </a:lnTo>
                  <a:lnTo>
                    <a:pt x="301398" y="780"/>
                  </a:lnTo>
                  <a:lnTo>
                    <a:pt x="331573" y="4892"/>
                  </a:lnTo>
                  <a:lnTo>
                    <a:pt x="366845" y="7722"/>
                  </a:lnTo>
                  <a:lnTo>
                    <a:pt x="372857" y="10830"/>
                  </a:lnTo>
                  <a:lnTo>
                    <a:pt x="373983" y="11976"/>
                  </a:lnTo>
                  <a:lnTo>
                    <a:pt x="373941" y="12740"/>
                  </a:lnTo>
                  <a:lnTo>
                    <a:pt x="373119" y="13249"/>
                  </a:lnTo>
                  <a:lnTo>
                    <a:pt x="340704" y="14209"/>
                  </a:lnTo>
                  <a:lnTo>
                    <a:pt x="314555" y="14250"/>
                  </a:lnTo>
                  <a:lnTo>
                    <a:pt x="282026" y="14263"/>
                  </a:lnTo>
                  <a:lnTo>
                    <a:pt x="246457" y="14267"/>
                  </a:lnTo>
                  <a:lnTo>
                    <a:pt x="219867" y="14267"/>
                  </a:lnTo>
                  <a:lnTo>
                    <a:pt x="194292" y="14268"/>
                  </a:lnTo>
                  <a:lnTo>
                    <a:pt x="169695" y="15062"/>
                  </a:lnTo>
                  <a:lnTo>
                    <a:pt x="145535" y="18060"/>
                  </a:lnTo>
                  <a:lnTo>
                    <a:pt x="119450" y="19923"/>
                  </a:lnTo>
                  <a:lnTo>
                    <a:pt x="92776" y="21544"/>
                  </a:lnTo>
                  <a:lnTo>
                    <a:pt x="67692" y="24910"/>
                  </a:lnTo>
                  <a:lnTo>
                    <a:pt x="41198" y="26936"/>
                  </a:lnTo>
                  <a:lnTo>
                    <a:pt x="8137" y="28236"/>
                  </a:lnTo>
                  <a:lnTo>
                    <a:pt x="0" y="285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3"/>
            <p:cNvSpPr/>
            <p:nvPr/>
          </p:nvSpPr>
          <p:spPr>
            <a:xfrm>
              <a:off x="7095368" y="4229538"/>
              <a:ext cx="219793" cy="292004"/>
            </a:xfrm>
            <a:custGeom>
              <a:avLst/>
              <a:gdLst/>
              <a:ahLst/>
              <a:cxnLst/>
              <a:rect l="0" t="0" r="0" b="0"/>
              <a:pathLst>
                <a:path w="219793" h="292004">
                  <a:moveTo>
                    <a:pt x="126963" y="171012"/>
                  </a:moveTo>
                  <a:lnTo>
                    <a:pt x="117020" y="171012"/>
                  </a:lnTo>
                  <a:lnTo>
                    <a:pt x="81782" y="179831"/>
                  </a:lnTo>
                  <a:lnTo>
                    <a:pt x="69577" y="184457"/>
                  </a:lnTo>
                  <a:lnTo>
                    <a:pt x="38251" y="209456"/>
                  </a:lnTo>
                  <a:lnTo>
                    <a:pt x="16306" y="228230"/>
                  </a:lnTo>
                  <a:lnTo>
                    <a:pt x="2031" y="247074"/>
                  </a:lnTo>
                  <a:lnTo>
                    <a:pt x="0" y="255353"/>
                  </a:lnTo>
                  <a:lnTo>
                    <a:pt x="1214" y="264324"/>
                  </a:lnTo>
                  <a:lnTo>
                    <a:pt x="7258" y="284724"/>
                  </a:lnTo>
                  <a:lnTo>
                    <a:pt x="9060" y="287301"/>
                  </a:lnTo>
                  <a:lnTo>
                    <a:pt x="17412" y="290165"/>
                  </a:lnTo>
                  <a:lnTo>
                    <a:pt x="38384" y="292003"/>
                  </a:lnTo>
                  <a:lnTo>
                    <a:pt x="53004" y="288529"/>
                  </a:lnTo>
                  <a:lnTo>
                    <a:pt x="85499" y="271859"/>
                  </a:lnTo>
                  <a:lnTo>
                    <a:pt x="120935" y="240902"/>
                  </a:lnTo>
                  <a:lnTo>
                    <a:pt x="142912" y="212775"/>
                  </a:lnTo>
                  <a:lnTo>
                    <a:pt x="162539" y="179585"/>
                  </a:lnTo>
                  <a:lnTo>
                    <a:pt x="181703" y="146070"/>
                  </a:lnTo>
                  <a:lnTo>
                    <a:pt x="199983" y="113786"/>
                  </a:lnTo>
                  <a:lnTo>
                    <a:pt x="212060" y="79775"/>
                  </a:lnTo>
                  <a:lnTo>
                    <a:pt x="218296" y="53683"/>
                  </a:lnTo>
                  <a:lnTo>
                    <a:pt x="219697" y="21168"/>
                  </a:lnTo>
                  <a:lnTo>
                    <a:pt x="219792" y="12226"/>
                  </a:lnTo>
                  <a:lnTo>
                    <a:pt x="217698" y="7042"/>
                  </a:lnTo>
                  <a:lnTo>
                    <a:pt x="216028" y="4549"/>
                  </a:lnTo>
                  <a:lnTo>
                    <a:pt x="214121" y="2887"/>
                  </a:lnTo>
                  <a:lnTo>
                    <a:pt x="209885" y="1040"/>
                  </a:lnTo>
                  <a:lnTo>
                    <a:pt x="203038" y="0"/>
                  </a:lnTo>
                  <a:lnTo>
                    <a:pt x="201492" y="1442"/>
                  </a:lnTo>
                  <a:lnTo>
                    <a:pt x="196895" y="13045"/>
                  </a:lnTo>
                  <a:lnTo>
                    <a:pt x="190811" y="24988"/>
                  </a:lnTo>
                  <a:lnTo>
                    <a:pt x="179292" y="57238"/>
                  </a:lnTo>
                  <a:lnTo>
                    <a:pt x="171931" y="85391"/>
                  </a:lnTo>
                  <a:lnTo>
                    <a:pt x="170242" y="117675"/>
                  </a:lnTo>
                  <a:lnTo>
                    <a:pt x="166157" y="145243"/>
                  </a:lnTo>
                  <a:lnTo>
                    <a:pt x="163711" y="173519"/>
                  </a:lnTo>
                  <a:lnTo>
                    <a:pt x="162885" y="205815"/>
                  </a:lnTo>
                  <a:lnTo>
                    <a:pt x="162708" y="238537"/>
                  </a:lnTo>
                  <a:lnTo>
                    <a:pt x="166927" y="248913"/>
                  </a:lnTo>
                  <a:lnTo>
                    <a:pt x="172506" y="258816"/>
                  </a:lnTo>
                  <a:lnTo>
                    <a:pt x="176441" y="271729"/>
                  </a:lnTo>
                  <a:lnTo>
                    <a:pt x="178204" y="273875"/>
                  </a:lnTo>
                  <a:lnTo>
                    <a:pt x="191257" y="285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4"/>
            <p:cNvSpPr/>
            <p:nvPr/>
          </p:nvSpPr>
          <p:spPr>
            <a:xfrm>
              <a:off x="7311439" y="4379154"/>
              <a:ext cx="266544" cy="142841"/>
            </a:xfrm>
            <a:custGeom>
              <a:avLst/>
              <a:gdLst/>
              <a:ahLst/>
              <a:cxnLst/>
              <a:rect l="0" t="0" r="0" b="0"/>
              <a:pathLst>
                <a:path w="266544" h="142841">
                  <a:moveTo>
                    <a:pt x="82342" y="7109"/>
                  </a:moveTo>
                  <a:lnTo>
                    <a:pt x="72399" y="7109"/>
                  </a:lnTo>
                  <a:lnTo>
                    <a:pt x="61757" y="10901"/>
                  </a:lnTo>
                  <a:lnTo>
                    <a:pt x="47048" y="21582"/>
                  </a:lnTo>
                  <a:lnTo>
                    <a:pt x="12846" y="50603"/>
                  </a:lnTo>
                  <a:lnTo>
                    <a:pt x="7800" y="59777"/>
                  </a:lnTo>
                  <a:lnTo>
                    <a:pt x="0" y="87302"/>
                  </a:lnTo>
                  <a:lnTo>
                    <a:pt x="3108" y="101943"/>
                  </a:lnTo>
                  <a:lnTo>
                    <a:pt x="5588" y="106937"/>
                  </a:lnTo>
                  <a:lnTo>
                    <a:pt x="7360" y="109379"/>
                  </a:lnTo>
                  <a:lnTo>
                    <a:pt x="17439" y="116610"/>
                  </a:lnTo>
                  <a:lnTo>
                    <a:pt x="30480" y="119986"/>
                  </a:lnTo>
                  <a:lnTo>
                    <a:pt x="39713" y="118660"/>
                  </a:lnTo>
                  <a:lnTo>
                    <a:pt x="72830" y="110729"/>
                  </a:lnTo>
                  <a:lnTo>
                    <a:pt x="96631" y="92054"/>
                  </a:lnTo>
                  <a:lnTo>
                    <a:pt x="111888" y="77422"/>
                  </a:lnTo>
                  <a:lnTo>
                    <a:pt x="120024" y="61809"/>
                  </a:lnTo>
                  <a:lnTo>
                    <a:pt x="124182" y="45812"/>
                  </a:lnTo>
                  <a:lnTo>
                    <a:pt x="125070" y="23543"/>
                  </a:lnTo>
                  <a:lnTo>
                    <a:pt x="123028" y="16265"/>
                  </a:lnTo>
                  <a:lnTo>
                    <a:pt x="119042" y="8917"/>
                  </a:lnTo>
                  <a:lnTo>
                    <a:pt x="118352" y="3852"/>
                  </a:lnTo>
                  <a:lnTo>
                    <a:pt x="117461" y="2556"/>
                  </a:lnTo>
                  <a:lnTo>
                    <a:pt x="116074" y="1693"/>
                  </a:lnTo>
                  <a:lnTo>
                    <a:pt x="111936" y="306"/>
                  </a:lnTo>
                  <a:lnTo>
                    <a:pt x="116028" y="5735"/>
                  </a:lnTo>
                  <a:lnTo>
                    <a:pt x="117459" y="12170"/>
                  </a:lnTo>
                  <a:lnTo>
                    <a:pt x="117794" y="16766"/>
                  </a:lnTo>
                  <a:lnTo>
                    <a:pt x="119470" y="19104"/>
                  </a:lnTo>
                  <a:lnTo>
                    <a:pt x="125566" y="23816"/>
                  </a:lnTo>
                  <a:lnTo>
                    <a:pt x="133568" y="26441"/>
                  </a:lnTo>
                  <a:lnTo>
                    <a:pt x="141622" y="28401"/>
                  </a:lnTo>
                  <a:lnTo>
                    <a:pt x="168924" y="39849"/>
                  </a:lnTo>
                  <a:lnTo>
                    <a:pt x="203799" y="42566"/>
                  </a:lnTo>
                  <a:lnTo>
                    <a:pt x="219753" y="41956"/>
                  </a:lnTo>
                  <a:lnTo>
                    <a:pt x="254735" y="29824"/>
                  </a:lnTo>
                  <a:lnTo>
                    <a:pt x="260297" y="24877"/>
                  </a:lnTo>
                  <a:lnTo>
                    <a:pt x="266543" y="16351"/>
                  </a:lnTo>
                  <a:lnTo>
                    <a:pt x="266261" y="14858"/>
                  </a:lnTo>
                  <a:lnTo>
                    <a:pt x="262223" y="6758"/>
                  </a:lnTo>
                  <a:lnTo>
                    <a:pt x="261794" y="4494"/>
                  </a:lnTo>
                  <a:lnTo>
                    <a:pt x="259921" y="2984"/>
                  </a:lnTo>
                  <a:lnTo>
                    <a:pt x="250493" y="859"/>
                  </a:lnTo>
                  <a:lnTo>
                    <a:pt x="220094" y="0"/>
                  </a:lnTo>
                  <a:lnTo>
                    <a:pt x="210769" y="4214"/>
                  </a:lnTo>
                  <a:lnTo>
                    <a:pt x="183734" y="27400"/>
                  </a:lnTo>
                  <a:lnTo>
                    <a:pt x="166016" y="60993"/>
                  </a:lnTo>
                  <a:lnTo>
                    <a:pt x="162433" y="79696"/>
                  </a:lnTo>
                  <a:lnTo>
                    <a:pt x="165163" y="96526"/>
                  </a:lnTo>
                  <a:lnTo>
                    <a:pt x="170999" y="111566"/>
                  </a:lnTo>
                  <a:lnTo>
                    <a:pt x="177572" y="119151"/>
                  </a:lnTo>
                  <a:lnTo>
                    <a:pt x="203786" y="142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5"/>
            <p:cNvSpPr/>
            <p:nvPr/>
          </p:nvSpPr>
          <p:spPr>
            <a:xfrm>
              <a:off x="7615238" y="4351650"/>
              <a:ext cx="105614" cy="176360"/>
            </a:xfrm>
            <a:custGeom>
              <a:avLst/>
              <a:gdLst/>
              <a:ahLst/>
              <a:cxnLst/>
              <a:rect l="0" t="0" r="0" b="0"/>
              <a:pathLst>
                <a:path w="105614" h="176360">
                  <a:moveTo>
                    <a:pt x="50006" y="20325"/>
                  </a:moveTo>
                  <a:lnTo>
                    <a:pt x="40063" y="10382"/>
                  </a:lnTo>
                  <a:lnTo>
                    <a:pt x="33416" y="7968"/>
                  </a:lnTo>
                  <a:lnTo>
                    <a:pt x="25964" y="6102"/>
                  </a:lnTo>
                  <a:lnTo>
                    <a:pt x="14712" y="553"/>
                  </a:lnTo>
                  <a:lnTo>
                    <a:pt x="12189" y="0"/>
                  </a:lnTo>
                  <a:lnTo>
                    <a:pt x="9714" y="425"/>
                  </a:lnTo>
                  <a:lnTo>
                    <a:pt x="4846" y="3014"/>
                  </a:lnTo>
                  <a:lnTo>
                    <a:pt x="3230" y="4815"/>
                  </a:lnTo>
                  <a:lnTo>
                    <a:pt x="1435" y="8934"/>
                  </a:lnTo>
                  <a:lnTo>
                    <a:pt x="425" y="19508"/>
                  </a:lnTo>
                  <a:lnTo>
                    <a:pt x="4422" y="28164"/>
                  </a:lnTo>
                  <a:lnTo>
                    <a:pt x="28963" y="63876"/>
                  </a:lnTo>
                  <a:lnTo>
                    <a:pt x="57348" y="98997"/>
                  </a:lnTo>
                  <a:lnTo>
                    <a:pt x="83056" y="130845"/>
                  </a:lnTo>
                  <a:lnTo>
                    <a:pt x="103685" y="159796"/>
                  </a:lnTo>
                  <a:lnTo>
                    <a:pt x="105613" y="165127"/>
                  </a:lnTo>
                  <a:lnTo>
                    <a:pt x="105334" y="166866"/>
                  </a:lnTo>
                  <a:lnTo>
                    <a:pt x="104354" y="168025"/>
                  </a:lnTo>
                  <a:lnTo>
                    <a:pt x="102906" y="168798"/>
                  </a:lnTo>
                  <a:lnTo>
                    <a:pt x="101941" y="170107"/>
                  </a:lnTo>
                  <a:lnTo>
                    <a:pt x="100870" y="173678"/>
                  </a:lnTo>
                  <a:lnTo>
                    <a:pt x="98997" y="174948"/>
                  </a:lnTo>
                  <a:lnTo>
                    <a:pt x="92681" y="176359"/>
                  </a:lnTo>
                  <a:lnTo>
                    <a:pt x="84583" y="174869"/>
                  </a:lnTo>
                  <a:lnTo>
                    <a:pt x="52320" y="160666"/>
                  </a:lnTo>
                  <a:lnTo>
                    <a:pt x="19046" y="144141"/>
                  </a:lnTo>
                  <a:lnTo>
                    <a:pt x="0" y="134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6"/>
            <p:cNvSpPr/>
            <p:nvPr/>
          </p:nvSpPr>
          <p:spPr>
            <a:xfrm>
              <a:off x="7758113" y="4386692"/>
              <a:ext cx="121444" cy="117691"/>
            </a:xfrm>
            <a:custGeom>
              <a:avLst/>
              <a:gdLst/>
              <a:ahLst/>
              <a:cxnLst/>
              <a:rect l="0" t="0" r="0" b="0"/>
              <a:pathLst>
                <a:path w="121444" h="117691">
                  <a:moveTo>
                    <a:pt x="14287" y="63864"/>
                  </a:moveTo>
                  <a:lnTo>
                    <a:pt x="14287" y="73807"/>
                  </a:lnTo>
                  <a:lnTo>
                    <a:pt x="12170" y="78337"/>
                  </a:lnTo>
                  <a:lnTo>
                    <a:pt x="10494" y="80657"/>
                  </a:lnTo>
                  <a:lnTo>
                    <a:pt x="319" y="112373"/>
                  </a:lnTo>
                  <a:lnTo>
                    <a:pt x="62" y="117690"/>
                  </a:lnTo>
                  <a:lnTo>
                    <a:pt x="0" y="100193"/>
                  </a:lnTo>
                  <a:lnTo>
                    <a:pt x="7275" y="68523"/>
                  </a:lnTo>
                  <a:lnTo>
                    <a:pt x="21578" y="35283"/>
                  </a:lnTo>
                  <a:lnTo>
                    <a:pt x="30985" y="20030"/>
                  </a:lnTo>
                  <a:lnTo>
                    <a:pt x="54108" y="2828"/>
                  </a:lnTo>
                  <a:lnTo>
                    <a:pt x="61716" y="536"/>
                  </a:lnTo>
                  <a:lnTo>
                    <a:pt x="66588" y="0"/>
                  </a:lnTo>
                  <a:lnTo>
                    <a:pt x="71398" y="1878"/>
                  </a:lnTo>
                  <a:lnTo>
                    <a:pt x="88248" y="10987"/>
                  </a:lnTo>
                  <a:lnTo>
                    <a:pt x="94254" y="12582"/>
                  </a:lnTo>
                  <a:lnTo>
                    <a:pt x="96173" y="13801"/>
                  </a:lnTo>
                  <a:lnTo>
                    <a:pt x="97453" y="15408"/>
                  </a:lnTo>
                  <a:lnTo>
                    <a:pt x="104585" y="31672"/>
                  </a:lnTo>
                  <a:lnTo>
                    <a:pt x="107188" y="44360"/>
                  </a:lnTo>
                  <a:lnTo>
                    <a:pt x="111840" y="54293"/>
                  </a:lnTo>
                  <a:lnTo>
                    <a:pt x="116272" y="83315"/>
                  </a:lnTo>
                  <a:lnTo>
                    <a:pt x="119145" y="89178"/>
                  </a:lnTo>
                  <a:lnTo>
                    <a:pt x="121443" y="995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7"/>
            <p:cNvSpPr/>
            <p:nvPr/>
          </p:nvSpPr>
          <p:spPr>
            <a:xfrm>
              <a:off x="7858125" y="41790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8"/>
            <p:cNvSpPr/>
            <p:nvPr/>
          </p:nvSpPr>
          <p:spPr>
            <a:xfrm>
              <a:off x="7951248" y="4229100"/>
              <a:ext cx="71184" cy="285751"/>
            </a:xfrm>
            <a:custGeom>
              <a:avLst/>
              <a:gdLst/>
              <a:ahLst/>
              <a:cxnLst/>
              <a:rect l="0" t="0" r="0" b="0"/>
              <a:pathLst>
                <a:path w="71184" h="285751">
                  <a:moveTo>
                    <a:pt x="21177" y="0"/>
                  </a:moveTo>
                  <a:lnTo>
                    <a:pt x="20383" y="20720"/>
                  </a:lnTo>
                  <a:lnTo>
                    <a:pt x="14695" y="52012"/>
                  </a:lnTo>
                  <a:lnTo>
                    <a:pt x="13298" y="80929"/>
                  </a:lnTo>
                  <a:lnTo>
                    <a:pt x="2647" y="114444"/>
                  </a:lnTo>
                  <a:lnTo>
                    <a:pt x="0" y="145854"/>
                  </a:lnTo>
                  <a:lnTo>
                    <a:pt x="562" y="180296"/>
                  </a:lnTo>
                  <a:lnTo>
                    <a:pt x="11933" y="214400"/>
                  </a:lnTo>
                  <a:lnTo>
                    <a:pt x="19672" y="230301"/>
                  </a:lnTo>
                  <a:lnTo>
                    <a:pt x="44289" y="262162"/>
                  </a:lnTo>
                  <a:lnTo>
                    <a:pt x="71183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9"/>
            <p:cNvSpPr/>
            <p:nvPr/>
          </p:nvSpPr>
          <p:spPr>
            <a:xfrm>
              <a:off x="7908131" y="4314825"/>
              <a:ext cx="128589" cy="57151"/>
            </a:xfrm>
            <a:custGeom>
              <a:avLst/>
              <a:gdLst/>
              <a:ahLst/>
              <a:cxnLst/>
              <a:rect l="0" t="0" r="0" b="0"/>
              <a:pathLst>
                <a:path w="128589" h="57151">
                  <a:moveTo>
                    <a:pt x="0" y="0"/>
                  </a:moveTo>
                  <a:lnTo>
                    <a:pt x="3793" y="0"/>
                  </a:lnTo>
                  <a:lnTo>
                    <a:pt x="35669" y="13425"/>
                  </a:lnTo>
                  <a:lnTo>
                    <a:pt x="64284" y="27434"/>
                  </a:lnTo>
                  <a:lnTo>
                    <a:pt x="96983" y="39786"/>
                  </a:lnTo>
                  <a:lnTo>
                    <a:pt x="118258" y="49869"/>
                  </a:lnTo>
                  <a:lnTo>
                    <a:pt x="128588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0"/>
            <p:cNvSpPr/>
            <p:nvPr/>
          </p:nvSpPr>
          <p:spPr>
            <a:xfrm>
              <a:off x="7323744" y="4642035"/>
              <a:ext cx="255776" cy="187141"/>
            </a:xfrm>
            <a:custGeom>
              <a:avLst/>
              <a:gdLst/>
              <a:ahLst/>
              <a:cxnLst/>
              <a:rect l="0" t="0" r="0" b="0"/>
              <a:pathLst>
                <a:path w="255776" h="187141">
                  <a:moveTo>
                    <a:pt x="27175" y="79984"/>
                  </a:moveTo>
                  <a:lnTo>
                    <a:pt x="17232" y="79984"/>
                  </a:lnTo>
                  <a:lnTo>
                    <a:pt x="12701" y="82100"/>
                  </a:lnTo>
                  <a:lnTo>
                    <a:pt x="3326" y="89927"/>
                  </a:lnTo>
                  <a:lnTo>
                    <a:pt x="700" y="94457"/>
                  </a:lnTo>
                  <a:lnTo>
                    <a:pt x="0" y="96777"/>
                  </a:lnTo>
                  <a:lnTo>
                    <a:pt x="12458" y="61235"/>
                  </a:lnTo>
                  <a:lnTo>
                    <a:pt x="35460" y="25869"/>
                  </a:lnTo>
                  <a:lnTo>
                    <a:pt x="54854" y="11121"/>
                  </a:lnTo>
                  <a:lnTo>
                    <a:pt x="76915" y="490"/>
                  </a:lnTo>
                  <a:lnTo>
                    <a:pt x="84147" y="0"/>
                  </a:lnTo>
                  <a:lnTo>
                    <a:pt x="98534" y="3690"/>
                  </a:lnTo>
                  <a:lnTo>
                    <a:pt x="108632" y="12738"/>
                  </a:lnTo>
                  <a:lnTo>
                    <a:pt x="112436" y="18484"/>
                  </a:lnTo>
                  <a:lnTo>
                    <a:pt x="117789" y="45534"/>
                  </a:lnTo>
                  <a:lnTo>
                    <a:pt x="119376" y="78684"/>
                  </a:lnTo>
                  <a:lnTo>
                    <a:pt x="125610" y="111847"/>
                  </a:lnTo>
                  <a:lnTo>
                    <a:pt x="126876" y="120674"/>
                  </a:lnTo>
                  <a:lnTo>
                    <a:pt x="126980" y="120604"/>
                  </a:lnTo>
                  <a:lnTo>
                    <a:pt x="127095" y="118410"/>
                  </a:lnTo>
                  <a:lnTo>
                    <a:pt x="129263" y="114789"/>
                  </a:lnTo>
                  <a:lnTo>
                    <a:pt x="132078" y="110534"/>
                  </a:lnTo>
                  <a:lnTo>
                    <a:pt x="141548" y="77313"/>
                  </a:lnTo>
                  <a:lnTo>
                    <a:pt x="153596" y="49796"/>
                  </a:lnTo>
                  <a:lnTo>
                    <a:pt x="165316" y="35155"/>
                  </a:lnTo>
                  <a:lnTo>
                    <a:pt x="176232" y="27719"/>
                  </a:lnTo>
                  <a:lnTo>
                    <a:pt x="185728" y="24281"/>
                  </a:lnTo>
                  <a:lnTo>
                    <a:pt x="193158" y="25594"/>
                  </a:lnTo>
                  <a:lnTo>
                    <a:pt x="204148" y="30795"/>
                  </a:lnTo>
                  <a:lnTo>
                    <a:pt x="222343" y="46694"/>
                  </a:lnTo>
                  <a:lnTo>
                    <a:pt x="236717" y="70881"/>
                  </a:lnTo>
                  <a:lnTo>
                    <a:pt x="246513" y="99981"/>
                  </a:lnTo>
                  <a:lnTo>
                    <a:pt x="248445" y="135518"/>
                  </a:lnTo>
                  <a:lnTo>
                    <a:pt x="249342" y="145941"/>
                  </a:lnTo>
                  <a:lnTo>
                    <a:pt x="255477" y="180938"/>
                  </a:lnTo>
                  <a:lnTo>
                    <a:pt x="255775" y="187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1"/>
            <p:cNvSpPr/>
            <p:nvPr/>
          </p:nvSpPr>
          <p:spPr>
            <a:xfrm>
              <a:off x="7632853" y="4672307"/>
              <a:ext cx="153836" cy="128294"/>
            </a:xfrm>
            <a:custGeom>
              <a:avLst/>
              <a:gdLst/>
              <a:ahLst/>
              <a:cxnLst/>
              <a:rect l="0" t="0" r="0" b="0"/>
              <a:pathLst>
                <a:path w="153836" h="128294">
                  <a:moveTo>
                    <a:pt x="75253" y="6849"/>
                  </a:moveTo>
                  <a:lnTo>
                    <a:pt x="71460" y="3057"/>
                  </a:lnTo>
                  <a:lnTo>
                    <a:pt x="67482" y="1195"/>
                  </a:lnTo>
                  <a:lnTo>
                    <a:pt x="58460" y="0"/>
                  </a:lnTo>
                  <a:lnTo>
                    <a:pt x="53767" y="1953"/>
                  </a:lnTo>
                  <a:lnTo>
                    <a:pt x="51404" y="3585"/>
                  </a:lnTo>
                  <a:lnTo>
                    <a:pt x="36205" y="7792"/>
                  </a:lnTo>
                  <a:lnTo>
                    <a:pt x="17008" y="22858"/>
                  </a:lnTo>
                  <a:lnTo>
                    <a:pt x="8959" y="34258"/>
                  </a:lnTo>
                  <a:lnTo>
                    <a:pt x="475" y="57933"/>
                  </a:lnTo>
                  <a:lnTo>
                    <a:pt x="0" y="61542"/>
                  </a:lnTo>
                  <a:lnTo>
                    <a:pt x="3157" y="79560"/>
                  </a:lnTo>
                  <a:lnTo>
                    <a:pt x="5640" y="84938"/>
                  </a:lnTo>
                  <a:lnTo>
                    <a:pt x="7413" y="87483"/>
                  </a:lnTo>
                  <a:lnTo>
                    <a:pt x="11500" y="90312"/>
                  </a:lnTo>
                  <a:lnTo>
                    <a:pt x="16756" y="91568"/>
                  </a:lnTo>
                  <a:lnTo>
                    <a:pt x="24383" y="92127"/>
                  </a:lnTo>
                  <a:lnTo>
                    <a:pt x="37603" y="88650"/>
                  </a:lnTo>
                  <a:lnTo>
                    <a:pt x="59617" y="75770"/>
                  </a:lnTo>
                  <a:lnTo>
                    <a:pt x="66451" y="68966"/>
                  </a:lnTo>
                  <a:lnTo>
                    <a:pt x="77307" y="55455"/>
                  </a:lnTo>
                  <a:lnTo>
                    <a:pt x="80134" y="45914"/>
                  </a:lnTo>
                  <a:lnTo>
                    <a:pt x="82185" y="35324"/>
                  </a:lnTo>
                  <a:lnTo>
                    <a:pt x="89511" y="14133"/>
                  </a:lnTo>
                  <a:lnTo>
                    <a:pt x="89541" y="48485"/>
                  </a:lnTo>
                  <a:lnTo>
                    <a:pt x="95244" y="66609"/>
                  </a:lnTo>
                  <a:lnTo>
                    <a:pt x="102520" y="80735"/>
                  </a:lnTo>
                  <a:lnTo>
                    <a:pt x="126951" y="111893"/>
                  </a:lnTo>
                  <a:lnTo>
                    <a:pt x="153835" y="128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2"/>
            <p:cNvSpPr/>
            <p:nvPr/>
          </p:nvSpPr>
          <p:spPr>
            <a:xfrm>
              <a:off x="7893845" y="4564856"/>
              <a:ext cx="14287" cy="214314"/>
            </a:xfrm>
            <a:custGeom>
              <a:avLst/>
              <a:gdLst/>
              <a:ahLst/>
              <a:cxnLst/>
              <a:rect l="0" t="0" r="0" b="0"/>
              <a:pathLst>
                <a:path w="14287" h="214314">
                  <a:moveTo>
                    <a:pt x="7143" y="0"/>
                  </a:moveTo>
                  <a:lnTo>
                    <a:pt x="7143" y="3792"/>
                  </a:lnTo>
                  <a:lnTo>
                    <a:pt x="5026" y="7771"/>
                  </a:lnTo>
                  <a:lnTo>
                    <a:pt x="3350" y="9943"/>
                  </a:lnTo>
                  <a:lnTo>
                    <a:pt x="1488" y="16590"/>
                  </a:lnTo>
                  <a:lnTo>
                    <a:pt x="86" y="47760"/>
                  </a:lnTo>
                  <a:lnTo>
                    <a:pt x="7" y="82363"/>
                  </a:lnTo>
                  <a:lnTo>
                    <a:pt x="0" y="114798"/>
                  </a:lnTo>
                  <a:lnTo>
                    <a:pt x="793" y="128015"/>
                  </a:lnTo>
                  <a:lnTo>
                    <a:pt x="6150" y="158185"/>
                  </a:lnTo>
                  <a:lnTo>
                    <a:pt x="7878" y="190134"/>
                  </a:lnTo>
                  <a:lnTo>
                    <a:pt x="14286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3"/>
            <p:cNvSpPr/>
            <p:nvPr/>
          </p:nvSpPr>
          <p:spPr>
            <a:xfrm>
              <a:off x="7815263" y="4643438"/>
              <a:ext cx="185738" cy="50007"/>
            </a:xfrm>
            <a:custGeom>
              <a:avLst/>
              <a:gdLst/>
              <a:ahLst/>
              <a:cxnLst/>
              <a:rect l="0" t="0" r="0" b="0"/>
              <a:pathLst>
                <a:path w="185738" h="50007">
                  <a:moveTo>
                    <a:pt x="0" y="0"/>
                  </a:moveTo>
                  <a:lnTo>
                    <a:pt x="3792" y="0"/>
                  </a:lnTo>
                  <a:lnTo>
                    <a:pt x="37020" y="12184"/>
                  </a:lnTo>
                  <a:lnTo>
                    <a:pt x="66668" y="21486"/>
                  </a:lnTo>
                  <a:lnTo>
                    <a:pt x="93572" y="28591"/>
                  </a:lnTo>
                  <a:lnTo>
                    <a:pt x="121652" y="35723"/>
                  </a:lnTo>
                  <a:lnTo>
                    <a:pt x="155792" y="41452"/>
                  </a:lnTo>
                  <a:lnTo>
                    <a:pt x="185737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4"/>
            <p:cNvSpPr/>
            <p:nvPr/>
          </p:nvSpPr>
          <p:spPr>
            <a:xfrm>
              <a:off x="8065294" y="4579144"/>
              <a:ext cx="21432" cy="228601"/>
            </a:xfrm>
            <a:custGeom>
              <a:avLst/>
              <a:gdLst/>
              <a:ahLst/>
              <a:cxnLst/>
              <a:rect l="0" t="0" r="0" b="0"/>
              <a:pathLst>
                <a:path w="21432" h="228601">
                  <a:moveTo>
                    <a:pt x="21431" y="0"/>
                  </a:moveTo>
                  <a:lnTo>
                    <a:pt x="15280" y="0"/>
                  </a:lnTo>
                  <a:lnTo>
                    <a:pt x="14949" y="794"/>
                  </a:lnTo>
                  <a:lnTo>
                    <a:pt x="13552" y="17094"/>
                  </a:lnTo>
                  <a:lnTo>
                    <a:pt x="9395" y="26408"/>
                  </a:lnTo>
                  <a:lnTo>
                    <a:pt x="6547" y="58318"/>
                  </a:lnTo>
                  <a:lnTo>
                    <a:pt x="1019" y="93023"/>
                  </a:lnTo>
                  <a:lnTo>
                    <a:pt x="134" y="128607"/>
                  </a:lnTo>
                  <a:lnTo>
                    <a:pt x="17" y="164309"/>
                  </a:lnTo>
                  <a:lnTo>
                    <a:pt x="2120" y="190765"/>
                  </a:lnTo>
                  <a:lnTo>
                    <a:pt x="6151" y="207721"/>
                  </a:lnTo>
                  <a:lnTo>
                    <a:pt x="4586" y="213500"/>
                  </a:lnTo>
                  <a:lnTo>
                    <a:pt x="2038" y="218714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5"/>
            <p:cNvSpPr/>
            <p:nvPr/>
          </p:nvSpPr>
          <p:spPr>
            <a:xfrm>
              <a:off x="7979569" y="4614987"/>
              <a:ext cx="428626" cy="205267"/>
            </a:xfrm>
            <a:custGeom>
              <a:avLst/>
              <a:gdLst/>
              <a:ahLst/>
              <a:cxnLst/>
              <a:rect l="0" t="0" r="0" b="0"/>
              <a:pathLst>
                <a:path w="428626" h="205267">
                  <a:moveTo>
                    <a:pt x="0" y="35594"/>
                  </a:moveTo>
                  <a:lnTo>
                    <a:pt x="13425" y="41249"/>
                  </a:lnTo>
                  <a:lnTo>
                    <a:pt x="46999" y="46443"/>
                  </a:lnTo>
                  <a:lnTo>
                    <a:pt x="77164" y="54112"/>
                  </a:lnTo>
                  <a:lnTo>
                    <a:pt x="106876" y="56450"/>
                  </a:lnTo>
                  <a:lnTo>
                    <a:pt x="137929" y="56950"/>
                  </a:lnTo>
                  <a:lnTo>
                    <a:pt x="168174" y="56225"/>
                  </a:lnTo>
                  <a:lnTo>
                    <a:pt x="180622" y="51320"/>
                  </a:lnTo>
                  <a:lnTo>
                    <a:pt x="209519" y="26058"/>
                  </a:lnTo>
                  <a:lnTo>
                    <a:pt x="212181" y="21302"/>
                  </a:lnTo>
                  <a:lnTo>
                    <a:pt x="212891" y="18922"/>
                  </a:lnTo>
                  <a:lnTo>
                    <a:pt x="212571" y="16542"/>
                  </a:lnTo>
                  <a:lnTo>
                    <a:pt x="206953" y="3051"/>
                  </a:lnTo>
                  <a:lnTo>
                    <a:pt x="205438" y="1992"/>
                  </a:lnTo>
                  <a:lnTo>
                    <a:pt x="201094" y="293"/>
                  </a:lnTo>
                  <a:lnTo>
                    <a:pt x="192757" y="0"/>
                  </a:lnTo>
                  <a:lnTo>
                    <a:pt x="186740" y="2047"/>
                  </a:lnTo>
                  <a:lnTo>
                    <a:pt x="151300" y="27518"/>
                  </a:lnTo>
                  <a:lnTo>
                    <a:pt x="146619" y="38355"/>
                  </a:lnTo>
                  <a:lnTo>
                    <a:pt x="137549" y="73045"/>
                  </a:lnTo>
                  <a:lnTo>
                    <a:pt x="137333" y="86370"/>
                  </a:lnTo>
                  <a:lnTo>
                    <a:pt x="145780" y="121420"/>
                  </a:lnTo>
                  <a:lnTo>
                    <a:pt x="165002" y="157051"/>
                  </a:lnTo>
                  <a:lnTo>
                    <a:pt x="174140" y="169744"/>
                  </a:lnTo>
                  <a:lnTo>
                    <a:pt x="208151" y="201041"/>
                  </a:lnTo>
                  <a:lnTo>
                    <a:pt x="215808" y="204376"/>
                  </a:lnTo>
                  <a:lnTo>
                    <a:pt x="220072" y="205266"/>
                  </a:lnTo>
                  <a:lnTo>
                    <a:pt x="223709" y="205065"/>
                  </a:lnTo>
                  <a:lnTo>
                    <a:pt x="229866" y="202725"/>
                  </a:lnTo>
                  <a:lnTo>
                    <a:pt x="245170" y="190205"/>
                  </a:lnTo>
                  <a:lnTo>
                    <a:pt x="252383" y="179389"/>
                  </a:lnTo>
                  <a:lnTo>
                    <a:pt x="260547" y="145996"/>
                  </a:lnTo>
                  <a:lnTo>
                    <a:pt x="265939" y="113662"/>
                  </a:lnTo>
                  <a:lnTo>
                    <a:pt x="271529" y="83299"/>
                  </a:lnTo>
                  <a:lnTo>
                    <a:pt x="278674" y="49033"/>
                  </a:lnTo>
                  <a:lnTo>
                    <a:pt x="288453" y="29936"/>
                  </a:lnTo>
                  <a:lnTo>
                    <a:pt x="295154" y="23025"/>
                  </a:lnTo>
                  <a:lnTo>
                    <a:pt x="303423" y="18102"/>
                  </a:lnTo>
                  <a:lnTo>
                    <a:pt x="321667" y="14941"/>
                  </a:lnTo>
                  <a:lnTo>
                    <a:pt x="331082" y="15302"/>
                  </a:lnTo>
                  <a:lnTo>
                    <a:pt x="346101" y="20762"/>
                  </a:lnTo>
                  <a:lnTo>
                    <a:pt x="381134" y="45490"/>
                  </a:lnTo>
                  <a:lnTo>
                    <a:pt x="415205" y="72933"/>
                  </a:lnTo>
                  <a:lnTo>
                    <a:pt x="428625" y="85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08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9628" y="3810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What’s this book about?!?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book is a collection of 'economic' articles written by Levitt, an expert who has already gained a reputation for applying economic theory to diverse subjects. In </a:t>
            </a:r>
            <a:r>
              <a:rPr lang="en-US" i="1" dirty="0" smtClean="0"/>
              <a:t>Freakonomics</a:t>
            </a:r>
            <a:r>
              <a:rPr lang="en-US" dirty="0" smtClean="0"/>
              <a:t>, Levitt and </a:t>
            </a:r>
            <a:r>
              <a:rPr lang="en-US" dirty="0" err="1" smtClean="0"/>
              <a:t>Dubner</a:t>
            </a:r>
            <a:r>
              <a:rPr lang="en-US" dirty="0" smtClean="0"/>
              <a:t> argue that economics is, at root, the study of incentives. </a:t>
            </a:r>
          </a:p>
          <a:p>
            <a:endParaRPr lang="en-US" dirty="0"/>
          </a:p>
          <a:p>
            <a:r>
              <a:rPr lang="en-US" sz="1600" dirty="0" smtClean="0"/>
              <a:t>The book's topics include:</a:t>
            </a:r>
          </a:p>
          <a:p>
            <a:r>
              <a:rPr lang="en-US" sz="1600" dirty="0" smtClean="0"/>
              <a:t>Chapter 1: Discovering cheating as applied to teachers and sumo wrestlers, as well as a typical Washington DC area bagel business and its customers</a:t>
            </a:r>
          </a:p>
          <a:p>
            <a:r>
              <a:rPr lang="en-US" sz="1600" dirty="0" smtClean="0"/>
              <a:t>Chapter 2: Information control as applied to the Ku Klux Klan and real-estate agents</a:t>
            </a:r>
          </a:p>
          <a:p>
            <a:r>
              <a:rPr lang="en-US" sz="1600" dirty="0" smtClean="0"/>
              <a:t>Chapter 3: The economics of drug dealing, including the surprisingly low earnings and abject working conditions of crack cocaine dealers</a:t>
            </a:r>
          </a:p>
          <a:p>
            <a:r>
              <a:rPr lang="en-US" sz="1600" dirty="0" smtClean="0"/>
              <a:t>Chapter 4: The role legalized abortion has played in reducing crime, contrasted with the policies and downfall of Romanian dictator </a:t>
            </a:r>
            <a:r>
              <a:rPr lang="en-US" sz="1600" dirty="0" err="1" smtClean="0"/>
              <a:t>Nicolae</a:t>
            </a:r>
            <a:r>
              <a:rPr lang="en-US" sz="1600" dirty="0" smtClean="0"/>
              <a:t> </a:t>
            </a:r>
            <a:r>
              <a:rPr lang="en-US" sz="1600" dirty="0" err="1" smtClean="0"/>
              <a:t>Ceauşescu</a:t>
            </a:r>
            <a:endParaRPr lang="en-US" sz="1600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Chapter 5: The negligible effects of good parenting on education</a:t>
            </a:r>
          </a:p>
          <a:p>
            <a:r>
              <a:rPr lang="en-US" sz="1600" dirty="0" smtClean="0"/>
              <a:t>Chapter 6: The socioeconomic patterns of naming children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			</a:t>
            </a:r>
            <a:r>
              <a:rPr lang="en-US" sz="1600" i="1" dirty="0" smtClean="0"/>
              <a:t>--Wikipedia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0395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700" y="838200"/>
            <a:ext cx="784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Chapter 5:</a:t>
            </a:r>
            <a:br>
              <a:rPr lang="en-US" sz="3200" b="1" dirty="0" smtClean="0"/>
            </a:br>
            <a:r>
              <a:rPr lang="en-US" sz="3200" b="1" dirty="0" smtClean="0"/>
              <a:t>“What Makes a Perfect Parent?”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7030A0"/>
                </a:solidFill>
              </a:rPr>
              <a:t>Here’s the backstory…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The chapter begins by reviewing how parents get educated on raising their children and how parenting experts swing from one extreme to the next to “sell” their ideas. </a:t>
            </a:r>
          </a:p>
          <a:p>
            <a:pPr algn="ctr"/>
            <a:r>
              <a:rPr lang="en-US" dirty="0" smtClean="0">
                <a:hlinkClick r:id="rId2"/>
              </a:rPr>
              <a:t>parenting types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pro co-sleeping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anti co-sleeping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The authors considers what motivates parents to worry more about certain risks than others (swimming pools vs. guns) focusing on the effects of fear and misinterpretation of data.  </a:t>
            </a:r>
          </a:p>
          <a:p>
            <a:pPr algn="ctr"/>
            <a:r>
              <a:rPr lang="en-US" dirty="0" smtClean="0">
                <a:hlinkClick r:id="rId5"/>
              </a:rPr>
              <a:t>how to sell using fear!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130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3419" y="672053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chapter examines the influence of demographics, culture, and other variables that affect students’ performance on standardized tests.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177" y="3023569"/>
            <a:ext cx="2240508" cy="14878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23" y="2799772"/>
            <a:ext cx="1895040" cy="1724930"/>
          </a:xfrm>
          <a:prstGeom prst="rect">
            <a:avLst/>
          </a:prstGeom>
        </p:spPr>
      </p:pic>
      <p:sp>
        <p:nvSpPr>
          <p:cNvPr id="13" name="Plus 12"/>
          <p:cNvSpPr/>
          <p:nvPr/>
        </p:nvSpPr>
        <p:spPr>
          <a:xfrm>
            <a:off x="2787302" y="3357437"/>
            <a:ext cx="6858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13"/>
          <p:cNvSpPr/>
          <p:nvPr/>
        </p:nvSpPr>
        <p:spPr>
          <a:xfrm>
            <a:off x="5597507" y="3445321"/>
            <a:ext cx="685800" cy="67092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605517" y="3520215"/>
            <a:ext cx="152400" cy="33546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491217" y="3542874"/>
            <a:ext cx="381000" cy="8483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qual 21"/>
          <p:cNvSpPr/>
          <p:nvPr/>
        </p:nvSpPr>
        <p:spPr>
          <a:xfrm>
            <a:off x="6963422" y="3662237"/>
            <a:ext cx="510654" cy="42089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78276" y="3520215"/>
            <a:ext cx="1060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SAT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928560" y="3129850"/>
            <a:ext cx="5803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Aharoni" pitchFamily="2" charset="-79"/>
                <a:cs typeface="Aharoni" pitchFamily="2" charset="-79"/>
              </a:rPr>
              <a:t> ? </a:t>
            </a:r>
            <a:endParaRPr lang="en-US" sz="35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387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Bottom 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862" y="1981200"/>
            <a:ext cx="7619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successful child appears to be more “made” than nurtured.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(How is this similar to what we discovered with </a:t>
            </a:r>
            <a:r>
              <a:rPr lang="en-US" sz="4000" i="1" dirty="0" smtClean="0"/>
              <a:t>Outliers</a:t>
            </a:r>
            <a:r>
              <a:rPr lang="en-US" sz="4000" dirty="0" smtClean="0"/>
              <a:t>?)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7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Vocabulary!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17964"/>
            <a:ext cx="251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ECLS:</a:t>
            </a:r>
          </a:p>
          <a:p>
            <a:endParaRPr lang="en-US" dirty="0" smtClean="0"/>
          </a:p>
          <a:p>
            <a:r>
              <a:rPr lang="en-US" dirty="0" smtClean="0"/>
              <a:t>Stands for Early Childhood Longitudinal Study. The project measures the academic progress of over 20,000 children from kindergarten through fifth grade with subjects that represent a cross section of American children. </a:t>
            </a:r>
            <a:r>
              <a:rPr lang="en-US" dirty="0" smtClean="0">
                <a:hlinkClick r:id="rId2"/>
              </a:rPr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731819"/>
            <a:ext cx="259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</a:t>
            </a:r>
            <a:r>
              <a:rPr lang="en-US" b="1" dirty="0" smtClean="0">
                <a:solidFill>
                  <a:srgbClr val="7030A0"/>
                </a:solidFill>
              </a:rPr>
              <a:t>orrelation:</a:t>
            </a:r>
          </a:p>
          <a:p>
            <a:endParaRPr lang="en-US" b="1" dirty="0"/>
          </a:p>
          <a:p>
            <a:r>
              <a:rPr lang="en-US" dirty="0" smtClean="0"/>
              <a:t>A statistical term that indicates whether two variables move together.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cold &amp; snow are positively correlated</a:t>
            </a:r>
          </a:p>
          <a:p>
            <a:endParaRPr lang="en-US" dirty="0"/>
          </a:p>
          <a:p>
            <a:r>
              <a:rPr lang="en-US" dirty="0" smtClean="0"/>
              <a:t>Sun and rain are negatively correlated</a:t>
            </a:r>
          </a:p>
          <a:p>
            <a:r>
              <a:rPr lang="en-US" dirty="0" smtClean="0">
                <a:hlinkClick r:id="rId3"/>
              </a:rPr>
              <a:t>what do these correlations look like?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39691" y="1731819"/>
            <a:ext cx="26185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en-US" b="1" dirty="0" smtClean="0">
                <a:solidFill>
                  <a:srgbClr val="7030A0"/>
                </a:solidFill>
              </a:rPr>
              <a:t>egression analysis:</a:t>
            </a:r>
          </a:p>
          <a:p>
            <a:pPr algn="ctr"/>
            <a:endParaRPr lang="en-US" b="1" dirty="0"/>
          </a:p>
          <a:p>
            <a:r>
              <a:rPr lang="en-US" dirty="0" smtClean="0"/>
              <a:t>How an economist sorts huge piles of data to determine which factors are correlated and which are not.</a:t>
            </a:r>
          </a:p>
          <a:p>
            <a:endParaRPr lang="en-US" dirty="0"/>
          </a:p>
          <a:p>
            <a:r>
              <a:rPr lang="en-US" dirty="0" smtClean="0"/>
              <a:t>It demonstrates correlation, but doesn’t prove cause.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539963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why is it called regression?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2805</TotalTime>
  <Words>1368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BELLRINGER Oct. 6 </vt:lpstr>
      <vt:lpstr>Modes of Discourse: Nonfiction!</vt:lpstr>
      <vt:lpstr>Freakonomics</vt:lpstr>
      <vt:lpstr>Circle the 8 factors which you believe matter to a young child’s success in school </vt:lpstr>
      <vt:lpstr>What’s this book about?!?</vt:lpstr>
      <vt:lpstr>Chapter 5: “What Makes a Perfect Parent?” Here’s the backstory…</vt:lpstr>
      <vt:lpstr>PowerPoint Presentation</vt:lpstr>
      <vt:lpstr>Bottom Line</vt:lpstr>
      <vt:lpstr>Vocabulary!</vt:lpstr>
      <vt:lpstr>Vocabulary in Context</vt:lpstr>
      <vt:lpstr>Read the text. </vt:lpstr>
      <vt:lpstr>Ticket out – </vt:lpstr>
      <vt:lpstr>Modes of Discourse: Nonfiction!</vt:lpstr>
      <vt:lpstr>Bellringer: Oct 2</vt:lpstr>
      <vt:lpstr>Previously: Freakonomics chapter 5: “What Makes a Perfect Parent?”</vt:lpstr>
      <vt:lpstr>Remember – this information is for EARLY Childhood performance. Re-read their point about academic performance later on in life. </vt:lpstr>
      <vt:lpstr>Compare! </vt:lpstr>
      <vt:lpstr>Compare! </vt:lpstr>
      <vt:lpstr>Contrast! </vt:lpstr>
      <vt:lpstr>Now ANSWER this question in a well formed paragraph.</vt:lpstr>
      <vt:lpstr>Now – find eight factors (either that matter or don’t) and apply them to your own life.   </vt:lpstr>
      <vt:lpstr>Unit Project Drafting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Freakonomics</dc:title>
  <dc:creator>Windows User</dc:creator>
  <cp:lastModifiedBy>Windows User</cp:lastModifiedBy>
  <cp:revision>59</cp:revision>
  <cp:lastPrinted>2013-10-02T15:58:29Z</cp:lastPrinted>
  <dcterms:created xsi:type="dcterms:W3CDTF">2013-09-25T16:53:19Z</dcterms:created>
  <dcterms:modified xsi:type="dcterms:W3CDTF">2014-10-06T15:05:27Z</dcterms:modified>
</cp:coreProperties>
</file>