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5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3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8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D589-6A13-454E-B7B8-C0F38B286ED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66E4-42A7-40CB-864A-809AE052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ww%20bls%20gov_careeroutlook_2014_spring_oocha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YpGVIKjjIO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MLXfRyBMns" TargetMode="External"/><Relationship Id="rId2" Type="http://schemas.openxmlformats.org/officeDocument/2006/relationships/hyperlink" Target="https://owl.english.purdue.edu/owl/resource/659/0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Jan.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 a piece of paper to be submitted. You have five minutes on the clock to complete.</a:t>
            </a:r>
          </a:p>
          <a:p>
            <a:endParaRPr lang="en-US" dirty="0" smtClean="0"/>
          </a:p>
          <a:p>
            <a:r>
              <a:rPr lang="en-US" dirty="0" smtClean="0"/>
              <a:t>Write the sentence with the argument for Article 3 AND e</a:t>
            </a:r>
            <a:r>
              <a:rPr lang="en-US" dirty="0" smtClean="0"/>
              <a:t>xplain which expert from Article 2 would agree with the argument from Article 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opinion on whether college is worth it or not?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Unemployment chart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help you EVALUATE the different perspectives </a:t>
            </a:r>
            <a:r>
              <a:rPr lang="en-US" dirty="0" smtClean="0"/>
              <a:t>for this topic, let’s review some terms: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010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Write these down in your notes because you MUST use them in your assignment for this lesson.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Bias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Hidden Agenda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Argument Flaws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01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prejudice in favor of or against one thing, person, or group compared with another, </a:t>
            </a:r>
            <a:r>
              <a:rPr lang="en-US" dirty="0" smtClean="0"/>
              <a:t>usually </a:t>
            </a:r>
            <a:r>
              <a:rPr lang="en-US" dirty="0"/>
              <a:t>in a way considered to be unfair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Hey – let’s watch this video about BIAS from Ohio State University on </a:t>
            </a:r>
            <a:r>
              <a:rPr lang="en-US" dirty="0" smtClean="0">
                <a:hlinkClick r:id="rId2"/>
              </a:rPr>
              <a:t>recognizing bias in informational 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secret or ulterior motive for something.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Mrs. Bowe’s (no longer) hidden agenda for having you revise any written response is for you to practice revising and to review the material after you learned it once.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known as </a:t>
            </a:r>
            <a:r>
              <a:rPr lang="en-US" dirty="0" smtClean="0">
                <a:hlinkClick r:id="rId2"/>
              </a:rPr>
              <a:t>LOGICAL FALLACIES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Y</a:t>
            </a:r>
            <a:r>
              <a:rPr lang="en-US" dirty="0" smtClean="0"/>
              <a:t>ou learned these last year in 9</a:t>
            </a:r>
            <a:r>
              <a:rPr lang="en-US" baseline="30000" dirty="0" smtClean="0"/>
              <a:t>th</a:t>
            </a:r>
            <a:r>
              <a:rPr lang="en-US" dirty="0" smtClean="0"/>
              <a:t> grade. No, you really did and I don’t want to hear that you didn’t)</a:t>
            </a:r>
          </a:p>
          <a:p>
            <a:pPr lvl="1"/>
            <a:r>
              <a:rPr lang="en-US" b="1" dirty="0"/>
              <a:t>Slippery </a:t>
            </a:r>
            <a:r>
              <a:rPr lang="en-US" b="1" dirty="0" smtClean="0"/>
              <a:t>Slope</a:t>
            </a:r>
          </a:p>
          <a:p>
            <a:pPr lvl="1"/>
            <a:r>
              <a:rPr lang="en-US" b="1" dirty="0"/>
              <a:t>Hasty </a:t>
            </a:r>
            <a:r>
              <a:rPr lang="en-US" b="1" dirty="0" smtClean="0"/>
              <a:t>Generalization</a:t>
            </a:r>
          </a:p>
          <a:p>
            <a:pPr lvl="1"/>
            <a:r>
              <a:rPr lang="en-US" b="1" dirty="0"/>
              <a:t>Circular </a:t>
            </a:r>
            <a:r>
              <a:rPr lang="en-US" b="1" dirty="0" smtClean="0"/>
              <a:t>Argument</a:t>
            </a:r>
          </a:p>
          <a:p>
            <a:pPr lvl="1"/>
            <a:r>
              <a:rPr lang="en-US" b="1" dirty="0" smtClean="0"/>
              <a:t>Either/or</a:t>
            </a:r>
          </a:p>
          <a:p>
            <a:pPr lvl="1"/>
            <a:r>
              <a:rPr lang="en-US" b="1" dirty="0"/>
              <a:t>Ad </a:t>
            </a:r>
            <a:r>
              <a:rPr lang="en-US" b="1" dirty="0" err="1" smtClean="0"/>
              <a:t>populum</a:t>
            </a:r>
            <a:r>
              <a:rPr lang="en-US" b="1" dirty="0" smtClean="0"/>
              <a:t> (speaks to the positive or negative concepts instead of the actual issue)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Here’s a video which will explain some of these and more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to 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#1, # 4, #7, #11, #12 </a:t>
            </a:r>
          </a:p>
          <a:p>
            <a:r>
              <a:rPr lang="en-US" dirty="0" smtClean="0"/>
              <a:t>Identify the possible BIAS for each</a:t>
            </a:r>
          </a:p>
          <a:p>
            <a:r>
              <a:rPr lang="en-US" dirty="0" smtClean="0"/>
              <a:t>Identify the possible Hidden Agenda for each</a:t>
            </a:r>
          </a:p>
          <a:p>
            <a:r>
              <a:rPr lang="en-US" dirty="0" smtClean="0"/>
              <a:t>Identify a POSSIBLE Argument flaw (what could they possible have – not what do they have)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Article 3, 4 and 5.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each argument and its reasons</a:t>
            </a:r>
          </a:p>
          <a:p>
            <a:endParaRPr lang="en-US" dirty="0"/>
          </a:p>
          <a:p>
            <a:r>
              <a:rPr lang="en-US" dirty="0" smtClean="0"/>
              <a:t>What is the possible BIAS for each author?</a:t>
            </a:r>
          </a:p>
          <a:p>
            <a:endParaRPr lang="en-US" dirty="0"/>
          </a:p>
          <a:p>
            <a:r>
              <a:rPr lang="en-US" dirty="0" smtClean="0"/>
              <a:t>Does anyone seem to have a hidden agenda?</a:t>
            </a:r>
          </a:p>
          <a:p>
            <a:endParaRPr lang="en-US" dirty="0"/>
          </a:p>
          <a:p>
            <a:r>
              <a:rPr lang="en-US" dirty="0" smtClean="0"/>
              <a:t>What argument flaws are there? (this is the valid column on your notes.)</a:t>
            </a:r>
          </a:p>
        </p:txBody>
      </p:sp>
    </p:spTree>
    <p:extLst>
      <p:ext uri="{BB962C8B-B14F-4D97-AF65-F5344CB8AC3E}">
        <p14:creationId xmlns:p14="http://schemas.microsoft.com/office/powerpoint/2010/main" val="35594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– Jan.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Choose one of the argument flaws and give an example of it:</a:t>
            </a:r>
          </a:p>
          <a:p>
            <a:pPr lvl="1"/>
            <a:r>
              <a:rPr lang="en-US" b="1" dirty="0"/>
              <a:t>Slippery Slope</a:t>
            </a:r>
          </a:p>
          <a:p>
            <a:pPr lvl="1"/>
            <a:r>
              <a:rPr lang="en-US" b="1" dirty="0"/>
              <a:t>Hasty Generalization</a:t>
            </a:r>
          </a:p>
          <a:p>
            <a:pPr lvl="1"/>
            <a:r>
              <a:rPr lang="en-US" b="1" dirty="0"/>
              <a:t>Circular Argument</a:t>
            </a:r>
          </a:p>
          <a:p>
            <a:pPr lvl="1"/>
            <a:r>
              <a:rPr lang="en-US" b="1" dirty="0"/>
              <a:t>Either/or</a:t>
            </a:r>
          </a:p>
          <a:p>
            <a:pPr lvl="1"/>
            <a:r>
              <a:rPr lang="en-US" b="1" dirty="0"/>
              <a:t>Ad </a:t>
            </a:r>
            <a:r>
              <a:rPr lang="en-US" b="1" dirty="0" err="1"/>
              <a:t>populum</a:t>
            </a:r>
            <a:r>
              <a:rPr lang="en-US" b="1" dirty="0"/>
              <a:t> (speaks to the positive or negative concepts instead of the actual issue)  </a:t>
            </a:r>
            <a:endParaRPr lang="en-US" b="1" dirty="0" smtClean="0"/>
          </a:p>
          <a:p>
            <a:pPr lvl="1"/>
            <a:r>
              <a:rPr lang="en-US" b="1" dirty="0" smtClean="0"/>
              <a:t>Ad hominem (attacks the person instead of the issue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Prompt: Using the College issue and sources, explain how there are different conclusions drawn from the same set of facts.</a:t>
            </a:r>
          </a:p>
          <a:p>
            <a:endParaRPr lang="en-US" dirty="0"/>
          </a:p>
          <a:p>
            <a:r>
              <a:rPr lang="en-US" dirty="0" smtClean="0"/>
              <a:t>Use the vocabulary terms: Bias, Hidden Agenda, and Argument Flaws (or logical fallacies) </a:t>
            </a:r>
          </a:p>
          <a:p>
            <a:r>
              <a:rPr lang="en-US" dirty="0" smtClean="0"/>
              <a:t>No, this isn’t homework.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462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Bellringer Jan. 7</vt:lpstr>
      <vt:lpstr>To help you EVALUATE the different perspectives for this topic, let’s review some terms: </vt:lpstr>
      <vt:lpstr>BIAS </vt:lpstr>
      <vt:lpstr>Hidden Agenda</vt:lpstr>
      <vt:lpstr>Argument Flaws</vt:lpstr>
      <vt:lpstr>Go back to ARTICLE 2</vt:lpstr>
      <vt:lpstr>Read Article 3, 4 and 5. </vt:lpstr>
      <vt:lpstr>Ticket Out – Jan. 7</vt:lpstr>
      <vt:lpstr>Written Response</vt:lpstr>
      <vt:lpstr>Ticket Out: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How do we find the answer to a question when there are so many perspectives?</dc:title>
  <dc:creator>Windows User</dc:creator>
  <cp:lastModifiedBy>Windows User</cp:lastModifiedBy>
  <cp:revision>20</cp:revision>
  <dcterms:created xsi:type="dcterms:W3CDTF">2015-01-05T13:23:38Z</dcterms:created>
  <dcterms:modified xsi:type="dcterms:W3CDTF">2015-01-07T19:44:43Z</dcterms:modified>
</cp:coreProperties>
</file>