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8" r:id="rId3"/>
    <p:sldId id="270" r:id="rId4"/>
    <p:sldId id="269" r:id="rId5"/>
    <p:sldId id="267" r:id="rId6"/>
    <p:sldId id="271" r:id="rId7"/>
    <p:sldId id="272" r:id="rId8"/>
    <p:sldId id="273" r:id="rId9"/>
    <p:sldId id="274" r:id="rId10"/>
    <p:sldId id="275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D4B00-CDEA-47E1-B10A-A6F5D0149E2D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C32A-DF78-434A-8489-35B036C47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4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1C32A-DF78-434A-8489-35B036C476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98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little differences – leading into subtle details and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5113-5909-41CD-9C74-A683B11A6A2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7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this a handout.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5113-5909-41CD-9C74-A683B11A6A2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50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295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32340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41340" y="190503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8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0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62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60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83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21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31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19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5" y="3505204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800" b="0">
                <a:solidFill>
                  <a:srgbClr val="F9F9F9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5" y="4958865"/>
            <a:ext cx="7924799" cy="984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000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685805" y="4916993"/>
            <a:ext cx="7924799" cy="4301"/>
          </a:xfrm>
          <a:prstGeom prst="straightConnector1">
            <a:avLst/>
          </a:prstGeom>
          <a:noFill/>
          <a:ln w="9525" cap="flat">
            <a:solidFill>
              <a:srgbClr val="E9E9E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7083518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28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59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5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1" y="2201900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9792" y="2201900"/>
            <a:ext cx="4038599" cy="39136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8205" y="1399592"/>
            <a:ext cx="4040187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600" b="1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62945" y="2180220"/>
            <a:ext cx="3749040" cy="1586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Shape 49"/>
          <p:cNvCxnSpPr/>
          <p:nvPr/>
        </p:nvCxnSpPr>
        <p:spPr>
          <a:xfrm>
            <a:off x="4754880" y="2180220"/>
            <a:ext cx="3749040" cy="1586"/>
          </a:xfrm>
          <a:prstGeom prst="straightConnector1">
            <a:avLst/>
          </a:prstGeom>
          <a:noFill/>
          <a:ln w="12700" cap="flat">
            <a:solidFill>
              <a:srgbClr val="EEEEE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772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715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6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5" y="457204"/>
            <a:ext cx="6248399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81805" y="1600200"/>
            <a:ext cx="1984247" cy="373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1200"/>
            </a:lvl2pPr>
            <a:lvl3pPr rtl="0">
              <a:spcBef>
                <a:spcPts val="0"/>
              </a:spcBef>
              <a:buFont typeface="Merriweather"/>
              <a:buNone/>
              <a:defRPr sz="1000"/>
            </a:lvl3pPr>
            <a:lvl4pPr rtl="0">
              <a:spcBef>
                <a:spcPts val="0"/>
              </a:spcBef>
              <a:buFont typeface="Merriweather"/>
              <a:buNone/>
              <a:defRPr sz="900"/>
            </a:lvl4pPr>
            <a:lvl5pPr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781805" y="457200"/>
            <a:ext cx="1981199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14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1800" b="1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457205" y="457200"/>
            <a:ext cx="6019799" cy="5562600"/>
          </a:xfrm>
          <a:prstGeom prst="rect">
            <a:avLst/>
          </a:prstGeom>
          <a:solidFill>
            <a:srgbClr val="FEFDF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Merriweather"/>
              <a:buNone/>
              <a:defRPr sz="3200" b="0" i="0" u="none" strike="noStrike" cap="none" baseline="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629400" y="1600204"/>
            <a:ext cx="20574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25000"/>
              </a:lnSpc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Font typeface="Merriweather"/>
              <a:buNone/>
              <a:defRPr sz="1600" b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0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232819" y="-327818"/>
            <a:ext cx="46783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33985" algn="l" rtl="0">
              <a:spcBef>
                <a:spcPts val="600"/>
              </a:spcBef>
              <a:buClr>
                <a:schemeClr val="accent2"/>
              </a:buClr>
              <a:buFont typeface="Merriweather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40080" marR="0" indent="-154940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24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1005839" marR="0" indent="-117792" algn="l" rtl="0">
              <a:spcBef>
                <a:spcPts val="300"/>
              </a:spcBef>
              <a:buClr>
                <a:srgbClr val="B27834"/>
              </a:buClr>
              <a:buFont typeface="Merriweather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280160" marR="0" indent="-136207" algn="l" rtl="0">
              <a:spcBef>
                <a:spcPts val="300"/>
              </a:spcBef>
              <a:buClr>
                <a:srgbClr val="D6903E"/>
              </a:buClr>
              <a:buFont typeface="Merriweather"/>
              <a:buChar char="●"/>
              <a:defRPr sz="19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554480" marR="0" indent="-1473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828800" marR="0" indent="-136842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7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011679" marR="0" indent="-96519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286000" marR="0" indent="-10953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560320" marR="0" indent="-104457" algn="l" rtl="0">
              <a:spcBef>
                <a:spcPts val="340"/>
              </a:spcBef>
              <a:buClr>
                <a:srgbClr val="D6903E"/>
              </a:buClr>
              <a:buFont typeface="Merriweather"/>
              <a:buChar char="☞"/>
              <a:defRPr sz="15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dt" idx="10"/>
          </p:nvPr>
        </p:nvSpPr>
        <p:spPr>
          <a:xfrm>
            <a:off x="5791200" y="6203671"/>
            <a:ext cx="25908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133600" y="6203671"/>
            <a:ext cx="3581399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10580" y="6181531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600" b="0" i="0" u="none" strike="noStrike" cap="none" baseline="0">
                <a:solidFill>
                  <a:schemeClr val="lt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kern="0">
              <a:solidFill>
                <a:srgbClr val="FEFAC9"/>
              </a:solidFill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152404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F9F9F9"/>
              </a:buClr>
              <a:buFont typeface="Merriweather"/>
              <a:buNone/>
              <a:defRPr sz="4200" b="0" i="0" u="none" strike="noStrike" cap="none" baseline="0">
                <a:solidFill>
                  <a:srgbClr val="F9F9F9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7265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5D50A-651D-413A-81F1-0E7AE88B03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6367-5733-4E74-AEC5-7EC73519C0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RXNNqNfQBs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 marL="140335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In your notes – just add this to the reading guide on the blank back –</a:t>
            </a:r>
          </a:p>
          <a:p>
            <a:pPr marL="140335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What seems to be Jackson’s attitude toward Miss Strangeworth in the paragraph? What phrases did you use to infer this tone? </a:t>
            </a:r>
          </a:p>
          <a:p>
            <a:pPr marL="14033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140335" indent="0">
              <a:buNone/>
            </a:pPr>
            <a:r>
              <a:rPr lang="en-US" dirty="0">
                <a:solidFill>
                  <a:schemeClr val="tx1"/>
                </a:solidFill>
              </a:rPr>
              <a:t>Miss Strangeworth never concerned herself with facts; her letters all dealt with the more negotiable stuff of suspicion. Mr. Lewis would never have imagined for a minute that his grandson might be lifting petty cash from the store register if he had not had one of Miss Strangeworth's letters.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5"/>
            <a:ext cx="8229600" cy="7619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Bellringer Dec. 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 Rose for Emily,” like </a:t>
            </a:r>
            <a:r>
              <a:rPr lang="en-US" dirty="0"/>
              <a:t>the majority of Faulkner’s stories, takes place in the fictional </a:t>
            </a:r>
            <a:r>
              <a:rPr lang="en-US" dirty="0" err="1"/>
              <a:t>Yoknapatawpha</a:t>
            </a:r>
            <a:r>
              <a:rPr lang="en-US" dirty="0"/>
              <a:t> County, Mississippi. Published in </a:t>
            </a:r>
            <a:r>
              <a:rPr lang="en-US" b="1" dirty="0"/>
              <a:t>1930</a:t>
            </a:r>
            <a:r>
              <a:rPr lang="en-US" dirty="0"/>
              <a:t>, the story portrays social customs of the small-town South at the turn of the 20</a:t>
            </a:r>
            <a:r>
              <a:rPr lang="en-US" baseline="30000" dirty="0"/>
              <a:t>th</a:t>
            </a:r>
            <a:r>
              <a:rPr lang="en-US" dirty="0"/>
              <a:t> century. </a:t>
            </a:r>
            <a:r>
              <a:rPr lang="en-US" b="1" dirty="0"/>
              <a:t>Be warned that the narrator refers to African Americans with a term that is offensive to contemporary readers.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information about Emily, Southern society, and the background information, make a prediction about what the story will be about.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1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does Shirley Jackson, the author, seem to feel about Miss Strangeworth, what she does, and what the town does to her?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words and phrases help show us this feeling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the message about the difference between perception and reality? </a:t>
            </a:r>
          </a:p>
        </p:txBody>
      </p:sp>
    </p:spTree>
    <p:extLst>
      <p:ext uri="{BB962C8B-B14F-4D97-AF65-F5344CB8AC3E}">
        <p14:creationId xmlns:p14="http://schemas.microsoft.com/office/powerpoint/2010/main" val="343458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about Miss Strangeworth helps show us this message?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is the message about the difference between perception and reality?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Any other questions about the text, characterization, tone, theme….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 smtClean="0">
                <a:solidFill>
                  <a:schemeClr val="tx1"/>
                </a:solidFill>
              </a:rPr>
              <a:t>will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take the quiz. You may use your notes on the quiz. </a:t>
            </a:r>
            <a:r>
              <a:rPr lang="en-US" dirty="0" smtClean="0">
                <a:solidFill>
                  <a:schemeClr val="tx1"/>
                </a:solidFill>
              </a:rPr>
              <a:t>Turn in the quiz and the notes.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Do not talk during the quiz. That means that no sounds will come out of your mouth while anyone has a quiz paper.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After lunch we will move on to the next lesson, “A Rose for Emily”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“The Possibility of Evil”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140335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(</a:t>
            </a:r>
            <a:r>
              <a:rPr lang="en-US" sz="2500" dirty="0" smtClean="0">
                <a:solidFill>
                  <a:schemeClr val="tx1"/>
                </a:solidFill>
              </a:rPr>
              <a:t>period 7 information) </a:t>
            </a:r>
          </a:p>
          <a:p>
            <a:pPr marL="140335" indent="0">
              <a:buNone/>
            </a:pPr>
            <a:r>
              <a:rPr lang="en-US" sz="2500" i="1" dirty="0" smtClean="0">
                <a:solidFill>
                  <a:schemeClr val="tx1"/>
                </a:solidFill>
              </a:rPr>
              <a:t>The Art of Hearing Heartbeats 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smtClean="0">
                <a:solidFill>
                  <a:schemeClr val="tx1"/>
                </a:solidFill>
              </a:rPr>
              <a:t>test will be in class on Dec. 14 (Monday)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5"/>
            <a:ext cx="8229600" cy="76199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Upcoming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period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Faulkner use subtle details and characterization to comment on the difference between perceptions and reality?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“A Rose for Emily”</a:t>
            </a:r>
          </a:p>
          <a:p>
            <a:r>
              <a:rPr lang="en-US" dirty="0" smtClean="0"/>
              <a:t>By William Faulkner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infer based off of details?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http://www.youtube.com/watch?v=cRXNNqNfQBs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*Disclaimer* This scene from </a:t>
            </a:r>
            <a:r>
              <a:rPr lang="en-US" i="1" dirty="0" smtClean="0"/>
              <a:t>Men in Black</a:t>
            </a:r>
            <a:r>
              <a:rPr lang="en-US" dirty="0" smtClean="0"/>
              <a:t> has mild profanity. It’s not nearly as bad as what you hear in the hallways, though.   </a:t>
            </a:r>
            <a:r>
              <a:rPr lang="en-US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Sketch the woman described below.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“They </a:t>
            </a:r>
            <a:r>
              <a:rPr lang="en-US" dirty="0"/>
              <a:t>rose when she entered--a small, fat woman in black, with a thin gold chain descending to her waist and vanishing into her belt, leaning on an ebony cane with a tarnished gold head. Her skeleton was small and spare; perhaps that was why what would have been merely plumpness in another was obesity in her. She looked bloated, like a body long submerged in motionless water, and of that pallid hue. Her eyes, lost in the fatty ridges of her face, looked like two small pieces of coal pressed into a lump of dough as they moved from one face to another while the visitors stated their errand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you infer about the woman?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594</Words>
  <Application>Microsoft Office PowerPoint</Application>
  <PresentationFormat>On-screen Show (4:3)</PresentationFormat>
  <Paragraphs>40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Paper</vt:lpstr>
      <vt:lpstr>Office Theme</vt:lpstr>
      <vt:lpstr>Bellringer Dec. 10</vt:lpstr>
      <vt:lpstr>What is the message about the difference between perception and reality? </vt:lpstr>
      <vt:lpstr>What is the message about the difference between perception and reality? </vt:lpstr>
      <vt:lpstr>“The Possibility of Evil”</vt:lpstr>
      <vt:lpstr>Upcoming – period 7</vt:lpstr>
      <vt:lpstr>How does Faulkner use subtle details and characterization to comment on the difference between perceptions and reality? </vt:lpstr>
      <vt:lpstr>What can you infer based off of details?</vt:lpstr>
      <vt:lpstr>Sketch the woman described below. </vt:lpstr>
      <vt:lpstr>What can you infer about the woman? </vt:lpstr>
      <vt:lpstr>Background. 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Nov. 3 – in your notes</dc:title>
  <dc:creator>Windows User</dc:creator>
  <cp:lastModifiedBy>Windows User</cp:lastModifiedBy>
  <cp:revision>27</cp:revision>
  <dcterms:created xsi:type="dcterms:W3CDTF">2015-11-09T14:57:03Z</dcterms:created>
  <dcterms:modified xsi:type="dcterms:W3CDTF">2015-12-10T19:26:23Z</dcterms:modified>
</cp:coreProperties>
</file>