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60" r:id="rId3"/>
    <p:sldId id="263" r:id="rId4"/>
    <p:sldId id="261" r:id="rId5"/>
    <p:sldId id="264" r:id="rId6"/>
    <p:sldId id="266"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4501C-5714-446E-BB54-F3F96C85EB7A}" type="datetimeFigureOut">
              <a:rPr lang="en-US" smtClean="0"/>
              <a:t>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CF76-1FBD-443F-8501-D22C14C3DF02}" type="slidenum">
              <a:rPr lang="en-US" smtClean="0"/>
              <a:t>‹#›</a:t>
            </a:fld>
            <a:endParaRPr lang="en-US"/>
          </a:p>
        </p:txBody>
      </p:sp>
    </p:spTree>
    <p:extLst>
      <p:ext uri="{BB962C8B-B14F-4D97-AF65-F5344CB8AC3E}">
        <p14:creationId xmlns:p14="http://schemas.microsoft.com/office/powerpoint/2010/main" val="69378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video at 2:40</a:t>
            </a:r>
            <a:endParaRPr lang="en-US" dirty="0"/>
          </a:p>
        </p:txBody>
      </p:sp>
      <p:sp>
        <p:nvSpPr>
          <p:cNvPr id="4" name="Slide Number Placeholder 3"/>
          <p:cNvSpPr>
            <a:spLocks noGrp="1"/>
          </p:cNvSpPr>
          <p:nvPr>
            <p:ph type="sldNum" sz="quarter" idx="10"/>
          </p:nvPr>
        </p:nvSpPr>
        <p:spPr/>
        <p:txBody>
          <a:bodyPr/>
          <a:lstStyle/>
          <a:p>
            <a:fld id="{8DB4CF76-1FBD-443F-8501-D22C14C3DF02}" type="slidenum">
              <a:rPr lang="en-US" smtClean="0"/>
              <a:t>6</a:t>
            </a:fld>
            <a:endParaRPr lang="en-US"/>
          </a:p>
        </p:txBody>
      </p:sp>
    </p:spTree>
    <p:extLst>
      <p:ext uri="{BB962C8B-B14F-4D97-AF65-F5344CB8AC3E}">
        <p14:creationId xmlns:p14="http://schemas.microsoft.com/office/powerpoint/2010/main" val="1206686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05805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80093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1725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67969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60668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3160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107086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176221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21658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309828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13629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413172455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0lD37bq8Y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leq%201%20faubus%20and%20king/Letter%20from%20Birmingham%20Jail/Statement%20by%20Alabama%20Clergymen.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600199"/>
          </a:xfrm>
        </p:spPr>
        <p:txBody>
          <a:bodyPr anchor="t"/>
          <a:lstStyle/>
          <a:p>
            <a:r>
              <a:rPr lang="en-US" sz="4000" dirty="0" smtClean="0"/>
              <a:t>Bellringer: Feb 12</a:t>
            </a:r>
            <a:br>
              <a:rPr lang="en-US" sz="4000" dirty="0" smtClean="0"/>
            </a:br>
            <a:r>
              <a:rPr lang="en-US" sz="4000" dirty="0" smtClean="0"/>
              <a:t>Write this on a piece of paper which you will turn in.</a:t>
            </a:r>
            <a:br>
              <a:rPr lang="en-US" sz="4000" dirty="0" smtClean="0"/>
            </a:br>
            <a:endParaRPr lang="en-US" sz="4000" dirty="0"/>
          </a:p>
        </p:txBody>
      </p:sp>
      <p:sp>
        <p:nvSpPr>
          <p:cNvPr id="3" name="Text Placeholder 2"/>
          <p:cNvSpPr>
            <a:spLocks noGrp="1"/>
          </p:cNvSpPr>
          <p:nvPr>
            <p:ph type="body" idx="1"/>
          </p:nvPr>
        </p:nvSpPr>
        <p:spPr>
          <a:xfrm>
            <a:off x="762000" y="2438400"/>
            <a:ext cx="7543800" cy="3886200"/>
          </a:xfrm>
        </p:spPr>
        <p:txBody>
          <a:bodyPr anchor="t"/>
          <a:lstStyle/>
          <a:p>
            <a:pPr marL="152400" indent="0">
              <a:buNone/>
            </a:pPr>
            <a:r>
              <a:rPr lang="en-US" sz="2500" dirty="0" smtClean="0"/>
              <a:t>What options could Faubus have used to keep peace and order in Little Rock besides calling out the National Guard?</a:t>
            </a:r>
          </a:p>
          <a:p>
            <a:pPr marL="152400" indent="0">
              <a:buNone/>
            </a:pPr>
            <a:endParaRPr lang="en-US" sz="2500" dirty="0"/>
          </a:p>
          <a:p>
            <a:pPr marL="152400" indent="0">
              <a:buNone/>
            </a:pPr>
            <a:r>
              <a:rPr lang="en-US" sz="2500" dirty="0" smtClean="0"/>
              <a:t>Write a note to Gov. Faubus convincing him to use a different approach. Remember, one of his concerns is appeasing his voters. </a:t>
            </a:r>
            <a:endParaRPr lang="en-US" sz="2500" dirty="0"/>
          </a:p>
        </p:txBody>
      </p:sp>
    </p:spTree>
    <p:extLst>
      <p:ext uri="{BB962C8B-B14F-4D97-AF65-F5344CB8AC3E}">
        <p14:creationId xmlns:p14="http://schemas.microsoft.com/office/powerpoint/2010/main" val="405666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838200" y="533400"/>
            <a:ext cx="6781800" cy="1600199"/>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3600" b="1" i="0" u="none" strike="noStrike" cap="none" baseline="0" dirty="0" smtClean="0">
                <a:latin typeface="Arial"/>
                <a:ea typeface="Arial"/>
                <a:cs typeface="Arial"/>
                <a:sym typeface="Arial"/>
              </a:rPr>
              <a:t>What you should have done for today</a:t>
            </a:r>
            <a:endParaRPr lang="en-US" sz="3600" b="1" i="0" u="none" strike="noStrike" cap="none" baseline="0" dirty="0">
              <a:latin typeface="Arial"/>
              <a:ea typeface="Arial"/>
              <a:cs typeface="Arial"/>
              <a:sym typeface="Arial"/>
            </a:endParaRPr>
          </a:p>
        </p:txBody>
      </p:sp>
      <p:sp>
        <p:nvSpPr>
          <p:cNvPr id="162" name="Shape 162"/>
          <p:cNvSpPr txBox="1">
            <a:spLocks noGrp="1"/>
          </p:cNvSpPr>
          <p:nvPr>
            <p:ph type="body" idx="1"/>
          </p:nvPr>
        </p:nvSpPr>
        <p:spPr>
          <a:xfrm>
            <a:off x="762000" y="2286000"/>
            <a:ext cx="7543800" cy="3886200"/>
          </a:xfrm>
          <a:prstGeom prst="rect">
            <a:avLst/>
          </a:prstGeom>
          <a:noFill/>
          <a:ln>
            <a:noFill/>
          </a:ln>
        </p:spPr>
        <p:txBody>
          <a:bodyPr lIns="91425" tIns="45700" rIns="91425" bIns="45700" anchor="t" anchorCtr="0">
            <a:noAutofit/>
          </a:bodyPr>
          <a:lstStyle/>
          <a:p>
            <a:pPr marL="0" marR="0" lvl="0" indent="0" algn="l" rtl="0">
              <a:spcBef>
                <a:spcPts val="480"/>
              </a:spcBef>
              <a:buClr>
                <a:srgbClr val="000000"/>
              </a:buClr>
              <a:buSzPct val="100000"/>
              <a:buNone/>
            </a:pPr>
            <a:r>
              <a:rPr lang="en-US" sz="1800" b="0" i="0" u="none" strike="noStrike" cap="none" baseline="0" dirty="0" smtClean="0">
                <a:latin typeface="Arial"/>
                <a:ea typeface="Arial"/>
                <a:cs typeface="Arial"/>
                <a:sym typeface="Arial"/>
              </a:rPr>
              <a:t>Answer </a:t>
            </a:r>
            <a:r>
              <a:rPr lang="en-US" sz="1800" b="0" i="0" u="none" strike="noStrike" cap="none" baseline="0" dirty="0">
                <a:latin typeface="Arial"/>
                <a:ea typeface="Arial"/>
                <a:cs typeface="Arial"/>
                <a:sym typeface="Arial"/>
              </a:rPr>
              <a:t>LEQ using graphic organizer:</a:t>
            </a:r>
          </a:p>
          <a:p>
            <a:pPr marL="548640" marR="0" lvl="1" indent="-193040" algn="l" rtl="0">
              <a:spcBef>
                <a:spcPts val="400"/>
              </a:spcBef>
              <a:buClr>
                <a:srgbClr val="000000"/>
              </a:buClr>
              <a:buSzPct val="100000"/>
              <a:buFont typeface="Arial"/>
              <a:buChar char="•"/>
            </a:pPr>
            <a:r>
              <a:rPr lang="en-US" sz="1800" b="0" i="0" u="none" strike="noStrike" cap="none" baseline="0" dirty="0">
                <a:latin typeface="Arial"/>
                <a:ea typeface="Arial"/>
                <a:cs typeface="Arial"/>
                <a:sym typeface="Arial"/>
              </a:rPr>
              <a:t>How does Faubus employ ethos, logos, and pathos to </a:t>
            </a:r>
            <a:r>
              <a:rPr lang="en-US" sz="1800" dirty="0" smtClean="0"/>
              <a:t>support his message? </a:t>
            </a:r>
          </a:p>
          <a:p>
            <a:pPr marL="548640" marR="0" lvl="1" indent="-193040" algn="l" rtl="0">
              <a:spcBef>
                <a:spcPts val="400"/>
              </a:spcBef>
              <a:buClr>
                <a:srgbClr val="000000"/>
              </a:buClr>
              <a:buSzPct val="100000"/>
              <a:buFont typeface="Arial"/>
              <a:buChar char="•"/>
            </a:pPr>
            <a:endParaRPr lang="en-US" sz="1800" dirty="0" smtClean="0"/>
          </a:p>
          <a:p>
            <a:pPr marL="548640" marR="0" lvl="1" indent="-193040" algn="l" rtl="0">
              <a:spcBef>
                <a:spcPts val="400"/>
              </a:spcBef>
              <a:buClr>
                <a:srgbClr val="000000"/>
              </a:buClr>
              <a:buSzPct val="100000"/>
              <a:buFont typeface="Arial"/>
              <a:buChar char="•"/>
            </a:pPr>
            <a:endParaRPr lang="en-US" sz="1800" dirty="0"/>
          </a:p>
          <a:p>
            <a:pPr marL="548640" marR="0" lvl="1" indent="-193040" algn="l" rtl="0">
              <a:spcBef>
                <a:spcPts val="400"/>
              </a:spcBef>
              <a:buClr>
                <a:srgbClr val="000000"/>
              </a:buClr>
              <a:buSzPct val="100000"/>
              <a:buFont typeface="Arial"/>
              <a:buChar char="•"/>
            </a:pPr>
            <a:r>
              <a:rPr lang="en-US" sz="1800" dirty="0" smtClean="0"/>
              <a:t>His </a:t>
            </a:r>
            <a:r>
              <a:rPr lang="en-US" sz="1800" dirty="0"/>
              <a:t>message (more or less) is that integration cannot be forced onto the people of the state by the federal government. It is a state and local issue and there must be time given to see which law will be upheld by the courts – the State or the Federal government</a:t>
            </a:r>
            <a:r>
              <a:rPr lang="en-US" sz="1800" dirty="0" smtClean="0"/>
              <a:t>. Because the law is being questioned, unrest and disorder are imminent; therefore peace and order must be kept by any means necessary to prevent even worse disaster. </a:t>
            </a:r>
            <a:endParaRPr lang="en-US" sz="1800" dirty="0"/>
          </a:p>
          <a:p>
            <a:pPr marL="548640" marR="0" lvl="1" indent="-193040" algn="l" rtl="0">
              <a:spcBef>
                <a:spcPts val="400"/>
              </a:spcBef>
              <a:buClr>
                <a:srgbClr val="000000"/>
              </a:buClr>
              <a:buSzPct val="100000"/>
              <a:buFont typeface="Arial"/>
              <a:buChar char="•"/>
            </a:pPr>
            <a:endParaRPr lang="en-US" sz="1800" b="0" i="0" u="none" strike="noStrike" cap="none" baseline="0" dirty="0">
              <a:latin typeface="Arial"/>
              <a:ea typeface="Arial"/>
              <a:cs typeface="Arial"/>
              <a:sym typeface="Arial"/>
            </a:endParaRPr>
          </a:p>
        </p:txBody>
      </p:sp>
    </p:spTree>
    <p:extLst>
      <p:ext uri="{BB962C8B-B14F-4D97-AF65-F5344CB8AC3E}">
        <p14:creationId xmlns:p14="http://schemas.microsoft.com/office/powerpoint/2010/main" val="3487870611"/>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20000" cy="1600199"/>
          </a:xfrm>
        </p:spPr>
        <p:txBody>
          <a:bodyPr anchor="t"/>
          <a:lstStyle/>
          <a:p>
            <a:r>
              <a:rPr lang="en-US" sz="5000" dirty="0" smtClean="0"/>
              <a:t>Did you….</a:t>
            </a:r>
            <a:endParaRPr lang="en-US" sz="5000" dirty="0"/>
          </a:p>
        </p:txBody>
      </p:sp>
      <p:sp>
        <p:nvSpPr>
          <p:cNvPr id="3" name="Text Placeholder 2"/>
          <p:cNvSpPr>
            <a:spLocks noGrp="1"/>
          </p:cNvSpPr>
          <p:nvPr>
            <p:ph type="body" idx="1"/>
          </p:nvPr>
        </p:nvSpPr>
        <p:spPr>
          <a:xfrm>
            <a:off x="762000" y="1447800"/>
            <a:ext cx="7543800" cy="4724400"/>
          </a:xfrm>
        </p:spPr>
        <p:txBody>
          <a:bodyPr anchor="t"/>
          <a:lstStyle/>
          <a:p>
            <a:pPr marL="609600" indent="-457200">
              <a:buFont typeface="+mj-lt"/>
              <a:buAutoNum type="arabicPeriod"/>
            </a:pPr>
            <a:r>
              <a:rPr lang="en-US" sz="2500" dirty="0" smtClean="0"/>
              <a:t>State your opinion on the effectiveness of Faubus’s speech?</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logos in the speech?</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pathos in the speech?</a:t>
            </a:r>
          </a:p>
          <a:p>
            <a:pPr marL="609600" indent="-457200">
              <a:buFont typeface="+mj-lt"/>
              <a:buAutoNum type="arabicPeriod"/>
            </a:pPr>
            <a:endParaRPr lang="en-US" sz="2500" dirty="0"/>
          </a:p>
          <a:p>
            <a:pPr marL="609600" indent="-457200">
              <a:buFont typeface="+mj-lt"/>
              <a:buAutoNum type="arabicPeriod"/>
            </a:pPr>
            <a:r>
              <a:rPr lang="en-US" sz="2500" dirty="0" smtClean="0"/>
              <a:t>Both #2 and #3 include explaining how the overall logos and pathos works with your conclusion on his effectiveness.</a:t>
            </a:r>
            <a:endParaRPr lang="en-US" sz="2500" dirty="0"/>
          </a:p>
        </p:txBody>
      </p:sp>
    </p:spTree>
    <p:extLst>
      <p:ext uri="{BB962C8B-B14F-4D97-AF65-F5344CB8AC3E}">
        <p14:creationId xmlns:p14="http://schemas.microsoft.com/office/powerpoint/2010/main" val="380002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20000" cy="1600199"/>
          </a:xfrm>
        </p:spPr>
        <p:txBody>
          <a:bodyPr anchor="t"/>
          <a:lstStyle/>
          <a:p>
            <a:r>
              <a:rPr lang="en-US" sz="5000" dirty="0" smtClean="0"/>
              <a:t>Did you….</a:t>
            </a:r>
            <a:endParaRPr lang="en-US" sz="5000" dirty="0"/>
          </a:p>
        </p:txBody>
      </p:sp>
      <p:sp>
        <p:nvSpPr>
          <p:cNvPr id="3" name="Text Placeholder 2"/>
          <p:cNvSpPr>
            <a:spLocks noGrp="1"/>
          </p:cNvSpPr>
          <p:nvPr>
            <p:ph type="body" idx="1"/>
          </p:nvPr>
        </p:nvSpPr>
        <p:spPr>
          <a:xfrm>
            <a:off x="762000" y="1600200"/>
            <a:ext cx="7543800" cy="4572000"/>
          </a:xfrm>
        </p:spPr>
        <p:txBody>
          <a:bodyPr anchor="t"/>
          <a:lstStyle/>
          <a:p>
            <a:pPr marL="152400" indent="0">
              <a:buNone/>
            </a:pPr>
            <a:r>
              <a:rPr lang="en-US" sz="2500" dirty="0" smtClean="0"/>
              <a:t>5. Examine Faubus’s ethos? (How does bias and/or hidden agenda help or hurt his effectiveness?) Remember – you HAVE credibility. You don’t USE credibility. </a:t>
            </a:r>
          </a:p>
          <a:p>
            <a:pPr marL="152400" indent="0">
              <a:buNone/>
            </a:pPr>
            <a:endParaRPr lang="en-US" sz="2500" dirty="0"/>
          </a:p>
          <a:p>
            <a:pPr marL="152400" indent="0">
              <a:buNone/>
            </a:pPr>
            <a:r>
              <a:rPr lang="en-US" sz="2500" dirty="0" smtClean="0"/>
              <a:t>6. Use proper word choice and tone? (He is Governor Faubus, Orval Faubus, or just Faubus)</a:t>
            </a:r>
          </a:p>
          <a:p>
            <a:pPr marL="152400" indent="0">
              <a:buNone/>
            </a:pPr>
            <a:r>
              <a:rPr lang="en-US" sz="2500" dirty="0" smtClean="0"/>
              <a:t>7. Did you vary your sentences? </a:t>
            </a:r>
          </a:p>
          <a:p>
            <a:pPr marL="152400" indent="0">
              <a:buNone/>
            </a:pPr>
            <a:endParaRPr lang="en-US" sz="2500" dirty="0"/>
          </a:p>
          <a:p>
            <a:pPr marL="152400" indent="0">
              <a:buNone/>
            </a:pPr>
            <a:r>
              <a:rPr lang="en-US" sz="2500" dirty="0" smtClean="0"/>
              <a:t>8. Did you proofread for grammar and conventions or is your response a hot mess of incorrectness?</a:t>
            </a:r>
          </a:p>
          <a:p>
            <a:pPr marL="152400" indent="0">
              <a:buNone/>
            </a:pPr>
            <a:endParaRPr lang="en-US" sz="2500" dirty="0"/>
          </a:p>
        </p:txBody>
      </p:sp>
    </p:spTree>
    <p:extLst>
      <p:ext uri="{BB962C8B-B14F-4D97-AF65-F5344CB8AC3E}">
        <p14:creationId xmlns:p14="http://schemas.microsoft.com/office/powerpoint/2010/main" val="338493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781800" cy="1600199"/>
          </a:xfrm>
        </p:spPr>
        <p:txBody>
          <a:bodyPr anchor="t"/>
          <a:lstStyle/>
          <a:p>
            <a:r>
              <a:rPr lang="en-US" sz="3000" dirty="0" smtClean="0"/>
              <a:t>Moving on… </a:t>
            </a:r>
            <a:br>
              <a:rPr lang="en-US" sz="3000" dirty="0" smtClean="0"/>
            </a:br>
            <a:r>
              <a:rPr lang="en-US" sz="3200" b="1" dirty="0" smtClean="0"/>
              <a:t>Another </a:t>
            </a:r>
            <a:r>
              <a:rPr lang="en-US" sz="3200" b="1" dirty="0"/>
              <a:t>look at ethos, logos, and </a:t>
            </a:r>
            <a:r>
              <a:rPr lang="en-US" sz="3200" b="1" dirty="0" smtClean="0"/>
              <a:t>pathos</a:t>
            </a:r>
            <a:endParaRPr lang="en-US" sz="3000" dirty="0"/>
          </a:p>
        </p:txBody>
      </p:sp>
      <p:sp>
        <p:nvSpPr>
          <p:cNvPr id="3" name="Text Placeholder 2"/>
          <p:cNvSpPr>
            <a:spLocks noGrp="1"/>
          </p:cNvSpPr>
          <p:nvPr>
            <p:ph type="body" idx="1"/>
          </p:nvPr>
        </p:nvSpPr>
        <p:spPr>
          <a:xfrm>
            <a:off x="533400" y="2362200"/>
            <a:ext cx="7772400" cy="3886200"/>
          </a:xfrm>
        </p:spPr>
        <p:txBody>
          <a:bodyPr anchor="b"/>
          <a:lstStyle/>
          <a:p>
            <a:pPr marL="152400" indent="0">
              <a:buNone/>
            </a:pPr>
            <a:r>
              <a:rPr lang="en-US" sz="3200" dirty="0"/>
              <a:t>There is a reason </a:t>
            </a:r>
            <a:r>
              <a:rPr lang="en-US" sz="3200" dirty="0" smtClean="0"/>
              <a:t>Dr. King </a:t>
            </a:r>
            <a:r>
              <a:rPr lang="en-US" sz="3200" dirty="0"/>
              <a:t>has his own holiday</a:t>
            </a:r>
            <a:endParaRPr lang="en-US" sz="3000" dirty="0"/>
          </a:p>
        </p:txBody>
      </p:sp>
    </p:spTree>
    <p:extLst>
      <p:ext uri="{BB962C8B-B14F-4D97-AF65-F5344CB8AC3E}">
        <p14:creationId xmlns:p14="http://schemas.microsoft.com/office/powerpoint/2010/main" val="1453181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077200" cy="1600199"/>
          </a:xfrm>
        </p:spPr>
        <p:txBody>
          <a:bodyPr anchor="t"/>
          <a:lstStyle/>
          <a:p>
            <a:r>
              <a:rPr lang="en-US" sz="3500" dirty="0" smtClean="0">
                <a:hlinkClick r:id="rId3"/>
              </a:rPr>
              <a:t>What you need to know: PBS video link </a:t>
            </a:r>
            <a:endParaRPr lang="en-US" sz="3500" dirty="0"/>
          </a:p>
        </p:txBody>
      </p:sp>
      <p:sp>
        <p:nvSpPr>
          <p:cNvPr id="3" name="Text Placeholder 2"/>
          <p:cNvSpPr>
            <a:spLocks noGrp="1"/>
          </p:cNvSpPr>
          <p:nvPr>
            <p:ph type="body" idx="1"/>
          </p:nvPr>
        </p:nvSpPr>
        <p:spPr>
          <a:xfrm>
            <a:off x="685800" y="1905000"/>
            <a:ext cx="7543800" cy="3886200"/>
          </a:xfrm>
        </p:spPr>
        <p:txBody>
          <a:bodyPr/>
          <a:lstStyle/>
          <a:p>
            <a:pPr fontAlgn="base"/>
            <a:r>
              <a:rPr lang="en-US" dirty="0"/>
              <a:t>The Birmingham Campaign began on April 3, 1963, with coordinated marches and sit-ins against racism and racial segregation in Birmingham, Alabama. </a:t>
            </a:r>
          </a:p>
          <a:p>
            <a:pPr fontAlgn="base"/>
            <a:r>
              <a:rPr lang="en-US" dirty="0"/>
              <a:t>The non-violent campaign was coordinated by Alabama Christian Movement for Human Rights and King's Southern Christian Leadership Conference. </a:t>
            </a:r>
          </a:p>
          <a:p>
            <a:pPr fontAlgn="base"/>
            <a:r>
              <a:rPr lang="en-US" dirty="0"/>
              <a:t>On April 10, Circuit Judge W. A. Jenkins issued a blanket injunction against "parading, demonstrating, boycotting, trespassing and picketing". </a:t>
            </a:r>
          </a:p>
          <a:p>
            <a:pPr fontAlgn="base"/>
            <a:r>
              <a:rPr lang="en-US" dirty="0"/>
              <a:t>Leaders of the campaign announced they would disobey the ruling</a:t>
            </a:r>
            <a:r>
              <a:rPr lang="en-US" dirty="0" smtClean="0"/>
              <a:t>. </a:t>
            </a:r>
            <a:endParaRPr lang="en-US" dirty="0"/>
          </a:p>
          <a:p>
            <a:pPr fontAlgn="base"/>
            <a:r>
              <a:rPr lang="en-US" dirty="0"/>
              <a:t>On April 12, King was roughly arrested with Ralph Abernathy, Fred </a:t>
            </a:r>
            <a:r>
              <a:rPr lang="en-US" dirty="0" err="1"/>
              <a:t>Shuttlesworth</a:t>
            </a:r>
            <a:r>
              <a:rPr lang="en-US" dirty="0"/>
              <a:t> and other marchers—while thousands of African Americans dressed for Good Friday looked </a:t>
            </a:r>
            <a:r>
              <a:rPr lang="en-US" dirty="0" smtClean="0"/>
              <a:t>on. </a:t>
            </a:r>
            <a:endParaRPr lang="en-US" dirty="0"/>
          </a:p>
          <a:p>
            <a:pPr fontAlgn="base"/>
            <a:r>
              <a:rPr lang="en-US" dirty="0"/>
              <a:t>King met with unusually harsh conditions in the Birmingham jail</a:t>
            </a:r>
            <a:r>
              <a:rPr lang="en-US" dirty="0" smtClean="0"/>
              <a:t>. An </a:t>
            </a:r>
            <a:r>
              <a:rPr lang="en-US" dirty="0"/>
              <a:t>ally smuggled in a newspaper from April 12, which contained "</a:t>
            </a:r>
            <a:r>
              <a:rPr lang="en-US" dirty="0">
                <a:hlinkClick r:id="rId4" action="ppaction://hlinkfile"/>
              </a:rPr>
              <a:t>A Call for Unity": </a:t>
            </a:r>
            <a:r>
              <a:rPr lang="en-US" dirty="0"/>
              <a:t>a statement made by eight white Alabama clergymen against King and his methods</a:t>
            </a:r>
            <a:r>
              <a:rPr lang="en-US" dirty="0" smtClean="0"/>
              <a:t>. The </a:t>
            </a:r>
            <a:r>
              <a:rPr lang="en-US" dirty="0"/>
              <a:t>letter provoked King and he began to write a response on the newspaper itself. King writes in </a:t>
            </a:r>
            <a:r>
              <a:rPr lang="en-US" i="1" dirty="0" smtClean="0"/>
              <a:t>Why We Can't Wait</a:t>
            </a:r>
            <a:r>
              <a:rPr lang="en-US" dirty="0" smtClean="0"/>
              <a:t>: </a:t>
            </a:r>
            <a:r>
              <a:rPr lang="en-US" dirty="0"/>
              <a:t>“Begun on the margins of the newspaper in which the statement appeared while I was in jail, the letter was continued on scraps of writing paper supplied by a friendly black </a:t>
            </a:r>
            <a:r>
              <a:rPr lang="en-US" dirty="0" smtClean="0"/>
              <a:t>trustee, </a:t>
            </a:r>
            <a:r>
              <a:rPr lang="en-US" dirty="0"/>
              <a:t>and concluded on a pad my attorneys were eventually permitted to leave me</a:t>
            </a:r>
            <a:r>
              <a:rPr lang="en-US" dirty="0" smtClean="0"/>
              <a:t>.”</a:t>
            </a:r>
          </a:p>
          <a:p>
            <a:pPr fontAlgn="base"/>
            <a:r>
              <a:rPr lang="en-US" dirty="0" smtClean="0"/>
              <a:t> The </a:t>
            </a:r>
            <a:r>
              <a:rPr lang="en-US" dirty="0"/>
              <a:t>"Call to Unity" clergymen agreed that social injustices existed but argued that the battle against racial segregation should be fought solely in the courts, not in the streets. They criticized Martin Luther King, calling him an “outsider” who causes trouble in the streets of Birmingham</a:t>
            </a:r>
          </a:p>
          <a:p>
            <a:endParaRPr lang="en-US" dirty="0"/>
          </a:p>
        </p:txBody>
      </p:sp>
    </p:spTree>
    <p:extLst>
      <p:ext uri="{BB962C8B-B14F-4D97-AF65-F5344CB8AC3E}">
        <p14:creationId xmlns:p14="http://schemas.microsoft.com/office/powerpoint/2010/main" val="103258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discussed this piece and determined that the clergymen are relying on ETHOS to make their point and convince </a:t>
            </a:r>
            <a:r>
              <a:rPr lang="en-US" smtClean="0"/>
              <a:t>their audience. </a:t>
            </a:r>
            <a:endParaRPr lang="en-US" dirty="0"/>
          </a:p>
        </p:txBody>
      </p:sp>
      <p:sp>
        <p:nvSpPr>
          <p:cNvPr id="3" name="Text Placeholder 2"/>
          <p:cNvSpPr>
            <a:spLocks noGrp="1"/>
          </p:cNvSpPr>
          <p:nvPr>
            <p:ph type="body" idx="1"/>
          </p:nvPr>
        </p:nvSpPr>
        <p:spPr/>
        <p:txBody>
          <a:bodyPr anchor="t"/>
          <a:lstStyle/>
          <a:p>
            <a:r>
              <a:rPr lang="en-US" sz="2500" dirty="0" smtClean="0"/>
              <a:t>Read “A Call for Unity” </a:t>
            </a:r>
          </a:p>
          <a:p>
            <a:r>
              <a:rPr lang="en-US" sz="2500" dirty="0" smtClean="0"/>
              <a:t>Answer the four questions.</a:t>
            </a:r>
          </a:p>
          <a:p>
            <a:r>
              <a:rPr lang="en-US" sz="2500" dirty="0" smtClean="0"/>
              <a:t>Be sure to have text to support your responses. </a:t>
            </a:r>
            <a:endParaRPr lang="en-US" sz="2500" dirty="0"/>
          </a:p>
        </p:txBody>
      </p:sp>
    </p:spTree>
    <p:extLst>
      <p:ext uri="{BB962C8B-B14F-4D97-AF65-F5344CB8AC3E}">
        <p14:creationId xmlns:p14="http://schemas.microsoft.com/office/powerpoint/2010/main" val="1322890092"/>
      </p:ext>
    </p:extLst>
  </p:cSld>
  <p:clrMapOvr>
    <a:masterClrMapping/>
  </p:clrMapOvr>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651</Words>
  <Application>Microsoft Office PowerPoint</Application>
  <PresentationFormat>On-screen Show (4:3)</PresentationFormat>
  <Paragraphs>41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1_NewsPrint</vt:lpstr>
      <vt:lpstr>Bellringer: Feb 12 Write this on a piece of paper which you will turn in. </vt:lpstr>
      <vt:lpstr>What you should have done for today</vt:lpstr>
      <vt:lpstr>Did you….</vt:lpstr>
      <vt:lpstr>Did you….</vt:lpstr>
      <vt:lpstr>Moving on…  Another look at ethos, logos, and pathos</vt:lpstr>
      <vt:lpstr>What you need to know: PBS video link </vt:lpstr>
      <vt:lpstr>We discussed this piece and determined that the clergymen are relying on ETHOS to make their point and convince their audience.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12 Write this in your notes.</dc:title>
  <dc:creator>Windows User</dc:creator>
  <cp:lastModifiedBy>Windows User</cp:lastModifiedBy>
  <cp:revision>6</cp:revision>
  <dcterms:created xsi:type="dcterms:W3CDTF">2015-02-12T12:18:49Z</dcterms:created>
  <dcterms:modified xsi:type="dcterms:W3CDTF">2015-02-12T19:23:17Z</dcterms:modified>
</cp:coreProperties>
</file>