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EDE29-E958-4701-A6CA-631191E6F782}" type="datetimeFigureOut">
              <a:rPr lang="en-US" smtClean="0"/>
              <a:t>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F2160-E169-4E16-A0E5-26585325F942}" type="slidenum">
              <a:rPr lang="en-US" smtClean="0"/>
              <a:t>‹#›</a:t>
            </a:fld>
            <a:endParaRPr lang="en-US"/>
          </a:p>
        </p:txBody>
      </p:sp>
    </p:spTree>
    <p:extLst>
      <p:ext uri="{BB962C8B-B14F-4D97-AF65-F5344CB8AC3E}">
        <p14:creationId xmlns:p14="http://schemas.microsoft.com/office/powerpoint/2010/main" val="68597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https://www.netmark.com/7-common-grammatical-errors-that-can-kill-your-content/</a:t>
            </a:r>
            <a:endParaRPr lang="en-US" dirty="0"/>
          </a:p>
        </p:txBody>
      </p:sp>
      <p:sp>
        <p:nvSpPr>
          <p:cNvPr id="4" name="Slide Number Placeholder 3"/>
          <p:cNvSpPr>
            <a:spLocks noGrp="1"/>
          </p:cNvSpPr>
          <p:nvPr>
            <p:ph type="sldNum" sz="quarter" idx="10"/>
          </p:nvPr>
        </p:nvSpPr>
        <p:spPr/>
        <p:txBody>
          <a:bodyPr/>
          <a:lstStyle/>
          <a:p>
            <a:fld id="{9F9C2BFE-1495-4E97-9E9A-DDEB80A4225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918713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137447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4101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4336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00967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20219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09358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12292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5139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6388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2167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2/2/2016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79367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9A21762-AFAB-435F-9270-E24B6C1EBB8B}" type="datetimeFigureOut">
              <a:rPr lang="en-US" smtClean="0">
                <a:solidFill>
                  <a:srgbClr val="FFFFFF"/>
                </a:solidFill>
              </a:rPr>
              <a:pPr/>
              <a:t>2/2/2016</a:t>
            </a:fld>
            <a:endParaRPr lang="en-US">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912730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6Ig32Ensl4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Feb. 1</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sz="3500" dirty="0" smtClean="0"/>
              <a:t>Highlight or underline your claim (thesis, argument, premise) for your paper.</a:t>
            </a:r>
          </a:p>
          <a:p>
            <a:r>
              <a:rPr lang="en-US" sz="3500" dirty="0" smtClean="0"/>
              <a:t>Highlight or underline the topic sentence in each subsequent body paragraphs. </a:t>
            </a:r>
          </a:p>
          <a:p>
            <a:r>
              <a:rPr lang="en-US" sz="3500" dirty="0" smtClean="0"/>
              <a:t>If you don’t have you’re draft here for whatever reason, fill out the missing assignment slip. Know that I will be contacting home regarding this missing assignment. </a:t>
            </a:r>
            <a:endParaRPr lang="en-US" sz="3500" dirty="0"/>
          </a:p>
        </p:txBody>
      </p:sp>
    </p:spTree>
    <p:extLst>
      <p:ext uri="{BB962C8B-B14F-4D97-AF65-F5344CB8AC3E}">
        <p14:creationId xmlns:p14="http://schemas.microsoft.com/office/powerpoint/2010/main" val="1711423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sz="quarter" idx="13"/>
          </p:nvPr>
        </p:nvSpPr>
        <p:spPr/>
        <p:txBody>
          <a:bodyPr>
            <a:normAutofit/>
          </a:bodyPr>
          <a:lstStyle/>
          <a:p>
            <a:r>
              <a:rPr lang="en-US" sz="3000" dirty="0" smtClean="0"/>
              <a:t>On the paper, what is ONE or TWO areas with which you will need help for your essay.</a:t>
            </a:r>
          </a:p>
          <a:p>
            <a:endParaRPr lang="en-US" sz="3000" dirty="0"/>
          </a:p>
          <a:p>
            <a:r>
              <a:rPr lang="en-US" sz="3000" dirty="0" smtClean="0"/>
              <a:t>HOMEWORK: You are working on revising.</a:t>
            </a:r>
          </a:p>
          <a:p>
            <a:r>
              <a:rPr lang="en-US" sz="3000" dirty="0" smtClean="0"/>
              <a:t>You will bring the REVISIONS back on WEDNESDAY.</a:t>
            </a:r>
          </a:p>
          <a:p>
            <a:r>
              <a:rPr lang="en-US" sz="3000" dirty="0" smtClean="0"/>
              <a:t>The essay is not </a:t>
            </a:r>
            <a:r>
              <a:rPr lang="en-US" sz="3000" smtClean="0"/>
              <a:t>due until FRIDAY. </a:t>
            </a:r>
            <a:endParaRPr lang="en-US" sz="3000" dirty="0"/>
          </a:p>
        </p:txBody>
      </p:sp>
    </p:spTree>
    <p:extLst>
      <p:ext uri="{BB962C8B-B14F-4D97-AF65-F5344CB8AC3E}">
        <p14:creationId xmlns:p14="http://schemas.microsoft.com/office/powerpoint/2010/main" val="178604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common grammar errors</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sz="4500" dirty="0" smtClean="0"/>
              <a:t>Add to the back</a:t>
            </a:r>
          </a:p>
          <a:p>
            <a:r>
              <a:rPr lang="en-US" sz="4500" dirty="0" smtClean="0"/>
              <a:t>Their		Its		Your</a:t>
            </a:r>
          </a:p>
          <a:p>
            <a:r>
              <a:rPr lang="en-US" sz="4500" dirty="0" smtClean="0"/>
              <a:t>There</a:t>
            </a:r>
          </a:p>
          <a:p>
            <a:r>
              <a:rPr lang="en-US" sz="4500" dirty="0" smtClean="0"/>
              <a:t>They’re		It’s		You’re</a:t>
            </a:r>
          </a:p>
          <a:p>
            <a:endParaRPr lang="en-US" sz="4500" dirty="0"/>
          </a:p>
          <a:p>
            <a:r>
              <a:rPr lang="en-US" sz="4500" dirty="0" smtClean="0"/>
              <a:t>To	</a:t>
            </a:r>
            <a:r>
              <a:rPr lang="en-US" sz="2900" dirty="0" smtClean="0"/>
              <a:t>(preposition or adverb)</a:t>
            </a:r>
            <a:r>
              <a:rPr lang="en-US" sz="4500" dirty="0" smtClean="0"/>
              <a:t>		Too </a:t>
            </a:r>
            <a:r>
              <a:rPr lang="en-US" sz="2900" dirty="0" smtClean="0"/>
              <a:t>(also) </a:t>
            </a:r>
            <a:endParaRPr lang="en-US" sz="2900" dirty="0"/>
          </a:p>
        </p:txBody>
      </p:sp>
    </p:spTree>
    <p:extLst>
      <p:ext uri="{BB962C8B-B14F-4D97-AF65-F5344CB8AC3E}">
        <p14:creationId xmlns:p14="http://schemas.microsoft.com/office/powerpoint/2010/main" val="522304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to look for in your drafts</a:t>
            </a:r>
            <a:endParaRPr lang="en-US" dirty="0"/>
          </a:p>
        </p:txBody>
      </p:sp>
      <p:sp>
        <p:nvSpPr>
          <p:cNvPr id="3" name="Content Placeholder 2"/>
          <p:cNvSpPr>
            <a:spLocks noGrp="1"/>
          </p:cNvSpPr>
          <p:nvPr>
            <p:ph sz="quarter" idx="13"/>
          </p:nvPr>
        </p:nvSpPr>
        <p:spPr/>
        <p:txBody>
          <a:bodyPr>
            <a:normAutofit/>
          </a:bodyPr>
          <a:lstStyle/>
          <a:p>
            <a:r>
              <a:rPr lang="en-US" sz="2500" dirty="0" smtClean="0"/>
              <a:t>Check for all the basic grammar errors which if you make will earn you an automatic FFFFFFF. </a:t>
            </a:r>
          </a:p>
          <a:p>
            <a:endParaRPr lang="en-US" sz="2500" dirty="0"/>
          </a:p>
          <a:p>
            <a:r>
              <a:rPr lang="en-US" sz="2500" dirty="0" smtClean="0"/>
              <a:t>Check for your dependent clauses – make sure that they are talking about what you think they are. </a:t>
            </a:r>
          </a:p>
          <a:p>
            <a:r>
              <a:rPr lang="en-US" sz="2800" dirty="0"/>
              <a:t>Hiking the trail, the birds chirped loudly</a:t>
            </a:r>
            <a:r>
              <a:rPr lang="en-US" sz="2800" dirty="0" smtClean="0"/>
              <a:t>. – who is hiking? The sentence is telling me that the birds are hiking. </a:t>
            </a:r>
            <a:endParaRPr lang="en-US" sz="2500" dirty="0" smtClean="0"/>
          </a:p>
        </p:txBody>
      </p:sp>
    </p:spTree>
    <p:extLst>
      <p:ext uri="{BB962C8B-B14F-4D97-AF65-F5344CB8AC3E}">
        <p14:creationId xmlns:p14="http://schemas.microsoft.com/office/powerpoint/2010/main" val="4068942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 – your references need to be clear. </a:t>
            </a:r>
            <a:endParaRPr lang="en-US" dirty="0"/>
          </a:p>
        </p:txBody>
      </p:sp>
      <p:sp>
        <p:nvSpPr>
          <p:cNvPr id="3" name="Content Placeholder 2"/>
          <p:cNvSpPr>
            <a:spLocks noGrp="1"/>
          </p:cNvSpPr>
          <p:nvPr>
            <p:ph sz="quarter" idx="13"/>
          </p:nvPr>
        </p:nvSpPr>
        <p:spPr/>
        <p:txBody>
          <a:bodyPr>
            <a:normAutofit lnSpcReduction="10000"/>
          </a:bodyPr>
          <a:lstStyle/>
          <a:p>
            <a:r>
              <a:rPr lang="en-US" sz="1800" dirty="0"/>
              <a:t>The robber ran from the policeman, still </a:t>
            </a:r>
            <a:r>
              <a:rPr lang="en-US" sz="1800" i="1" dirty="0"/>
              <a:t>holding</a:t>
            </a:r>
            <a:r>
              <a:rPr lang="en-US" sz="1800" dirty="0"/>
              <a:t> the money in his hands. </a:t>
            </a:r>
            <a:endParaRPr lang="en-US" sz="1800" dirty="0" smtClean="0"/>
          </a:p>
          <a:p>
            <a:r>
              <a:rPr lang="en-US" sz="1900" dirty="0" smtClean="0"/>
              <a:t>While still holding the money in his hands, the robber ran….</a:t>
            </a:r>
          </a:p>
          <a:p>
            <a:r>
              <a:rPr lang="en-US" sz="1800" dirty="0" smtClean="0"/>
              <a:t>After</a:t>
            </a:r>
            <a:r>
              <a:rPr lang="en-US" sz="1800" dirty="0"/>
              <a:t> </a:t>
            </a:r>
            <a:r>
              <a:rPr lang="en-US" sz="1800" i="1" dirty="0"/>
              <a:t>being whipped</a:t>
            </a:r>
            <a:r>
              <a:rPr lang="en-US" sz="1800" dirty="0"/>
              <a:t> fiercely, the cook boiled the egg. </a:t>
            </a:r>
            <a:endParaRPr lang="en-US" sz="1800" dirty="0" smtClean="0"/>
          </a:p>
          <a:p>
            <a:r>
              <a:rPr lang="en-US" sz="1800" dirty="0" smtClean="0"/>
              <a:t>After the cook fiercely whipped the egg, he boiled it. </a:t>
            </a:r>
          </a:p>
          <a:p>
            <a:r>
              <a:rPr lang="en-US" sz="3000" i="1" dirty="0" smtClean="0"/>
              <a:t>Flitting</a:t>
            </a:r>
            <a:r>
              <a:rPr lang="en-US" sz="3000" dirty="0"/>
              <a:t> gaily from flower to flower, the football player </a:t>
            </a:r>
            <a:r>
              <a:rPr lang="en-US" sz="3000" dirty="0" smtClean="0"/>
              <a:t>w</a:t>
            </a:r>
            <a:r>
              <a:rPr lang="en-US" sz="3000" dirty="0"/>
              <a:t>atched the bee</a:t>
            </a:r>
          </a:p>
          <a:p>
            <a:endParaRPr lang="en-US" sz="3000" dirty="0" smtClean="0"/>
          </a:p>
          <a:p>
            <a:r>
              <a:rPr lang="en-US" sz="3000" dirty="0"/>
              <a:t>T</a:t>
            </a:r>
            <a:r>
              <a:rPr lang="en-US" sz="3000" dirty="0" smtClean="0"/>
              <a:t>he </a:t>
            </a:r>
            <a:r>
              <a:rPr lang="en-US" sz="3000" dirty="0"/>
              <a:t>football player watched the </a:t>
            </a:r>
            <a:r>
              <a:rPr lang="en-US" sz="3000" dirty="0" smtClean="0"/>
              <a:t>bee flitting gaily from flower to flower. </a:t>
            </a:r>
            <a:endParaRPr lang="en-US" sz="3000" dirty="0"/>
          </a:p>
        </p:txBody>
      </p:sp>
    </p:spTree>
    <p:extLst>
      <p:ext uri="{BB962C8B-B14F-4D97-AF65-F5344CB8AC3E}">
        <p14:creationId xmlns:p14="http://schemas.microsoft.com/office/powerpoint/2010/main" val="34151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Sandwiching your evidence (quotations)</a:t>
            </a:r>
            <a:endParaRPr lang="en-US" dirty="0"/>
          </a:p>
        </p:txBody>
      </p:sp>
      <p:sp>
        <p:nvSpPr>
          <p:cNvPr id="3" name="Content Placeholder 2"/>
          <p:cNvSpPr>
            <a:spLocks noGrp="1"/>
          </p:cNvSpPr>
          <p:nvPr>
            <p:ph sz="quarter" idx="13"/>
          </p:nvPr>
        </p:nvSpPr>
        <p:spPr>
          <a:xfrm>
            <a:off x="609600" y="1600200"/>
            <a:ext cx="7924800" cy="4419600"/>
          </a:xfrm>
        </p:spPr>
        <p:txBody>
          <a:bodyPr>
            <a:normAutofit fontScale="85000" lnSpcReduction="10000"/>
          </a:bodyPr>
          <a:lstStyle/>
          <a:p>
            <a:r>
              <a:rPr lang="en-US" sz="2500" dirty="0" smtClean="0"/>
              <a:t>When you use evidence (quotations) in your writing, you must sandwich them.</a:t>
            </a:r>
          </a:p>
          <a:p>
            <a:endParaRPr lang="en-US" sz="2500" dirty="0"/>
          </a:p>
          <a:p>
            <a:r>
              <a:rPr lang="en-US" sz="2500" dirty="0" smtClean="0"/>
              <a:t>Introduce the evidence – DO NOT SAY “in this quote” or anything like that ever again in your writing. “Quote” is banned in your development. </a:t>
            </a:r>
          </a:p>
          <a:p>
            <a:r>
              <a:rPr lang="en-US" sz="2500" dirty="0" smtClean="0"/>
              <a:t>Another way that Cowperthwaite evokes pity involves showing footage of orca mothers crying for their missing babies. </a:t>
            </a:r>
            <a:r>
              <a:rPr lang="en-US" sz="2500" dirty="0" smtClean="0">
                <a:solidFill>
                  <a:srgbClr val="FFFF00"/>
                </a:solidFill>
              </a:rPr>
              <a:t>The film shows an orca making high pitched noise and based on the context we can only assume that it is footage shot after the baby was removed. </a:t>
            </a:r>
            <a:r>
              <a:rPr lang="en-US" sz="2500" dirty="0" smtClean="0"/>
              <a:t>Reasonable humans could not help feeling that the separation SeaWorld has created is wrong and we would identify with a mother missing her child. This example would help her argument because of our sympathetic pity and it also casts SeaWorld in a harsh, unfeeling light. </a:t>
            </a:r>
            <a:endParaRPr lang="en-US" sz="2500" dirty="0"/>
          </a:p>
        </p:txBody>
      </p:sp>
    </p:spTree>
    <p:extLst>
      <p:ext uri="{BB962C8B-B14F-4D97-AF65-F5344CB8AC3E}">
        <p14:creationId xmlns:p14="http://schemas.microsoft.com/office/powerpoint/2010/main" val="333767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Counterargument.</a:t>
            </a:r>
            <a:endParaRPr lang="en-US" dirty="0"/>
          </a:p>
        </p:txBody>
      </p:sp>
      <p:sp>
        <p:nvSpPr>
          <p:cNvPr id="3" name="Content Placeholder 2"/>
          <p:cNvSpPr>
            <a:spLocks noGrp="1"/>
          </p:cNvSpPr>
          <p:nvPr>
            <p:ph sz="quarter" idx="13"/>
          </p:nvPr>
        </p:nvSpPr>
        <p:spPr>
          <a:xfrm>
            <a:off x="609600" y="1600200"/>
            <a:ext cx="8534400" cy="4114800"/>
          </a:xfrm>
        </p:spPr>
        <p:txBody>
          <a:bodyPr>
            <a:normAutofit/>
          </a:bodyPr>
          <a:lstStyle/>
          <a:p>
            <a:r>
              <a:rPr lang="en-US" sz="4400" dirty="0" smtClean="0">
                <a:hlinkClick r:id="rId2"/>
              </a:rPr>
              <a:t>Refresher video</a:t>
            </a:r>
            <a:endParaRPr lang="en-US" sz="4400" dirty="0" smtClean="0"/>
          </a:p>
          <a:p>
            <a:r>
              <a:rPr lang="en-US" sz="4400" dirty="0" smtClean="0"/>
              <a:t>It goes against your MAIN argument.</a:t>
            </a:r>
          </a:p>
          <a:p>
            <a:r>
              <a:rPr lang="en-US" sz="4400" dirty="0" smtClean="0"/>
              <a:t>After you present it, you have to refute it – say why that argument is wrong. </a:t>
            </a:r>
          </a:p>
        </p:txBody>
      </p:sp>
    </p:spTree>
    <p:extLst>
      <p:ext uri="{BB962C8B-B14F-4D97-AF65-F5344CB8AC3E}">
        <p14:creationId xmlns:p14="http://schemas.microsoft.com/office/powerpoint/2010/main" val="476826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DEFENDING</a:t>
            </a:r>
            <a:endParaRPr lang="en-US" dirty="0"/>
          </a:p>
        </p:txBody>
      </p:sp>
      <p:sp>
        <p:nvSpPr>
          <p:cNvPr id="3" name="Content Placeholder 2"/>
          <p:cNvSpPr>
            <a:spLocks noGrp="1"/>
          </p:cNvSpPr>
          <p:nvPr>
            <p:ph sz="quarter" idx="13"/>
          </p:nvPr>
        </p:nvSpPr>
        <p:spPr>
          <a:xfrm>
            <a:off x="609600" y="1600200"/>
            <a:ext cx="7924800" cy="4419600"/>
          </a:xfrm>
        </p:spPr>
        <p:txBody>
          <a:bodyPr>
            <a:normAutofit/>
          </a:bodyPr>
          <a:lstStyle/>
          <a:p>
            <a:r>
              <a:rPr lang="en-US" sz="2500" dirty="0" smtClean="0"/>
              <a:t>Your counterargument will argue that the film is not a convincing argument.</a:t>
            </a:r>
          </a:p>
          <a:p>
            <a:r>
              <a:rPr lang="en-US" sz="2500" dirty="0" smtClean="0"/>
              <a:t>Base your counterarugment on the crux of your claim</a:t>
            </a:r>
          </a:p>
          <a:p>
            <a:pPr lvl="1"/>
            <a:r>
              <a:rPr lang="en-US" sz="2500" dirty="0" smtClean="0"/>
              <a:t>So, if you say “The film’s effective manipulation of the audience to associate negative feelings with SeaWorld and life therein coupled with logical evidence and strong credible sources creates the overwhelming need to cease marine park shows and keep those animals in the wild.</a:t>
            </a:r>
          </a:p>
          <a:p>
            <a:pPr marL="457200" lvl="1" indent="0">
              <a:buNone/>
            </a:pPr>
            <a:r>
              <a:rPr lang="en-US" sz="2500" dirty="0" smtClean="0"/>
              <a:t>On what should your counterclaim be based? </a:t>
            </a:r>
          </a:p>
        </p:txBody>
      </p:sp>
    </p:spTree>
    <p:extLst>
      <p:ext uri="{BB962C8B-B14F-4D97-AF65-F5344CB8AC3E}">
        <p14:creationId xmlns:p14="http://schemas.microsoft.com/office/powerpoint/2010/main" val="3720173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refuting</a:t>
            </a:r>
            <a:endParaRPr lang="en-US" dirty="0"/>
          </a:p>
        </p:txBody>
      </p:sp>
      <p:sp>
        <p:nvSpPr>
          <p:cNvPr id="3" name="Content Placeholder 2"/>
          <p:cNvSpPr>
            <a:spLocks noGrp="1"/>
          </p:cNvSpPr>
          <p:nvPr>
            <p:ph sz="quarter" idx="13"/>
          </p:nvPr>
        </p:nvSpPr>
        <p:spPr/>
        <p:txBody>
          <a:bodyPr>
            <a:normAutofit lnSpcReduction="10000"/>
          </a:bodyPr>
          <a:lstStyle/>
          <a:p>
            <a:r>
              <a:rPr lang="en-US" sz="2500" dirty="0"/>
              <a:t>Your counterargument will argue that the film is </a:t>
            </a:r>
            <a:r>
              <a:rPr lang="en-US" sz="2500" dirty="0" smtClean="0"/>
              <a:t>not a </a:t>
            </a:r>
            <a:r>
              <a:rPr lang="en-US" sz="2500" dirty="0"/>
              <a:t>convincing argument.</a:t>
            </a:r>
          </a:p>
          <a:p>
            <a:r>
              <a:rPr lang="en-US" sz="2500" dirty="0"/>
              <a:t>Base your counterarugment on the crux of your claim</a:t>
            </a:r>
          </a:p>
          <a:p>
            <a:pPr lvl="1"/>
            <a:r>
              <a:rPr lang="en-US" sz="2500" dirty="0"/>
              <a:t>So, if you say “The film’s </a:t>
            </a:r>
            <a:r>
              <a:rPr lang="en-US" sz="2500" dirty="0" smtClean="0"/>
              <a:t>overwhelming </a:t>
            </a:r>
            <a:r>
              <a:rPr lang="en-US" sz="2500" dirty="0"/>
              <a:t>manipulation of the audience to associate negative feelings with SeaWorld and life therein coupled with </a:t>
            </a:r>
            <a:r>
              <a:rPr lang="en-US" sz="2500" dirty="0" smtClean="0"/>
              <a:t>weak </a:t>
            </a:r>
            <a:r>
              <a:rPr lang="en-US" sz="2500" dirty="0"/>
              <a:t>evidence and </a:t>
            </a:r>
            <a:r>
              <a:rPr lang="en-US" sz="2500" dirty="0" smtClean="0"/>
              <a:t>biased sources </a:t>
            </a:r>
            <a:r>
              <a:rPr lang="en-US" sz="2500" dirty="0"/>
              <a:t>creates </a:t>
            </a:r>
            <a:r>
              <a:rPr lang="en-US" sz="2500" dirty="0" smtClean="0"/>
              <a:t>more issues with the oversimplified implication that SeaWorld should cease operating and release their marine life. </a:t>
            </a:r>
          </a:p>
          <a:p>
            <a:pPr lvl="1"/>
            <a:r>
              <a:rPr lang="en-US" sz="2500" dirty="0" smtClean="0"/>
              <a:t>On </a:t>
            </a:r>
            <a:r>
              <a:rPr lang="en-US" sz="2500" dirty="0"/>
              <a:t>what should your counterclaim be based? </a:t>
            </a:r>
          </a:p>
          <a:p>
            <a:endParaRPr lang="en-US" dirty="0"/>
          </a:p>
        </p:txBody>
      </p:sp>
    </p:spTree>
    <p:extLst>
      <p:ext uri="{BB962C8B-B14F-4D97-AF65-F5344CB8AC3E}">
        <p14:creationId xmlns:p14="http://schemas.microsoft.com/office/powerpoint/2010/main" val="2823447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students</a:t>
            </a:r>
            <a:endParaRPr lang="en-US" dirty="0"/>
          </a:p>
        </p:txBody>
      </p:sp>
      <p:sp>
        <p:nvSpPr>
          <p:cNvPr id="3" name="Content Placeholder 2"/>
          <p:cNvSpPr>
            <a:spLocks noGrp="1"/>
          </p:cNvSpPr>
          <p:nvPr>
            <p:ph sz="quarter" idx="13"/>
          </p:nvPr>
        </p:nvSpPr>
        <p:spPr/>
        <p:txBody>
          <a:bodyPr>
            <a:normAutofit fontScale="85000" lnSpcReduction="10000"/>
          </a:bodyPr>
          <a:lstStyle/>
          <a:p>
            <a:r>
              <a:rPr lang="en-US" sz="2500" dirty="0" smtClean="0"/>
              <a:t>Qualifying is more difficult because it is more nuanced. Base your counterclaim on the qualifying aspect of your claim.</a:t>
            </a:r>
          </a:p>
          <a:p>
            <a:endParaRPr lang="en-US" sz="2500" dirty="0"/>
          </a:p>
          <a:p>
            <a:r>
              <a:rPr lang="en-US" sz="2500" dirty="0" smtClean="0"/>
              <a:t>So, if you write “The evidence of harm against life in </a:t>
            </a:r>
            <a:r>
              <a:rPr lang="en-US" sz="2500" dirty="0" err="1" smtClean="0"/>
              <a:t>Seaworld</a:t>
            </a:r>
            <a:r>
              <a:rPr lang="en-US" sz="2500" dirty="0" smtClean="0"/>
              <a:t> demonstrates proof that changes must occur; however </a:t>
            </a:r>
            <a:r>
              <a:rPr lang="en-US" sz="2500" dirty="0" err="1" smtClean="0"/>
              <a:t>Cowperthwaites</a:t>
            </a:r>
            <a:r>
              <a:rPr lang="en-US" sz="2500" dirty="0" smtClean="0"/>
              <a:t>’ manipulative film editing, musical score, and testimonials do create reasons to take another look at the issue and not just rely on the film.”</a:t>
            </a:r>
          </a:p>
          <a:p>
            <a:endParaRPr lang="en-US" sz="2500" dirty="0"/>
          </a:p>
          <a:p>
            <a:r>
              <a:rPr lang="en-US" sz="2500" dirty="0" smtClean="0"/>
              <a:t>Your counterclaim should probably address how the evidence is not logical or effective. </a:t>
            </a:r>
          </a:p>
          <a:p>
            <a:r>
              <a:rPr lang="en-US" sz="2500" dirty="0" smtClean="0"/>
              <a:t>Remember, qualify is a YES, but with some limitations. </a:t>
            </a:r>
            <a:endParaRPr lang="en-US" sz="2500" dirty="0"/>
          </a:p>
        </p:txBody>
      </p:sp>
    </p:spTree>
    <p:extLst>
      <p:ext uri="{BB962C8B-B14F-4D97-AF65-F5344CB8AC3E}">
        <p14:creationId xmlns:p14="http://schemas.microsoft.com/office/powerpoint/2010/main" val="3398474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Custom 1">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FFFF00"/>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650</Words>
  <Application>Microsoft Office PowerPoint</Application>
  <PresentationFormat>On-screen Show (4:3)</PresentationFormat>
  <Paragraphs>58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Horizon</vt:lpstr>
      <vt:lpstr>Bellringer: Feb. 1</vt:lpstr>
      <vt:lpstr>7 common grammar errors</vt:lpstr>
      <vt:lpstr>Grammar to look for in your drafts</vt:lpstr>
      <vt:lpstr>More examples – your references need to be clear. </vt:lpstr>
      <vt:lpstr>Sandwiching your evidence (quotations)</vt:lpstr>
      <vt:lpstr>Counterargument.</vt:lpstr>
      <vt:lpstr>If you are DEFENDING</vt:lpstr>
      <vt:lpstr>If you are refuting</vt:lpstr>
      <vt:lpstr>Qualifying students</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Feb. 1</dc:title>
  <dc:creator>Windows User</dc:creator>
  <cp:lastModifiedBy>Windows User</cp:lastModifiedBy>
  <cp:revision>1</cp:revision>
  <dcterms:created xsi:type="dcterms:W3CDTF">2016-02-02T15:00:06Z</dcterms:created>
  <dcterms:modified xsi:type="dcterms:W3CDTF">2016-02-02T15:00:28Z</dcterms:modified>
</cp:coreProperties>
</file>