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7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23" autoAdjust="0"/>
  </p:normalViewPr>
  <p:slideViewPr>
    <p:cSldViewPr>
      <p:cViewPr varScale="1">
        <p:scale>
          <a:sx n="61" d="100"/>
          <a:sy n="61" d="100"/>
        </p:scale>
        <p:origin x="-9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75DA6-E707-43FB-9364-99E23C0360A0}" type="datetimeFigureOut">
              <a:rPr lang="en-US" smtClean="0"/>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190EC-859D-4061-96E7-05DB4FA15148}" type="slidenum">
              <a:rPr lang="en-US" smtClean="0"/>
              <a:t>‹#›</a:t>
            </a:fld>
            <a:endParaRPr lang="en-US"/>
          </a:p>
        </p:txBody>
      </p:sp>
    </p:spTree>
    <p:extLst>
      <p:ext uri="{BB962C8B-B14F-4D97-AF65-F5344CB8AC3E}">
        <p14:creationId xmlns:p14="http://schemas.microsoft.com/office/powerpoint/2010/main" val="1451824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His state has become progressive and advanced. </a:t>
            </a:r>
          </a:p>
          <a:p>
            <a:pPr marL="228600" indent="-228600">
              <a:buAutoNum type="arabicPeriod"/>
            </a:pPr>
            <a:r>
              <a:rPr lang="en-US" baseline="0" dirty="0" smtClean="0"/>
              <a:t>His citizens are taken care of and his citizens are mindful and responsible.</a:t>
            </a:r>
          </a:p>
          <a:p>
            <a:pPr marL="228600" indent="-228600">
              <a:buAutoNum type="arabicPeriod"/>
            </a:pPr>
            <a:r>
              <a:rPr lang="en-US" baseline="0" dirty="0" smtClean="0"/>
              <a:t>The people want the state to be controlled by the state and not forced by the feds</a:t>
            </a:r>
          </a:p>
          <a:p>
            <a:pPr marL="228600" indent="-228600">
              <a:buAutoNum type="arabicPeriod"/>
            </a:pPr>
            <a:r>
              <a:rPr lang="en-US" baseline="0" dirty="0" smtClean="0"/>
              <a:t>There are reports about impending clashes</a:t>
            </a:r>
          </a:p>
          <a:p>
            <a:pPr marL="228600" indent="-228600">
              <a:buAutoNum type="arabicPeriod"/>
            </a:pPr>
            <a:r>
              <a:rPr lang="en-US" baseline="0" dirty="0" smtClean="0"/>
              <a:t>To keep the peace, the National Guard will be used. </a:t>
            </a:r>
            <a:endParaRPr lang="en-US" dirty="0"/>
          </a:p>
        </p:txBody>
      </p:sp>
      <p:sp>
        <p:nvSpPr>
          <p:cNvPr id="4" name="Slide Number Placeholder 3"/>
          <p:cNvSpPr>
            <a:spLocks noGrp="1"/>
          </p:cNvSpPr>
          <p:nvPr>
            <p:ph type="sldNum" sz="quarter" idx="10"/>
          </p:nvPr>
        </p:nvSpPr>
        <p:spPr/>
        <p:txBody>
          <a:bodyPr/>
          <a:lstStyle/>
          <a:p>
            <a:fld id="{DB434713-3A81-486A-BE3A-968188407B48}" type="slidenum">
              <a:rPr lang="en-US" smtClean="0"/>
              <a:t>4</a:t>
            </a:fld>
            <a:endParaRPr lang="en-US"/>
          </a:p>
        </p:txBody>
      </p:sp>
    </p:spTree>
    <p:extLst>
      <p:ext uri="{BB962C8B-B14F-4D97-AF65-F5344CB8AC3E}">
        <p14:creationId xmlns:p14="http://schemas.microsoft.com/office/powerpoint/2010/main" val="273149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Persuasive – find where you think someone else might see a counterargument and explain why it is not.</a:t>
            </a:r>
          </a:p>
          <a:p>
            <a:r>
              <a:rPr lang="en-US" dirty="0" smtClean="0"/>
              <a:t>Argumentative – find where you think there is a</a:t>
            </a:r>
            <a:r>
              <a:rPr lang="en-US" baseline="0" dirty="0" smtClean="0"/>
              <a:t> counterargument and explain it. </a:t>
            </a:r>
            <a:endParaRPr lang="en-US" dirty="0"/>
          </a:p>
        </p:txBody>
      </p:sp>
      <p:sp>
        <p:nvSpPr>
          <p:cNvPr id="4" name="Slide Number Placeholder 3"/>
          <p:cNvSpPr>
            <a:spLocks noGrp="1"/>
          </p:cNvSpPr>
          <p:nvPr>
            <p:ph type="sldNum" sz="quarter" idx="10"/>
          </p:nvPr>
        </p:nvSpPr>
        <p:spPr/>
        <p:txBody>
          <a:bodyPr/>
          <a:lstStyle/>
          <a:p>
            <a:fld id="{69E190EC-859D-4061-96E7-05DB4FA15148}" type="slidenum">
              <a:rPr lang="en-US" smtClean="0"/>
              <a:t>6</a:t>
            </a:fld>
            <a:endParaRPr lang="en-US"/>
          </a:p>
        </p:txBody>
      </p:sp>
    </p:spTree>
    <p:extLst>
      <p:ext uri="{BB962C8B-B14F-4D97-AF65-F5344CB8AC3E}">
        <p14:creationId xmlns:p14="http://schemas.microsoft.com/office/powerpoint/2010/main" val="358161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Stop video at 2:40</a:t>
            </a:r>
          </a:p>
        </p:txBody>
      </p:sp>
      <p:sp>
        <p:nvSpPr>
          <p:cNvPr id="102" name="Shape 10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10</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Have students read “A Call For Unity” using PALS and answer the five analysis questions on the back. </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C07280-88AC-4E16-BFD6-179AB942E9FB}"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98966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07280-88AC-4E16-BFD6-179AB942E9FB}"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412792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07280-88AC-4E16-BFD6-179AB942E9FB}"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262123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07280-88AC-4E16-BFD6-179AB942E9FB}"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42373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C07280-88AC-4E16-BFD6-179AB942E9FB}"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13877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C07280-88AC-4E16-BFD6-179AB942E9FB}"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47994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C07280-88AC-4E16-BFD6-179AB942E9FB}"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67872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C07280-88AC-4E16-BFD6-179AB942E9FB}"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69222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07280-88AC-4E16-BFD6-179AB942E9FB}"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297350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07280-88AC-4E16-BFD6-179AB942E9FB}"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266915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C07280-88AC-4E16-BFD6-179AB942E9FB}"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DAE52-A405-44FA-854C-C4332C859D81}" type="slidenum">
              <a:rPr lang="en-US" smtClean="0"/>
              <a:t>‹#›</a:t>
            </a:fld>
            <a:endParaRPr lang="en-US"/>
          </a:p>
        </p:txBody>
      </p:sp>
    </p:spTree>
    <p:extLst>
      <p:ext uri="{BB962C8B-B14F-4D97-AF65-F5344CB8AC3E}">
        <p14:creationId xmlns:p14="http://schemas.microsoft.com/office/powerpoint/2010/main" val="199492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07280-88AC-4E16-BFD6-179AB942E9FB}" type="datetimeFigureOut">
              <a:rPr lang="en-US" smtClean="0"/>
              <a:t>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DAE52-A405-44FA-854C-C4332C859D81}" type="slidenum">
              <a:rPr lang="en-US" smtClean="0"/>
              <a:t>‹#›</a:t>
            </a:fld>
            <a:endParaRPr lang="en-US"/>
          </a:p>
        </p:txBody>
      </p:sp>
    </p:spTree>
    <p:extLst>
      <p:ext uri="{BB962C8B-B14F-4D97-AF65-F5344CB8AC3E}">
        <p14:creationId xmlns:p14="http://schemas.microsoft.com/office/powerpoint/2010/main" val="352490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0lD37bq8Y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leq%201%20faubus%20and%20king/Letter%20from%20Birmingham%20Jail/Statement%20by%20Alabama%20Clergymen.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tudentactivism.net/2013/04/13/the-letter-that-prompted-letter-from-birmingham-jai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 24: Period 8 - Bellringer</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You will be taking a quiz on section 4. </a:t>
            </a:r>
          </a:p>
          <a:p>
            <a:r>
              <a:rPr lang="en-US" dirty="0" smtClean="0"/>
              <a:t>You MAY use your graphic organizer, but not the text</a:t>
            </a:r>
          </a:p>
          <a:p>
            <a:r>
              <a:rPr lang="en-US" dirty="0" smtClean="0"/>
              <a:t>Estefani and Cu-Shan– you can take it or you can stay after school TOMORROW and take it. </a:t>
            </a:r>
            <a:endParaRPr lang="en-US" dirty="0"/>
          </a:p>
        </p:txBody>
      </p:sp>
      <p:sp>
        <p:nvSpPr>
          <p:cNvPr id="4" name="TextBox 3"/>
          <p:cNvSpPr txBox="1"/>
          <p:nvPr/>
        </p:nvSpPr>
        <p:spPr>
          <a:xfrm>
            <a:off x="6625771" y="4343400"/>
            <a:ext cx="2057400" cy="2031325"/>
          </a:xfrm>
          <a:prstGeom prst="rect">
            <a:avLst/>
          </a:prstGeom>
          <a:noFill/>
        </p:spPr>
        <p:txBody>
          <a:bodyPr wrap="square" rtlCol="0">
            <a:spAutoFit/>
          </a:bodyPr>
          <a:lstStyle/>
          <a:p>
            <a:r>
              <a:rPr lang="en-US" dirty="0"/>
              <a:t>5</a:t>
            </a:r>
            <a:r>
              <a:rPr lang="en-US" dirty="0" smtClean="0"/>
              <a:t> -  7:36-8:45</a:t>
            </a:r>
          </a:p>
          <a:p>
            <a:r>
              <a:rPr lang="en-US" dirty="0" smtClean="0"/>
              <a:t>9 -  8:50-9:40</a:t>
            </a:r>
          </a:p>
          <a:p>
            <a:r>
              <a:rPr lang="en-US" dirty="0"/>
              <a:t>6</a:t>
            </a:r>
            <a:r>
              <a:rPr lang="en-US" dirty="0" smtClean="0"/>
              <a:t> -   9:45-10:55</a:t>
            </a:r>
          </a:p>
          <a:p>
            <a:r>
              <a:rPr lang="en-US" dirty="0" smtClean="0"/>
              <a:t>7A lunch first!!</a:t>
            </a:r>
          </a:p>
          <a:p>
            <a:r>
              <a:rPr lang="en-US" dirty="0"/>
              <a:t>7</a:t>
            </a:r>
            <a:r>
              <a:rPr lang="en-US" dirty="0" smtClean="0"/>
              <a:t>-  11:00-12:55</a:t>
            </a:r>
          </a:p>
          <a:p>
            <a:r>
              <a:rPr lang="en-US" dirty="0"/>
              <a:t>8</a:t>
            </a:r>
            <a:r>
              <a:rPr lang="en-US" dirty="0" smtClean="0"/>
              <a:t>-  1:00-2:15</a:t>
            </a:r>
          </a:p>
          <a:p>
            <a:endParaRPr lang="en-US" dirty="0"/>
          </a:p>
        </p:txBody>
      </p:sp>
    </p:spTree>
    <p:extLst>
      <p:ext uri="{BB962C8B-B14F-4D97-AF65-F5344CB8AC3E}">
        <p14:creationId xmlns:p14="http://schemas.microsoft.com/office/powerpoint/2010/main" val="593918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4800" y="457200"/>
            <a:ext cx="8077199" cy="16001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3500" b="0" i="0" u="sng" strike="noStrike" cap="none">
                <a:solidFill>
                  <a:schemeClr val="hlink"/>
                </a:solidFill>
                <a:latin typeface="Arial"/>
                <a:ea typeface="Arial"/>
                <a:cs typeface="Arial"/>
                <a:sym typeface="Arial"/>
                <a:hlinkClick r:id="rId3"/>
              </a:rPr>
              <a:t>What you need to know: PBS video link </a:t>
            </a:r>
          </a:p>
        </p:txBody>
      </p:sp>
      <p:sp>
        <p:nvSpPr>
          <p:cNvPr id="105" name="Shape 105"/>
          <p:cNvSpPr txBox="1">
            <a:spLocks noGrp="1"/>
          </p:cNvSpPr>
          <p:nvPr>
            <p:ph type="body" idx="1"/>
          </p:nvPr>
        </p:nvSpPr>
        <p:spPr>
          <a:xfrm>
            <a:off x="685800" y="1905000"/>
            <a:ext cx="7543800" cy="3886200"/>
          </a:xfrm>
          <a:prstGeom prst="rect">
            <a:avLst/>
          </a:prstGeom>
          <a:noFill/>
          <a:ln>
            <a:noFill/>
          </a:ln>
        </p:spPr>
        <p:txBody>
          <a:bodyPr lIns="91425" tIns="91425" rIns="91425" bIns="91425" anchor="ctr" anchorCtr="0">
            <a:noAutofit/>
          </a:bodyPr>
          <a:lstStyle/>
          <a:p>
            <a:pPr marL="274320" marR="0" lvl="0" indent="-33020" algn="l" rtl="0">
              <a:lnSpc>
                <a:spcPct val="100000"/>
              </a:lnSpc>
              <a:spcBef>
                <a:spcPts val="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What is the Birmingham Campaign?</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When did it take place?</a:t>
            </a:r>
          </a:p>
          <a:p>
            <a:pPr marL="274320" marR="0" lvl="0" indent="-33020" algn="l" rtl="0">
              <a:lnSpc>
                <a:spcPct val="100000"/>
              </a:lnSpc>
              <a:spcBef>
                <a:spcPts val="480"/>
              </a:spcBef>
              <a:spcAft>
                <a:spcPts val="0"/>
              </a:spcAft>
              <a:buClr>
                <a:schemeClr val="accent1"/>
              </a:buClr>
              <a:buSzPct val="100000"/>
              <a:buFont typeface="Times New Roman"/>
              <a:buNone/>
            </a:pPr>
            <a:endParaRPr sz="3000" b="0" i="0" u="none" strike="noStrike" cap="none">
              <a:solidFill>
                <a:srgbClr val="000000"/>
              </a:solidFill>
              <a:latin typeface="Arial"/>
              <a:ea typeface="Arial"/>
              <a:cs typeface="Arial"/>
              <a:sym typeface="Arial"/>
            </a:endParaRPr>
          </a:p>
          <a:p>
            <a:pPr marL="274320" marR="0" lvl="0" indent="-33020" algn="l" rtl="0">
              <a:lnSpc>
                <a:spcPct val="100000"/>
              </a:lnSpc>
              <a:spcBef>
                <a:spcPts val="480"/>
              </a:spcBef>
              <a:spcAft>
                <a:spcPts val="0"/>
              </a:spcAft>
              <a:buClr>
                <a:schemeClr val="accent1"/>
              </a:buClr>
              <a:buSzPct val="100000"/>
              <a:buFont typeface="Times New Roman"/>
              <a:buChar char="•"/>
            </a:pPr>
            <a:r>
              <a:rPr lang="en-US" sz="3000" b="0" i="0" u="none" strike="noStrike" cap="none">
                <a:solidFill>
                  <a:srgbClr val="000000"/>
                </a:solidFill>
                <a:latin typeface="Arial"/>
                <a:ea typeface="Arial"/>
                <a:cs typeface="Arial"/>
                <a:sym typeface="Arial"/>
              </a:rPr>
              <a:t>How was King involved IF he lived in Atlanta, Georgia?</a:t>
            </a:r>
          </a:p>
          <a:p>
            <a:pPr marL="241300" marR="0" lvl="0" indent="0" algn="l" rtl="0">
              <a:lnSpc>
                <a:spcPct val="100000"/>
              </a:lnSpc>
              <a:spcBef>
                <a:spcPts val="480"/>
              </a:spcBef>
              <a:spcAft>
                <a:spcPts val="0"/>
              </a:spcAft>
              <a:buClr>
                <a:schemeClr val="accent1"/>
              </a:buClr>
              <a:buSzPct val="25000"/>
              <a:buFont typeface="Times New Roman"/>
              <a:buNone/>
            </a:pPr>
            <a:endParaRPr sz="30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1159206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656490" y="1143000"/>
            <a:ext cx="8258909" cy="5004061"/>
          </a:xfrm>
          <a:prstGeom prst="rect">
            <a:avLst/>
          </a:prstGeom>
          <a:noFill/>
          <a:ln>
            <a:noFill/>
          </a:ln>
        </p:spPr>
        <p:txBody>
          <a:bodyPr lIns="91425" tIns="45700" rIns="91425" bIns="45700" anchor="t"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2500" b="0" i="0" u="none" strike="noStrike" cap="none" dirty="0">
                <a:solidFill>
                  <a:srgbClr val="000000"/>
                </a:solidFill>
                <a:latin typeface="Arial"/>
                <a:ea typeface="Arial"/>
                <a:cs typeface="Arial"/>
                <a:sym typeface="Arial"/>
              </a:rPr>
              <a:t>The Birmingham Campaign began on April 3, 1963, with coordinated marches and sit-ins against racism and racial segregation in Birmingham, Alabama</a:t>
            </a:r>
            <a:r>
              <a:rPr lang="en-US" sz="2500" b="0" i="0" u="none" strike="noStrike" cap="none" dirty="0" smtClean="0">
                <a:solidFill>
                  <a:srgbClr val="000000"/>
                </a:solidFill>
                <a:latin typeface="Arial"/>
                <a:ea typeface="Arial"/>
                <a:cs typeface="Arial"/>
                <a:sym typeface="Arial"/>
              </a:rPr>
              <a:t>.</a:t>
            </a:r>
          </a:p>
          <a:p>
            <a:pPr marL="152400" marR="0" lvl="0" algn="l" rtl="0">
              <a:lnSpc>
                <a:spcPct val="100000"/>
              </a:lnSpc>
              <a:spcBef>
                <a:spcPts val="0"/>
              </a:spcBef>
              <a:spcAft>
                <a:spcPts val="0"/>
              </a:spcAft>
              <a:buClr>
                <a:schemeClr val="accent1"/>
              </a:buClr>
              <a:buSzPct val="100000"/>
            </a:pPr>
            <a:r>
              <a:rPr lang="en-US" sz="2500" b="0" i="0" u="none" strike="noStrike" cap="none" dirty="0" smtClean="0">
                <a:solidFill>
                  <a:srgbClr val="000000"/>
                </a:solidFill>
                <a:latin typeface="Arial"/>
                <a:ea typeface="Arial"/>
                <a:cs typeface="Arial"/>
                <a:sym typeface="Arial"/>
              </a:rPr>
              <a:t> </a:t>
            </a:r>
            <a:endParaRPr lang="en-US" sz="25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500" b="0" i="0" u="none" strike="noStrike" cap="none" dirty="0">
                <a:solidFill>
                  <a:srgbClr val="000000"/>
                </a:solidFill>
                <a:latin typeface="Arial"/>
                <a:ea typeface="Arial"/>
                <a:cs typeface="Arial"/>
                <a:sym typeface="Arial"/>
              </a:rPr>
              <a:t>The non-violent campaign was coordinated by Alabama Christian Movement for Human Rights and King's Southern Christian Leadership Conference. </a:t>
            </a:r>
            <a:endParaRPr lang="en-US" sz="2500" b="0" i="0" u="none" strike="noStrike" cap="none" dirty="0" smtClean="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endParaRPr lang="en-US" sz="25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500" b="0" i="0" u="none" strike="noStrike" cap="none" dirty="0">
                <a:solidFill>
                  <a:srgbClr val="000000"/>
                </a:solidFill>
                <a:latin typeface="Arial"/>
                <a:ea typeface="Arial"/>
                <a:cs typeface="Arial"/>
                <a:sym typeface="Arial"/>
              </a:rPr>
              <a:t>On April 10, Circuit Judge W. A. Jenkins issued a blanket injunction against "parading, demonstrating, boycotting, trespassing and picketing". </a:t>
            </a:r>
          </a:p>
        </p:txBody>
      </p:sp>
      <p:sp>
        <p:nvSpPr>
          <p:cNvPr id="111" name="Shape 111"/>
          <p:cNvSpPr txBox="1"/>
          <p:nvPr/>
        </p:nvSpPr>
        <p:spPr>
          <a:xfrm>
            <a:off x="656491" y="422031"/>
            <a:ext cx="7713784" cy="55399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3000" b="0" i="0" u="none" strike="noStrike" cap="none">
                <a:solidFill>
                  <a:srgbClr val="000000"/>
                </a:solidFill>
                <a:latin typeface="Arial"/>
                <a:ea typeface="Arial"/>
                <a:cs typeface="Arial"/>
                <a:sym typeface="Arial"/>
              </a:rPr>
              <a:t>Background notes you need. </a:t>
            </a:r>
          </a:p>
        </p:txBody>
      </p:sp>
    </p:spTree>
    <p:extLst>
      <p:ext uri="{BB962C8B-B14F-4D97-AF65-F5344CB8AC3E}">
        <p14:creationId xmlns:p14="http://schemas.microsoft.com/office/powerpoint/2010/main" val="1299947187"/>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p:nvPr/>
        </p:nvSpPr>
        <p:spPr>
          <a:xfrm>
            <a:off x="281352" y="381000"/>
            <a:ext cx="8481647" cy="6477000"/>
          </a:xfrm>
          <a:prstGeom prst="rect">
            <a:avLst/>
          </a:prstGeom>
          <a:noFill/>
          <a:ln>
            <a:noFill/>
          </a:ln>
        </p:spPr>
        <p:txBody>
          <a:bodyPr lIns="91425" tIns="45700" rIns="91425" bIns="45700" anchor="t"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2200" b="0" i="0" u="none" strike="noStrike" cap="none" dirty="0">
                <a:solidFill>
                  <a:srgbClr val="000000"/>
                </a:solidFill>
                <a:latin typeface="Arial"/>
                <a:ea typeface="Arial"/>
                <a:cs typeface="Arial"/>
                <a:sym typeface="Arial"/>
              </a:rPr>
              <a:t>Leaders of the campaign announced they would disobey the ruling</a:t>
            </a:r>
            <a:r>
              <a:rPr lang="en-US" sz="2200" b="0" i="0" u="none" strike="noStrike" cap="none" dirty="0" smtClean="0">
                <a:solidFill>
                  <a:srgbClr val="000000"/>
                </a:solidFill>
                <a:latin typeface="Arial"/>
                <a:ea typeface="Arial"/>
                <a:cs typeface="Arial"/>
                <a:sym typeface="Arial"/>
              </a:rPr>
              <a:t>.</a:t>
            </a:r>
          </a:p>
          <a:p>
            <a:pPr marL="152400" marR="0" lvl="0" algn="l" rtl="0">
              <a:lnSpc>
                <a:spcPct val="100000"/>
              </a:lnSpc>
              <a:spcBef>
                <a:spcPts val="0"/>
              </a:spcBef>
              <a:spcAft>
                <a:spcPts val="0"/>
              </a:spcAft>
              <a:buClr>
                <a:schemeClr val="accent1"/>
              </a:buClr>
              <a:buSzPct val="100000"/>
            </a:pPr>
            <a:r>
              <a:rPr lang="en-US" sz="2200" b="0" i="0" u="none" strike="noStrike" cap="none" dirty="0" smtClean="0">
                <a:solidFill>
                  <a:srgbClr val="000000"/>
                </a:solidFill>
                <a:latin typeface="Arial"/>
                <a:ea typeface="Arial"/>
                <a:cs typeface="Arial"/>
                <a:sym typeface="Arial"/>
              </a:rPr>
              <a:t> </a:t>
            </a:r>
            <a:endParaRPr lang="en-US" sz="22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200" b="0" i="0" u="none" strike="noStrike" cap="none" dirty="0">
                <a:solidFill>
                  <a:srgbClr val="000000"/>
                </a:solidFill>
                <a:latin typeface="Arial"/>
                <a:ea typeface="Arial"/>
                <a:cs typeface="Arial"/>
                <a:sym typeface="Arial"/>
              </a:rPr>
              <a:t>On April 12, King was roughly arrested with Ralph Abernathy, Fred </a:t>
            </a:r>
            <a:r>
              <a:rPr lang="en-US" sz="2200" b="0" i="0" u="none" strike="noStrike" cap="none" dirty="0" err="1">
                <a:solidFill>
                  <a:srgbClr val="000000"/>
                </a:solidFill>
                <a:latin typeface="Arial"/>
                <a:ea typeface="Arial"/>
                <a:cs typeface="Arial"/>
                <a:sym typeface="Arial"/>
              </a:rPr>
              <a:t>Shuttlesworth</a:t>
            </a:r>
            <a:r>
              <a:rPr lang="en-US" sz="2200" b="0" i="0" u="none" strike="noStrike" cap="none" dirty="0">
                <a:solidFill>
                  <a:srgbClr val="000000"/>
                </a:solidFill>
                <a:latin typeface="Arial"/>
                <a:ea typeface="Arial"/>
                <a:cs typeface="Arial"/>
                <a:sym typeface="Arial"/>
              </a:rPr>
              <a:t> and other marchers—while thousands of African Americans dressed for Good Friday looked on. </a:t>
            </a:r>
          </a:p>
          <a:p>
            <a:pPr marL="274320" marR="0" lvl="0" indent="-121920" algn="l" rtl="0">
              <a:lnSpc>
                <a:spcPct val="100000"/>
              </a:lnSpc>
              <a:spcBef>
                <a:spcPts val="480"/>
              </a:spcBef>
              <a:spcAft>
                <a:spcPts val="0"/>
              </a:spcAft>
              <a:buClr>
                <a:schemeClr val="accent1"/>
              </a:buClr>
              <a:buFont typeface="Times New Roman"/>
              <a:buNone/>
            </a:pPr>
            <a:endParaRPr sz="22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200" b="0" i="0" u="none" strike="noStrike" cap="none" dirty="0">
                <a:solidFill>
                  <a:srgbClr val="000000"/>
                </a:solidFill>
                <a:latin typeface="Arial"/>
                <a:ea typeface="Arial"/>
                <a:cs typeface="Arial"/>
                <a:sym typeface="Arial"/>
              </a:rPr>
              <a:t>King met with unusually harsh conditions in the Birmingham jail. An ally smuggled in a newspaper from April 12, which contained "</a:t>
            </a:r>
            <a:r>
              <a:rPr lang="en-US" sz="2200" b="0" i="0" u="sng" strike="noStrike" cap="none" dirty="0">
                <a:solidFill>
                  <a:schemeClr val="hlink"/>
                </a:solidFill>
                <a:latin typeface="Arial"/>
                <a:ea typeface="Arial"/>
                <a:cs typeface="Arial"/>
                <a:sym typeface="Arial"/>
                <a:hlinkClick r:id="rId3"/>
              </a:rPr>
              <a:t>A </a:t>
            </a:r>
            <a:r>
              <a:rPr lang="en-US" sz="2200" b="0" i="0" u="sng" strike="noStrike" cap="none" dirty="0">
                <a:solidFill>
                  <a:schemeClr val="hlink"/>
                </a:solidFill>
                <a:latin typeface="Arial"/>
                <a:ea typeface="Arial"/>
                <a:cs typeface="Arial"/>
                <a:sym typeface="Arial"/>
                <a:hlinkClick r:id="rId4"/>
              </a:rPr>
              <a:t>Call for Unity" </a:t>
            </a:r>
            <a:r>
              <a:rPr lang="en-US" sz="2200" b="0" i="0" u="none" strike="noStrike" cap="none" dirty="0">
                <a:solidFill>
                  <a:srgbClr val="000000"/>
                </a:solidFill>
                <a:latin typeface="Arial"/>
                <a:ea typeface="Arial"/>
                <a:cs typeface="Arial"/>
                <a:sym typeface="Arial"/>
              </a:rPr>
              <a:t>a statement made by eight white Alabama clergymen against King and his methods. </a:t>
            </a:r>
          </a:p>
          <a:p>
            <a:pPr marL="274320" marR="0" lvl="0" indent="-121920" algn="l" rtl="0">
              <a:lnSpc>
                <a:spcPct val="100000"/>
              </a:lnSpc>
              <a:spcBef>
                <a:spcPts val="480"/>
              </a:spcBef>
              <a:spcAft>
                <a:spcPts val="0"/>
              </a:spcAft>
              <a:buClr>
                <a:schemeClr val="accent1"/>
              </a:buClr>
              <a:buFont typeface="Times New Roman"/>
              <a:buNone/>
            </a:pPr>
            <a:endParaRPr sz="22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200" b="0" i="0" u="none" strike="noStrike" cap="none" dirty="0">
                <a:solidFill>
                  <a:srgbClr val="000000"/>
                </a:solidFill>
                <a:latin typeface="Arial"/>
                <a:ea typeface="Arial"/>
                <a:cs typeface="Arial"/>
                <a:sym typeface="Arial"/>
              </a:rPr>
              <a:t>The “A Call to Unity" clergymen agreed that social injustices existed but argued that the battle against racial segregation should be fought solely in the courts, not in the streets. They criticized Martin Luther King, calling him an “outsider” who causes trouble in the streets of Birmingham</a:t>
            </a:r>
          </a:p>
        </p:txBody>
      </p:sp>
    </p:spTree>
    <p:extLst>
      <p:ext uri="{BB962C8B-B14F-4D97-AF65-F5344CB8AC3E}">
        <p14:creationId xmlns:p14="http://schemas.microsoft.com/office/powerpoint/2010/main" val="1508754527"/>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p:nvPr/>
        </p:nvSpPr>
        <p:spPr>
          <a:xfrm>
            <a:off x="281355" y="457200"/>
            <a:ext cx="8159259" cy="6095999"/>
          </a:xfrm>
          <a:prstGeom prst="rect">
            <a:avLst/>
          </a:prstGeom>
          <a:noFill/>
          <a:ln>
            <a:noFill/>
          </a:ln>
        </p:spPr>
        <p:txBody>
          <a:bodyPr lIns="91425" tIns="45700" rIns="91425" bIns="45700" anchor="t"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3000" b="0" i="0" u="none" strike="noStrike" cap="none" dirty="0">
                <a:solidFill>
                  <a:srgbClr val="000000"/>
                </a:solidFill>
                <a:latin typeface="Arial"/>
                <a:ea typeface="Arial"/>
                <a:cs typeface="Arial"/>
                <a:sym typeface="Arial"/>
              </a:rPr>
              <a:t>“A Call for Unity” provoked King and he began to write a response on the newspaper itself. </a:t>
            </a:r>
            <a:endParaRPr lang="en-US" sz="3000" b="0" i="0" u="none" strike="noStrike" cap="none" dirty="0" smtClean="0">
              <a:solidFill>
                <a:srgbClr val="000000"/>
              </a:solidFill>
              <a:latin typeface="Arial"/>
              <a:ea typeface="Arial"/>
              <a:cs typeface="Arial"/>
              <a:sym typeface="Arial"/>
            </a:endParaRPr>
          </a:p>
          <a:p>
            <a:pPr marL="274320" marR="0" lvl="0" indent="-121920" algn="l" rtl="0">
              <a:lnSpc>
                <a:spcPct val="100000"/>
              </a:lnSpc>
              <a:spcBef>
                <a:spcPts val="0"/>
              </a:spcBef>
              <a:spcAft>
                <a:spcPts val="0"/>
              </a:spcAft>
              <a:buClr>
                <a:schemeClr val="accent1"/>
              </a:buClr>
              <a:buSzPct val="100000"/>
              <a:buFont typeface="Times New Roman"/>
              <a:buChar char="•"/>
            </a:pPr>
            <a:endParaRPr lang="en-US" sz="3000" b="0" i="0" u="none" strike="noStrike" cap="none" dirty="0">
              <a:solidFill>
                <a:srgbClr val="000000"/>
              </a:solidFill>
              <a:latin typeface="Arial"/>
              <a:ea typeface="Arial"/>
              <a:cs typeface="Arial"/>
              <a:sym typeface="Arial"/>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3000" b="0" i="0" u="none" strike="noStrike" cap="none" dirty="0">
                <a:solidFill>
                  <a:srgbClr val="000000"/>
                </a:solidFill>
                <a:latin typeface="Arial"/>
                <a:ea typeface="Arial"/>
                <a:cs typeface="Arial"/>
                <a:sym typeface="Arial"/>
              </a:rPr>
              <a:t>King writes in </a:t>
            </a:r>
            <a:r>
              <a:rPr lang="en-US" sz="3000" b="0" i="1" u="none" strike="noStrike" cap="none" dirty="0">
                <a:solidFill>
                  <a:srgbClr val="000000"/>
                </a:solidFill>
                <a:latin typeface="Arial"/>
                <a:ea typeface="Arial"/>
                <a:cs typeface="Arial"/>
                <a:sym typeface="Arial"/>
              </a:rPr>
              <a:t>Why We Can't Wait</a:t>
            </a:r>
            <a:r>
              <a:rPr lang="en-US" sz="3000" b="0" i="0" u="none" strike="noStrike" cap="none" dirty="0">
                <a:solidFill>
                  <a:srgbClr val="000000"/>
                </a:solidFill>
                <a:latin typeface="Arial"/>
                <a:ea typeface="Arial"/>
                <a:cs typeface="Arial"/>
                <a:sym typeface="Arial"/>
              </a:rPr>
              <a:t>: “Begun on the margins of the newspaper in which the statement appeared while I was in jail, the letter was continued on scraps of writing paper supplied by a friendly black trustee, and concluded on a pad my attorneys were eventually permitted to leave me.”</a:t>
            </a:r>
          </a:p>
        </p:txBody>
      </p:sp>
    </p:spTree>
    <p:extLst>
      <p:ext uri="{BB962C8B-B14F-4D97-AF65-F5344CB8AC3E}">
        <p14:creationId xmlns:p14="http://schemas.microsoft.com/office/powerpoint/2010/main" val="2256192591"/>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5170646"/>
          </a:xfrm>
          <a:prstGeom prst="rect">
            <a:avLst/>
          </a:prstGeom>
          <a:noFill/>
        </p:spPr>
        <p:txBody>
          <a:bodyPr wrap="square" rtlCol="0">
            <a:spAutoFit/>
          </a:bodyPr>
          <a:lstStyle/>
          <a:p>
            <a:pPr algn="ctr"/>
            <a:r>
              <a:rPr lang="en-US" sz="3000" dirty="0" smtClean="0"/>
              <a:t>Reading “A Call For Unity”</a:t>
            </a:r>
          </a:p>
          <a:p>
            <a:endParaRPr lang="en-US" sz="3000" dirty="0"/>
          </a:p>
          <a:p>
            <a:endParaRPr lang="en-US" sz="3000" dirty="0" smtClean="0"/>
          </a:p>
          <a:p>
            <a:r>
              <a:rPr lang="en-US" sz="3000" dirty="0" smtClean="0"/>
              <a:t>The nine criticisms which King will address are labeled in your copy of the newspaper letter. </a:t>
            </a:r>
          </a:p>
          <a:p>
            <a:endParaRPr lang="en-US" sz="3000" dirty="0"/>
          </a:p>
          <a:p>
            <a:r>
              <a:rPr lang="en-US" sz="3000" dirty="0" smtClean="0"/>
              <a:t>Read carefully and then answer the five questions which follow the text.</a:t>
            </a:r>
          </a:p>
          <a:p>
            <a:endParaRPr lang="en-US" sz="3000" dirty="0"/>
          </a:p>
          <a:p>
            <a:r>
              <a:rPr lang="en-US" sz="3000" dirty="0" smtClean="0"/>
              <a:t>Turn those questions in. You should answer them on a separate piece of paper. They will be graded. </a:t>
            </a:r>
            <a:endParaRPr lang="en-US" sz="3000" dirty="0"/>
          </a:p>
        </p:txBody>
      </p:sp>
    </p:spTree>
    <p:extLst>
      <p:ext uri="{BB962C8B-B14F-4D97-AF65-F5344CB8AC3E}">
        <p14:creationId xmlns:p14="http://schemas.microsoft.com/office/powerpoint/2010/main" val="1381041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7924800" cy="4708981"/>
          </a:xfrm>
          <a:prstGeom prst="rect">
            <a:avLst/>
          </a:prstGeom>
          <a:noFill/>
        </p:spPr>
        <p:txBody>
          <a:bodyPr wrap="square" rtlCol="0">
            <a:spAutoFit/>
          </a:bodyPr>
          <a:lstStyle/>
          <a:p>
            <a:r>
              <a:rPr lang="en-US" sz="5000" dirty="0" smtClean="0"/>
              <a:t>Exit Ticket:</a:t>
            </a:r>
          </a:p>
          <a:p>
            <a:endParaRPr lang="en-US" sz="5000" dirty="0" smtClean="0"/>
          </a:p>
          <a:p>
            <a:r>
              <a:rPr lang="en-US" sz="5000" dirty="0" smtClean="0"/>
              <a:t>Why does social change need to have both the support of the people and the support from the legal system? </a:t>
            </a:r>
            <a:endParaRPr lang="en-US" sz="5000" dirty="0"/>
          </a:p>
        </p:txBody>
      </p:sp>
    </p:spTree>
    <p:extLst>
      <p:ext uri="{BB962C8B-B14F-4D97-AF65-F5344CB8AC3E}">
        <p14:creationId xmlns:p14="http://schemas.microsoft.com/office/powerpoint/2010/main" val="1135399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period 5</a:t>
            </a:r>
            <a:endParaRPr lang="en-US" dirty="0"/>
          </a:p>
        </p:txBody>
      </p:sp>
      <p:sp>
        <p:nvSpPr>
          <p:cNvPr id="3" name="Content Placeholder 2"/>
          <p:cNvSpPr>
            <a:spLocks noGrp="1"/>
          </p:cNvSpPr>
          <p:nvPr>
            <p:ph idx="1"/>
          </p:nvPr>
        </p:nvSpPr>
        <p:spPr/>
        <p:txBody>
          <a:bodyPr/>
          <a:lstStyle/>
          <a:p>
            <a:pPr marL="0" indent="0">
              <a:buNone/>
            </a:pPr>
            <a:r>
              <a:rPr lang="en-US" dirty="0" smtClean="0"/>
              <a:t>Do you think Faubus is effective  in justifying why he’s calling out the National Guard? </a:t>
            </a:r>
            <a:endParaRPr lang="en-US" dirty="0"/>
          </a:p>
        </p:txBody>
      </p:sp>
    </p:spTree>
    <p:extLst>
      <p:ext uri="{BB962C8B-B14F-4D97-AF65-F5344CB8AC3E}">
        <p14:creationId xmlns:p14="http://schemas.microsoft.com/office/powerpoint/2010/main" val="834376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8229600" cy="1143000"/>
          </a:xfrm>
        </p:spPr>
        <p:txBody>
          <a:bodyPr>
            <a:normAutofit/>
          </a:bodyPr>
          <a:lstStyle/>
          <a:p>
            <a:r>
              <a:rPr lang="en-US" dirty="0" smtClean="0"/>
              <a:t>Section 4: </a:t>
            </a:r>
            <a:r>
              <a:rPr lang="en-US" dirty="0"/>
              <a:t>Logical Fallacy alert</a:t>
            </a:r>
            <a:r>
              <a:rPr lang="en-US" dirty="0" smtClean="0"/>
              <a:t>!!</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On the back of your organizer, draw this chart</a:t>
            </a:r>
          </a:p>
          <a:p>
            <a:pPr marL="457200" lvl="1" indent="0">
              <a:buNone/>
            </a:pPr>
            <a:r>
              <a:rPr lang="en-US" dirty="0" smtClean="0"/>
              <a:t>	Term				Example in section 4</a:t>
            </a:r>
          </a:p>
          <a:p>
            <a:pPr marL="457200" lvl="1" indent="0">
              <a:buNone/>
            </a:pPr>
            <a:r>
              <a:rPr lang="en-US" dirty="0" smtClean="0"/>
              <a:t>Association</a:t>
            </a:r>
          </a:p>
          <a:p>
            <a:pPr marL="457200" lvl="1" indent="0">
              <a:buNone/>
            </a:pPr>
            <a:r>
              <a:rPr lang="en-US" dirty="0" smtClean="0"/>
              <a:t>Oversimplification</a:t>
            </a:r>
          </a:p>
          <a:p>
            <a:pPr marL="457200" lvl="1" indent="0">
              <a:buNone/>
            </a:pPr>
            <a:r>
              <a:rPr lang="en-US" dirty="0" smtClean="0"/>
              <a:t>Red Herring</a:t>
            </a:r>
          </a:p>
          <a:p>
            <a:pPr marL="457200" lvl="1" indent="0">
              <a:buNone/>
            </a:pPr>
            <a:r>
              <a:rPr lang="en-US" dirty="0" smtClean="0"/>
              <a:t>Bandwagon</a:t>
            </a:r>
          </a:p>
          <a:p>
            <a:pPr marL="457200" lvl="1" indent="0">
              <a:buNone/>
            </a:pPr>
            <a:r>
              <a:rPr lang="en-US" dirty="0" smtClean="0"/>
              <a:t>Contradictions</a:t>
            </a:r>
          </a:p>
          <a:p>
            <a:pPr marL="457200" lvl="1" indent="0">
              <a:buNone/>
            </a:pPr>
            <a:r>
              <a:rPr lang="en-US" dirty="0" smtClean="0"/>
              <a:t>Ad Populum</a:t>
            </a:r>
          </a:p>
          <a:p>
            <a:pPr marL="457200" lvl="1" indent="0">
              <a:buNone/>
            </a:pPr>
            <a:r>
              <a:rPr lang="en-US" dirty="0" smtClean="0"/>
              <a:t>Stack the cards</a:t>
            </a:r>
            <a:endParaRPr lang="en-US" dirty="0"/>
          </a:p>
        </p:txBody>
      </p:sp>
      <p:cxnSp>
        <p:nvCxnSpPr>
          <p:cNvPr id="5" name="Straight Connector 4"/>
          <p:cNvCxnSpPr/>
          <p:nvPr/>
        </p:nvCxnSpPr>
        <p:spPr>
          <a:xfrm>
            <a:off x="685800" y="2133600"/>
            <a:ext cx="754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43400" y="21336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482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6781800" cy="1600199"/>
          </a:xfrm>
        </p:spPr>
        <p:txBody>
          <a:bodyPr anchor="t"/>
          <a:lstStyle/>
          <a:p>
            <a:r>
              <a:rPr lang="en-US" sz="3000" dirty="0" smtClean="0"/>
              <a:t>Section 5: “A stitch in time…”</a:t>
            </a:r>
            <a:endParaRPr lang="en-US" sz="3000" dirty="0"/>
          </a:p>
        </p:txBody>
      </p:sp>
      <p:sp>
        <p:nvSpPr>
          <p:cNvPr id="3" name="Text Placeholder 2"/>
          <p:cNvSpPr>
            <a:spLocks noGrp="1"/>
          </p:cNvSpPr>
          <p:nvPr>
            <p:ph type="body" idx="1"/>
          </p:nvPr>
        </p:nvSpPr>
        <p:spPr>
          <a:xfrm>
            <a:off x="762000" y="1371600"/>
            <a:ext cx="7543800" cy="4800600"/>
          </a:xfrm>
        </p:spPr>
        <p:txBody>
          <a:bodyPr anchor="t"/>
          <a:lstStyle/>
          <a:p>
            <a:pPr marL="152400" indent="0">
              <a:buNone/>
            </a:pPr>
            <a:r>
              <a:rPr lang="en-US" sz="2500" dirty="0" smtClean="0"/>
              <a:t>Do you think Faubus is justified in calling out the National Guard to “keep the peace” in Little Rock?</a:t>
            </a:r>
          </a:p>
          <a:p>
            <a:pPr marL="152400" indent="0">
              <a:buNone/>
            </a:pPr>
            <a:r>
              <a:rPr lang="en-US" sz="2500" dirty="0" smtClean="0"/>
              <a:t>Why or why not?</a:t>
            </a:r>
          </a:p>
          <a:p>
            <a:pPr marL="152400" indent="0">
              <a:buNone/>
            </a:pPr>
            <a:endParaRPr lang="en-US" sz="2500" dirty="0" smtClean="0"/>
          </a:p>
          <a:p>
            <a:pPr marL="152400" indent="0">
              <a:buNone/>
            </a:pPr>
            <a:endParaRPr lang="en-US" sz="2500" dirty="0"/>
          </a:p>
          <a:p>
            <a:pPr marL="152400" indent="0">
              <a:buNone/>
            </a:pPr>
            <a:endParaRPr lang="en-US" sz="2500" dirty="0"/>
          </a:p>
          <a:p>
            <a:pPr marL="152400" indent="0">
              <a:buNone/>
            </a:pPr>
            <a:r>
              <a:rPr lang="en-US" sz="2500" dirty="0" smtClean="0"/>
              <a:t>What other options do you think he had available for him to “keep the peace”? </a:t>
            </a:r>
            <a:endParaRPr lang="en-US" sz="2500" dirty="0"/>
          </a:p>
        </p:txBody>
      </p:sp>
    </p:spTree>
    <p:extLst>
      <p:ext uri="{BB962C8B-B14F-4D97-AF65-F5344CB8AC3E}">
        <p14:creationId xmlns:p14="http://schemas.microsoft.com/office/powerpoint/2010/main" val="247110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685800"/>
            <a:ext cx="7543800" cy="4800600"/>
          </a:xfrm>
        </p:spPr>
        <p:txBody>
          <a:bodyPr anchor="t">
            <a:normAutofit fontScale="92500"/>
          </a:bodyPr>
          <a:lstStyle/>
          <a:p>
            <a:pPr marL="152400" indent="0">
              <a:buNone/>
            </a:pPr>
            <a:r>
              <a:rPr lang="en-US" sz="2500" dirty="0" smtClean="0"/>
              <a:t>Map out the main points for each section</a:t>
            </a:r>
          </a:p>
          <a:p>
            <a:pPr marL="152400" indent="0">
              <a:buNone/>
            </a:pPr>
            <a:endParaRPr lang="en-US" sz="2500" dirty="0"/>
          </a:p>
          <a:p>
            <a:pPr marL="152400" indent="0">
              <a:lnSpc>
                <a:spcPct val="200000"/>
              </a:lnSpc>
              <a:buNone/>
            </a:pPr>
            <a:r>
              <a:rPr lang="en-US" sz="2500" dirty="0" smtClean="0"/>
              <a:t>1: Arkansas has become an advanced state</a:t>
            </a:r>
          </a:p>
          <a:p>
            <a:pPr marL="152400" indent="0">
              <a:lnSpc>
                <a:spcPct val="200000"/>
              </a:lnSpc>
              <a:buNone/>
            </a:pPr>
            <a:r>
              <a:rPr lang="en-US" sz="2500" dirty="0" smtClean="0"/>
              <a:t>2: Citizens are taken care of</a:t>
            </a:r>
          </a:p>
          <a:p>
            <a:pPr marL="152400" indent="0">
              <a:lnSpc>
                <a:spcPct val="200000"/>
              </a:lnSpc>
              <a:buNone/>
            </a:pPr>
            <a:r>
              <a:rPr lang="en-US" sz="2500" dirty="0" smtClean="0"/>
              <a:t>3: The people want the state to be controlled by the state </a:t>
            </a:r>
          </a:p>
          <a:p>
            <a:pPr marL="152400" indent="0">
              <a:lnSpc>
                <a:spcPct val="200000"/>
              </a:lnSpc>
              <a:buNone/>
            </a:pPr>
            <a:r>
              <a:rPr lang="en-US" sz="2500" dirty="0" smtClean="0"/>
              <a:t>4: There will be violence if there is forced integration</a:t>
            </a:r>
          </a:p>
          <a:p>
            <a:pPr marL="152400" indent="0">
              <a:lnSpc>
                <a:spcPct val="200000"/>
              </a:lnSpc>
              <a:buNone/>
            </a:pPr>
            <a:r>
              <a:rPr lang="en-US" sz="2500" dirty="0" smtClean="0"/>
              <a:t>5: The National Guard will help keep the peace</a:t>
            </a:r>
            <a:endParaRPr lang="en-US" sz="2500" dirty="0"/>
          </a:p>
        </p:txBody>
      </p:sp>
      <p:sp>
        <p:nvSpPr>
          <p:cNvPr id="6" name="SMARTInkShape-3"/>
          <p:cNvSpPr/>
          <p:nvPr/>
        </p:nvSpPr>
        <p:spPr>
          <a:xfrm>
            <a:off x="7950229" y="2118298"/>
            <a:ext cx="766" cy="9065"/>
          </a:xfrm>
          <a:custGeom>
            <a:avLst/>
            <a:gdLst/>
            <a:ahLst/>
            <a:cxnLst/>
            <a:rect l="0" t="0" r="0" b="0"/>
            <a:pathLst>
              <a:path w="766" h="9065">
                <a:moveTo>
                  <a:pt x="765" y="9064"/>
                </a:moveTo>
                <a:lnTo>
                  <a:pt x="765" y="0"/>
                </a:lnTo>
                <a:lnTo>
                  <a:pt x="765" y="7009"/>
                </a:lnTo>
                <a:lnTo>
                  <a:pt x="0" y="9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1494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to the rhetorical device</a:t>
            </a:r>
            <a:endParaRPr lang="en-US" dirty="0"/>
          </a:p>
        </p:txBody>
      </p:sp>
      <p:sp>
        <p:nvSpPr>
          <p:cNvPr id="3" name="Content Placeholder 2"/>
          <p:cNvSpPr>
            <a:spLocks noGrp="1"/>
          </p:cNvSpPr>
          <p:nvPr>
            <p:ph idx="1"/>
          </p:nvPr>
        </p:nvSpPr>
        <p:spPr/>
        <p:txBody>
          <a:bodyPr/>
          <a:lstStyle/>
          <a:p>
            <a:r>
              <a:rPr lang="en-US" dirty="0" smtClean="0"/>
              <a:t>Which one did Faubus use the best? </a:t>
            </a:r>
          </a:p>
          <a:p>
            <a:endParaRPr lang="en-US" dirty="0"/>
          </a:p>
          <a:p>
            <a:endParaRPr lang="en-US" dirty="0" smtClean="0"/>
          </a:p>
          <a:p>
            <a:r>
              <a:rPr lang="en-US" dirty="0" smtClean="0"/>
              <a:t>Which one did Faubus use the worst? </a:t>
            </a:r>
            <a:endParaRPr lang="en-US" dirty="0"/>
          </a:p>
        </p:txBody>
      </p:sp>
    </p:spTree>
    <p:extLst>
      <p:ext uri="{BB962C8B-B14F-4D97-AF65-F5344CB8AC3E}">
        <p14:creationId xmlns:p14="http://schemas.microsoft.com/office/powerpoint/2010/main" val="1053871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to the corner</a:t>
            </a:r>
            <a:endParaRPr lang="en-US" dirty="0"/>
          </a:p>
        </p:txBody>
      </p:sp>
      <p:sp>
        <p:nvSpPr>
          <p:cNvPr id="3" name="Content Placeholder 2"/>
          <p:cNvSpPr>
            <a:spLocks noGrp="1"/>
          </p:cNvSpPr>
          <p:nvPr>
            <p:ph idx="1"/>
          </p:nvPr>
        </p:nvSpPr>
        <p:spPr/>
        <p:txBody>
          <a:bodyPr/>
          <a:lstStyle/>
          <a:p>
            <a:r>
              <a:rPr lang="en-US" dirty="0" smtClean="0"/>
              <a:t>Is his speech persuasive? (one-sided)</a:t>
            </a:r>
          </a:p>
          <a:p>
            <a:endParaRPr lang="en-US" dirty="0"/>
          </a:p>
          <a:p>
            <a:endParaRPr lang="en-US" dirty="0" smtClean="0"/>
          </a:p>
          <a:p>
            <a:r>
              <a:rPr lang="en-US" dirty="0" smtClean="0"/>
              <a:t>Is his speech argumentative (it has a counterargument </a:t>
            </a:r>
            <a:r>
              <a:rPr lang="en-US" smtClean="0"/>
              <a:t>and rebuttal)? </a:t>
            </a:r>
            <a:endParaRPr lang="en-US"/>
          </a:p>
        </p:txBody>
      </p:sp>
    </p:spTree>
    <p:extLst>
      <p:ext uri="{BB962C8B-B14F-4D97-AF65-F5344CB8AC3E}">
        <p14:creationId xmlns:p14="http://schemas.microsoft.com/office/powerpoint/2010/main" val="2498791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Period 5 Feb 26 </a:t>
            </a:r>
            <a:endParaRPr lang="en-US" dirty="0"/>
          </a:p>
        </p:txBody>
      </p:sp>
      <p:sp>
        <p:nvSpPr>
          <p:cNvPr id="3" name="Content Placeholder 2"/>
          <p:cNvSpPr>
            <a:spLocks noGrp="1"/>
          </p:cNvSpPr>
          <p:nvPr>
            <p:ph idx="1"/>
          </p:nvPr>
        </p:nvSpPr>
        <p:spPr/>
        <p:txBody>
          <a:bodyPr/>
          <a:lstStyle/>
          <a:p>
            <a:pPr marL="0" indent="0">
              <a:buNone/>
            </a:pPr>
            <a:r>
              <a:rPr lang="en-US" dirty="0" smtClean="0"/>
              <a:t>On the back of your graphic organizer, explain why you think Faubus is OR is not credible in his reasons for calling out the National Guard. </a:t>
            </a:r>
            <a:endParaRPr lang="en-US" dirty="0"/>
          </a:p>
        </p:txBody>
      </p:sp>
    </p:spTree>
    <p:extLst>
      <p:ext uri="{BB962C8B-B14F-4D97-AF65-F5344CB8AC3E}">
        <p14:creationId xmlns:p14="http://schemas.microsoft.com/office/powerpoint/2010/main" val="230201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81000" y="381000"/>
            <a:ext cx="8305800" cy="1600199"/>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r>
              <a:rPr lang="en-US" sz="3000" b="1" i="0" u="none" strike="noStrike" cap="none" baseline="0" dirty="0" smtClean="0">
                <a:latin typeface="Arial"/>
                <a:ea typeface="Arial"/>
                <a:cs typeface="Arial"/>
                <a:sym typeface="Arial"/>
              </a:rPr>
              <a:t>Instructions: You have ____ minutes</a:t>
            </a:r>
            <a:r>
              <a:rPr lang="en-US" sz="3000" b="1" i="0" u="none" strike="noStrike" cap="none" dirty="0" smtClean="0">
                <a:latin typeface="Arial"/>
                <a:ea typeface="Arial"/>
                <a:cs typeface="Arial"/>
                <a:sym typeface="Arial"/>
              </a:rPr>
              <a:t> to write. This assignment is similar to </a:t>
            </a:r>
            <a:r>
              <a:rPr lang="en-US" sz="3000" b="1" i="1" u="none" strike="noStrike" cap="none" dirty="0" smtClean="0">
                <a:latin typeface="Arial"/>
                <a:ea typeface="Arial"/>
                <a:cs typeface="Arial"/>
                <a:sym typeface="Arial"/>
              </a:rPr>
              <a:t>Blackfish, </a:t>
            </a:r>
            <a:r>
              <a:rPr lang="en-US" sz="3000" b="1" u="none" strike="noStrike" cap="none" dirty="0" smtClean="0">
                <a:latin typeface="Arial"/>
                <a:ea typeface="Arial"/>
                <a:cs typeface="Arial"/>
                <a:sym typeface="Arial"/>
              </a:rPr>
              <a:t>except shorter. </a:t>
            </a:r>
            <a:r>
              <a:rPr lang="en-US" sz="3600" b="1" i="0" u="none" strike="noStrike" cap="none" dirty="0" smtClean="0">
                <a:latin typeface="Arial"/>
                <a:ea typeface="Arial"/>
                <a:cs typeface="Arial"/>
                <a:sym typeface="Arial"/>
              </a:rPr>
              <a:t/>
            </a:r>
            <a:br>
              <a:rPr lang="en-US" sz="3600" b="1" i="0" u="none" strike="noStrike" cap="none" dirty="0" smtClean="0">
                <a:latin typeface="Arial"/>
                <a:ea typeface="Arial"/>
                <a:cs typeface="Arial"/>
                <a:sym typeface="Arial"/>
              </a:rPr>
            </a:br>
            <a:endParaRPr lang="en-US" sz="3600" b="1" i="0" u="none" strike="noStrike" cap="none" baseline="0" dirty="0">
              <a:latin typeface="Arial"/>
              <a:ea typeface="Arial"/>
              <a:cs typeface="Arial"/>
              <a:sym typeface="Arial"/>
            </a:endParaRPr>
          </a:p>
        </p:txBody>
      </p:sp>
      <p:sp>
        <p:nvSpPr>
          <p:cNvPr id="162" name="Shape 162"/>
          <p:cNvSpPr txBox="1">
            <a:spLocks noGrp="1"/>
          </p:cNvSpPr>
          <p:nvPr>
            <p:ph type="body" idx="1"/>
          </p:nvPr>
        </p:nvSpPr>
        <p:spPr>
          <a:xfrm>
            <a:off x="228600" y="1905000"/>
            <a:ext cx="8686800" cy="4724400"/>
          </a:xfrm>
          <a:prstGeom prst="rect">
            <a:avLst/>
          </a:prstGeom>
          <a:noFill/>
          <a:ln>
            <a:noFill/>
          </a:ln>
        </p:spPr>
        <p:txBody>
          <a:bodyPr lIns="91425" tIns="45700" rIns="91425" bIns="45700" anchor="t" anchorCtr="0">
            <a:noAutofit/>
          </a:bodyPr>
          <a:lstStyle/>
          <a:p>
            <a:pPr marL="0" marR="0" lvl="0" indent="0" algn="l" rtl="0">
              <a:spcBef>
                <a:spcPts val="480"/>
              </a:spcBef>
              <a:buClr>
                <a:srgbClr val="000000"/>
              </a:buClr>
              <a:buSzPct val="100000"/>
              <a:buNone/>
            </a:pPr>
            <a:r>
              <a:rPr lang="en-US" sz="2500" b="0" i="0" u="none" strike="noStrike" cap="none" baseline="0" dirty="0" smtClean="0">
                <a:latin typeface="Arial"/>
                <a:ea typeface="Arial"/>
                <a:cs typeface="Arial"/>
                <a:sym typeface="Arial"/>
              </a:rPr>
              <a:t>Answer </a:t>
            </a:r>
            <a:r>
              <a:rPr lang="en-US" sz="2500" dirty="0" smtClean="0">
                <a:latin typeface="Arial"/>
                <a:ea typeface="Arial"/>
                <a:cs typeface="Arial"/>
                <a:sym typeface="Arial"/>
              </a:rPr>
              <a:t>this prompt </a:t>
            </a:r>
            <a:r>
              <a:rPr lang="en-US" sz="2500" b="0" i="0" u="none" strike="noStrike" cap="none" baseline="0" dirty="0" smtClean="0">
                <a:latin typeface="Arial"/>
                <a:ea typeface="Arial"/>
                <a:cs typeface="Arial"/>
                <a:sym typeface="Arial"/>
              </a:rPr>
              <a:t>using the </a:t>
            </a:r>
            <a:r>
              <a:rPr lang="en-US" sz="2500" b="0" i="0" u="none" strike="noStrike" cap="none" baseline="0" dirty="0">
                <a:latin typeface="Arial"/>
                <a:ea typeface="Arial"/>
                <a:cs typeface="Arial"/>
                <a:sym typeface="Arial"/>
              </a:rPr>
              <a:t>graphic </a:t>
            </a:r>
            <a:r>
              <a:rPr lang="en-US" sz="2500" b="0" i="0" u="none" strike="noStrike" cap="none" baseline="0" dirty="0" smtClean="0">
                <a:latin typeface="Arial"/>
                <a:ea typeface="Arial"/>
                <a:cs typeface="Arial"/>
                <a:sym typeface="Arial"/>
              </a:rPr>
              <a:t>organizer</a:t>
            </a:r>
            <a:r>
              <a:rPr lang="en-US" sz="2500" b="0" i="0" u="none" strike="noStrike" cap="none" dirty="0" smtClean="0">
                <a:latin typeface="Arial"/>
                <a:ea typeface="Arial"/>
                <a:cs typeface="Arial"/>
                <a:sym typeface="Arial"/>
              </a:rPr>
              <a:t> to help you.</a:t>
            </a:r>
            <a:endParaRPr lang="en-US" sz="2500" b="0" i="0" u="none" strike="noStrike" cap="none" baseline="0" dirty="0">
              <a:latin typeface="Arial"/>
              <a:ea typeface="Arial"/>
              <a:cs typeface="Arial"/>
              <a:sym typeface="Arial"/>
            </a:endParaRPr>
          </a:p>
          <a:p>
            <a:pPr marL="355600" marR="0" lvl="1" indent="0" algn="l" rtl="0">
              <a:spcBef>
                <a:spcPts val="400"/>
              </a:spcBef>
              <a:buClr>
                <a:srgbClr val="000000"/>
              </a:buClr>
              <a:buSzPct val="100000"/>
              <a:buNone/>
            </a:pPr>
            <a:r>
              <a:rPr lang="en-US" sz="2500" b="0" i="1" u="none" strike="noStrike" cap="none" baseline="0" dirty="0">
                <a:latin typeface="+mj-lt"/>
                <a:ea typeface="Arial"/>
                <a:cs typeface="Arial"/>
                <a:sym typeface="Arial"/>
              </a:rPr>
              <a:t>How does Faubus employ ethos, logos, and pathos to </a:t>
            </a:r>
            <a:r>
              <a:rPr lang="en-US" sz="2500" i="1" dirty="0" smtClean="0">
                <a:latin typeface="+mj-lt"/>
              </a:rPr>
              <a:t>build his message?  First determine if the speech is persuasion or argumentation. </a:t>
            </a:r>
            <a:endParaRPr lang="en-US" sz="2500" i="1" dirty="0" smtClean="0"/>
          </a:p>
          <a:p>
            <a:pPr marL="355600" marR="0" lvl="1" indent="0" algn="l" rtl="0">
              <a:spcBef>
                <a:spcPts val="400"/>
              </a:spcBef>
              <a:buClr>
                <a:srgbClr val="000000"/>
              </a:buClr>
              <a:buSzPct val="100000"/>
              <a:buNone/>
            </a:pPr>
            <a:r>
              <a:rPr lang="en-US" sz="2500" dirty="0" smtClean="0"/>
              <a:t>His </a:t>
            </a:r>
            <a:r>
              <a:rPr lang="en-US" sz="2500" dirty="0"/>
              <a:t>message (more or less) is that integration cannot be forced onto the people </a:t>
            </a:r>
            <a:r>
              <a:rPr lang="en-US" sz="2500" dirty="0" smtClean="0"/>
              <a:t> by </a:t>
            </a:r>
            <a:r>
              <a:rPr lang="en-US" sz="2500" dirty="0"/>
              <a:t>the federal government. It is a state and local issue and there must be time given to see which law will be upheld by the courts – the State or the Federal government</a:t>
            </a:r>
            <a:r>
              <a:rPr lang="en-US" sz="2500" dirty="0" smtClean="0"/>
              <a:t>. Because the law is being questioned, unrest and disorder are imminent; therefore peace and order must be kept by any means necessary to prevent even worse disaster. </a:t>
            </a:r>
            <a:endParaRPr lang="en-US" sz="2500" dirty="0"/>
          </a:p>
          <a:p>
            <a:pPr marL="548640" marR="0" lvl="1" indent="-193040" algn="l" rtl="0">
              <a:spcBef>
                <a:spcPts val="400"/>
              </a:spcBef>
              <a:buClr>
                <a:srgbClr val="000000"/>
              </a:buClr>
              <a:buSzPct val="100000"/>
              <a:buFont typeface="Arial"/>
              <a:buChar char="•"/>
            </a:pPr>
            <a:endParaRPr lang="en-US" sz="1800" b="0" i="0" u="none" strike="noStrike" cap="none" baseline="0" dirty="0">
              <a:latin typeface="Arial"/>
              <a:ea typeface="Arial"/>
              <a:cs typeface="Arial"/>
              <a:sym typeface="Arial"/>
            </a:endParaRPr>
          </a:p>
        </p:txBody>
      </p:sp>
    </p:spTree>
    <p:extLst>
      <p:ext uri="{BB962C8B-B14F-4D97-AF65-F5344CB8AC3E}">
        <p14:creationId xmlns:p14="http://schemas.microsoft.com/office/powerpoint/2010/main" val="2608455101"/>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20000" cy="1600199"/>
          </a:xfrm>
        </p:spPr>
        <p:txBody>
          <a:bodyPr anchor="t"/>
          <a:lstStyle/>
          <a:p>
            <a:r>
              <a:rPr lang="en-US" sz="5000" dirty="0" smtClean="0"/>
              <a:t>Did you….</a:t>
            </a:r>
            <a:endParaRPr lang="en-US" sz="5000" dirty="0"/>
          </a:p>
        </p:txBody>
      </p:sp>
      <p:sp>
        <p:nvSpPr>
          <p:cNvPr id="3" name="Text Placeholder 2"/>
          <p:cNvSpPr>
            <a:spLocks noGrp="1"/>
          </p:cNvSpPr>
          <p:nvPr>
            <p:ph type="body" idx="1"/>
          </p:nvPr>
        </p:nvSpPr>
        <p:spPr>
          <a:xfrm>
            <a:off x="457200" y="1295400"/>
            <a:ext cx="8534400" cy="4876800"/>
          </a:xfrm>
        </p:spPr>
        <p:txBody>
          <a:bodyPr anchor="t">
            <a:normAutofit lnSpcReduction="10000"/>
          </a:bodyPr>
          <a:lstStyle/>
          <a:p>
            <a:pPr marL="609600" indent="-457200">
              <a:buFont typeface="+mj-lt"/>
              <a:buAutoNum type="arabicPeriod"/>
            </a:pPr>
            <a:r>
              <a:rPr lang="en-US" sz="2500" dirty="0" smtClean="0"/>
              <a:t>State your opinion on the effectiveness of Faubus’s speech? That is part of how he uses ethos, logos, pathos. </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logos in the speech?</a:t>
            </a:r>
          </a:p>
          <a:p>
            <a:pPr marL="609600" indent="-457200">
              <a:buFont typeface="+mj-lt"/>
              <a:buAutoNum type="arabicPeriod"/>
            </a:pPr>
            <a:endParaRPr lang="en-US" sz="2500" dirty="0" smtClean="0"/>
          </a:p>
          <a:p>
            <a:pPr marL="609600" indent="-457200">
              <a:buFont typeface="+mj-lt"/>
              <a:buAutoNum type="arabicPeriod"/>
            </a:pPr>
            <a:r>
              <a:rPr lang="en-US" sz="2500" dirty="0" smtClean="0"/>
              <a:t>Examine his use of pathos in the speech?</a:t>
            </a:r>
          </a:p>
          <a:p>
            <a:pPr marL="609600" indent="-457200">
              <a:buFont typeface="+mj-lt"/>
              <a:buAutoNum type="arabicPeriod"/>
            </a:pPr>
            <a:endParaRPr lang="en-US" sz="2500" dirty="0"/>
          </a:p>
          <a:p>
            <a:pPr marL="609600" indent="-457200">
              <a:buFont typeface="+mj-lt"/>
              <a:buAutoNum type="arabicPeriod"/>
            </a:pPr>
            <a:r>
              <a:rPr lang="en-US" sz="2500" dirty="0" smtClean="0"/>
              <a:t>Both #2 and #3 include explaining how the overall logos and pathos works with your conclusion on his effectiveness.</a:t>
            </a:r>
          </a:p>
          <a:p>
            <a:pPr marL="609600" indent="-457200">
              <a:buFont typeface="+mj-lt"/>
              <a:buAutoNum type="arabicPeriod"/>
            </a:pPr>
            <a:endParaRPr lang="en-US" sz="2500" dirty="0" smtClean="0"/>
          </a:p>
          <a:p>
            <a:pPr marL="609600" indent="-457200">
              <a:buFont typeface="+mj-lt"/>
              <a:buAutoNum type="arabicPeriod"/>
            </a:pPr>
            <a:r>
              <a:rPr lang="en-US" sz="2500" dirty="0" smtClean="0"/>
              <a:t>Did you address his credibility? </a:t>
            </a:r>
            <a:endParaRPr lang="en-US" sz="2500" dirty="0"/>
          </a:p>
        </p:txBody>
      </p:sp>
    </p:spTree>
    <p:extLst>
      <p:ext uri="{BB962C8B-B14F-4D97-AF65-F5344CB8AC3E}">
        <p14:creationId xmlns:p14="http://schemas.microsoft.com/office/powerpoint/2010/main" val="4155756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1023</Words>
  <Application>Microsoft Office PowerPoint</Application>
  <PresentationFormat>On-screen Show (4:3)</PresentationFormat>
  <Paragraphs>108</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Feb 24: Period 8 - Bellringer</vt:lpstr>
      <vt:lpstr>Section 4: Logical Fallacy alert!!</vt:lpstr>
      <vt:lpstr>Section 5: “A stitch in time…”</vt:lpstr>
      <vt:lpstr>PowerPoint Presentation</vt:lpstr>
      <vt:lpstr>Move to the rhetorical device</vt:lpstr>
      <vt:lpstr>Move to the corner</vt:lpstr>
      <vt:lpstr>Bellringer Period 5 Feb 26 </vt:lpstr>
      <vt:lpstr>Instructions: You have ____ minutes to write. This assignment is similar to Blackfish, except shorter.  </vt:lpstr>
      <vt:lpstr>Did you….</vt:lpstr>
      <vt:lpstr>What you need to know: PBS video link </vt:lpstr>
      <vt:lpstr>PowerPoint Presentation</vt:lpstr>
      <vt:lpstr>PowerPoint Presentation</vt:lpstr>
      <vt:lpstr>PowerPoint Presentation</vt:lpstr>
      <vt:lpstr>PowerPoint Presentation</vt:lpstr>
      <vt:lpstr>PowerPoint Presentation</vt:lpstr>
      <vt:lpstr>Exit ticket period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5 - Bellringer</dc:title>
  <dc:creator>Windows User</dc:creator>
  <cp:lastModifiedBy>Windows User</cp:lastModifiedBy>
  <cp:revision>11</cp:revision>
  <dcterms:created xsi:type="dcterms:W3CDTF">2016-02-24T12:02:40Z</dcterms:created>
  <dcterms:modified xsi:type="dcterms:W3CDTF">2016-02-25T19:44:29Z</dcterms:modified>
</cp:coreProperties>
</file>