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60" r:id="rId4"/>
    <p:sldId id="259" r:id="rId5"/>
    <p:sldId id="258" r:id="rId6"/>
    <p:sldId id="261" r:id="rId7"/>
    <p:sldId id="262"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C1BAEC-0E54-FC4E-A028-B3C262A09155}" type="datetimeFigureOut">
              <a:rPr lang="en-US" smtClean="0"/>
              <a:t>3/10/2016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0288B2-5CC9-554B-BFED-4FB9B491D389}" type="slidenum">
              <a:rPr lang="en-US" smtClean="0"/>
              <a:t>‹#›</a:t>
            </a:fld>
            <a:endParaRPr lang="en-US"/>
          </a:p>
        </p:txBody>
      </p:sp>
    </p:spTree>
    <p:extLst>
      <p:ext uri="{BB962C8B-B14F-4D97-AF65-F5344CB8AC3E}">
        <p14:creationId xmlns:p14="http://schemas.microsoft.com/office/powerpoint/2010/main" val="37905166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88B2-5CC9-554B-BFED-4FB9B491D389}" type="slidenum">
              <a:rPr lang="en-US" smtClean="0"/>
              <a:t>1</a:t>
            </a:fld>
            <a:endParaRPr lang="en-US"/>
          </a:p>
        </p:txBody>
      </p:sp>
    </p:spTree>
    <p:extLst>
      <p:ext uri="{BB962C8B-B14F-4D97-AF65-F5344CB8AC3E}">
        <p14:creationId xmlns:p14="http://schemas.microsoft.com/office/powerpoint/2010/main" val="4103302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Pre-writing</a:t>
            </a:r>
            <a:r>
              <a:rPr lang="en-US" smtClean="0"/>
              <a:t>: outlines</a:t>
            </a:r>
            <a:endParaRPr lang="en-US"/>
          </a:p>
        </p:txBody>
      </p:sp>
      <p:sp>
        <p:nvSpPr>
          <p:cNvPr id="4" name="Slide Number Placeholder 3"/>
          <p:cNvSpPr>
            <a:spLocks noGrp="1"/>
          </p:cNvSpPr>
          <p:nvPr>
            <p:ph type="sldNum" sz="quarter" idx="10"/>
          </p:nvPr>
        </p:nvSpPr>
        <p:spPr/>
        <p:txBody>
          <a:bodyPr/>
          <a:lstStyle/>
          <a:p>
            <a:fld id="{F70288B2-5CC9-554B-BFED-4FB9B491D389}" type="slidenum">
              <a:rPr lang="en-US" smtClean="0"/>
              <a:t>5</a:t>
            </a:fld>
            <a:endParaRPr lang="en-US"/>
          </a:p>
        </p:txBody>
      </p:sp>
    </p:spTree>
    <p:extLst>
      <p:ext uri="{BB962C8B-B14F-4D97-AF65-F5344CB8AC3E}">
        <p14:creationId xmlns:p14="http://schemas.microsoft.com/office/powerpoint/2010/main" val="1714414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88B2-5CC9-554B-BFED-4FB9B491D389}" type="slidenum">
              <a:rPr lang="en-US" smtClean="0"/>
              <a:t>8</a:t>
            </a:fld>
            <a:endParaRPr lang="en-US"/>
          </a:p>
        </p:txBody>
      </p:sp>
    </p:spTree>
    <p:extLst>
      <p:ext uri="{BB962C8B-B14F-4D97-AF65-F5344CB8AC3E}">
        <p14:creationId xmlns:p14="http://schemas.microsoft.com/office/powerpoint/2010/main" val="4091904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F506DD-4346-284D-9A49-C015E088634F}"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585C6-1E6D-984F-814D-30931EB24D74}" type="slidenum">
              <a:rPr lang="en-US" smtClean="0"/>
              <a:t>‹#›</a:t>
            </a:fld>
            <a:endParaRPr lang="en-US"/>
          </a:p>
        </p:txBody>
      </p:sp>
    </p:spTree>
    <p:extLst>
      <p:ext uri="{BB962C8B-B14F-4D97-AF65-F5344CB8AC3E}">
        <p14:creationId xmlns:p14="http://schemas.microsoft.com/office/powerpoint/2010/main" val="272251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506DD-4346-284D-9A49-C015E088634F}"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585C6-1E6D-984F-814D-30931EB24D74}" type="slidenum">
              <a:rPr lang="en-US" smtClean="0"/>
              <a:t>‹#›</a:t>
            </a:fld>
            <a:endParaRPr lang="en-US"/>
          </a:p>
        </p:txBody>
      </p:sp>
    </p:spTree>
    <p:extLst>
      <p:ext uri="{BB962C8B-B14F-4D97-AF65-F5344CB8AC3E}">
        <p14:creationId xmlns:p14="http://schemas.microsoft.com/office/powerpoint/2010/main" val="572977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506DD-4346-284D-9A49-C015E088634F}"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585C6-1E6D-984F-814D-30931EB24D74}" type="slidenum">
              <a:rPr lang="en-US" smtClean="0"/>
              <a:t>‹#›</a:t>
            </a:fld>
            <a:endParaRPr lang="en-US"/>
          </a:p>
        </p:txBody>
      </p:sp>
    </p:spTree>
    <p:extLst>
      <p:ext uri="{BB962C8B-B14F-4D97-AF65-F5344CB8AC3E}">
        <p14:creationId xmlns:p14="http://schemas.microsoft.com/office/powerpoint/2010/main" val="2985144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506DD-4346-284D-9A49-C015E088634F}"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585C6-1E6D-984F-814D-30931EB24D74}" type="slidenum">
              <a:rPr lang="en-US" smtClean="0"/>
              <a:t>‹#›</a:t>
            </a:fld>
            <a:endParaRPr lang="en-US"/>
          </a:p>
        </p:txBody>
      </p:sp>
    </p:spTree>
    <p:extLst>
      <p:ext uri="{BB962C8B-B14F-4D97-AF65-F5344CB8AC3E}">
        <p14:creationId xmlns:p14="http://schemas.microsoft.com/office/powerpoint/2010/main" val="1572686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506DD-4346-284D-9A49-C015E088634F}"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585C6-1E6D-984F-814D-30931EB24D74}" type="slidenum">
              <a:rPr lang="en-US" smtClean="0"/>
              <a:t>‹#›</a:t>
            </a:fld>
            <a:endParaRPr lang="en-US"/>
          </a:p>
        </p:txBody>
      </p:sp>
    </p:spTree>
    <p:extLst>
      <p:ext uri="{BB962C8B-B14F-4D97-AF65-F5344CB8AC3E}">
        <p14:creationId xmlns:p14="http://schemas.microsoft.com/office/powerpoint/2010/main" val="300671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F506DD-4346-284D-9A49-C015E088634F}"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585C6-1E6D-984F-814D-30931EB24D74}" type="slidenum">
              <a:rPr lang="en-US" smtClean="0"/>
              <a:t>‹#›</a:t>
            </a:fld>
            <a:endParaRPr lang="en-US"/>
          </a:p>
        </p:txBody>
      </p:sp>
    </p:spTree>
    <p:extLst>
      <p:ext uri="{BB962C8B-B14F-4D97-AF65-F5344CB8AC3E}">
        <p14:creationId xmlns:p14="http://schemas.microsoft.com/office/powerpoint/2010/main" val="2288936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F506DD-4346-284D-9A49-C015E088634F}" type="datetimeFigureOut">
              <a:rPr lang="en-US" smtClean="0"/>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D585C6-1E6D-984F-814D-30931EB24D74}" type="slidenum">
              <a:rPr lang="en-US" smtClean="0"/>
              <a:t>‹#›</a:t>
            </a:fld>
            <a:endParaRPr lang="en-US"/>
          </a:p>
        </p:txBody>
      </p:sp>
    </p:spTree>
    <p:extLst>
      <p:ext uri="{BB962C8B-B14F-4D97-AF65-F5344CB8AC3E}">
        <p14:creationId xmlns:p14="http://schemas.microsoft.com/office/powerpoint/2010/main" val="194237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F506DD-4346-284D-9A49-C015E088634F}" type="datetimeFigureOut">
              <a:rPr lang="en-US" smtClean="0"/>
              <a:t>3/10/2016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D585C6-1E6D-984F-814D-30931EB24D74}" type="slidenum">
              <a:rPr lang="en-US" smtClean="0"/>
              <a:t>‹#›</a:t>
            </a:fld>
            <a:endParaRPr lang="en-US"/>
          </a:p>
        </p:txBody>
      </p:sp>
    </p:spTree>
    <p:extLst>
      <p:ext uri="{BB962C8B-B14F-4D97-AF65-F5344CB8AC3E}">
        <p14:creationId xmlns:p14="http://schemas.microsoft.com/office/powerpoint/2010/main" val="1379952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506DD-4346-284D-9A49-C015E088634F}" type="datetimeFigureOut">
              <a:rPr lang="en-US" smtClean="0"/>
              <a:t>3/10/2016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D585C6-1E6D-984F-814D-30931EB24D74}" type="slidenum">
              <a:rPr lang="en-US" smtClean="0"/>
              <a:t>‹#›</a:t>
            </a:fld>
            <a:endParaRPr lang="en-US"/>
          </a:p>
        </p:txBody>
      </p:sp>
    </p:spTree>
    <p:extLst>
      <p:ext uri="{BB962C8B-B14F-4D97-AF65-F5344CB8AC3E}">
        <p14:creationId xmlns:p14="http://schemas.microsoft.com/office/powerpoint/2010/main" val="2880250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506DD-4346-284D-9A49-C015E088634F}"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585C6-1E6D-984F-814D-30931EB24D74}" type="slidenum">
              <a:rPr lang="en-US" smtClean="0"/>
              <a:t>‹#›</a:t>
            </a:fld>
            <a:endParaRPr lang="en-US"/>
          </a:p>
        </p:txBody>
      </p:sp>
    </p:spTree>
    <p:extLst>
      <p:ext uri="{BB962C8B-B14F-4D97-AF65-F5344CB8AC3E}">
        <p14:creationId xmlns:p14="http://schemas.microsoft.com/office/powerpoint/2010/main" val="4267075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506DD-4346-284D-9A49-C015E088634F}"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585C6-1E6D-984F-814D-30931EB24D74}" type="slidenum">
              <a:rPr lang="en-US" smtClean="0"/>
              <a:t>‹#›</a:t>
            </a:fld>
            <a:endParaRPr lang="en-US"/>
          </a:p>
        </p:txBody>
      </p:sp>
    </p:spTree>
    <p:extLst>
      <p:ext uri="{BB962C8B-B14F-4D97-AF65-F5344CB8AC3E}">
        <p14:creationId xmlns:p14="http://schemas.microsoft.com/office/powerpoint/2010/main" val="3446194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506DD-4346-284D-9A49-C015E088634F}" type="datetimeFigureOut">
              <a:rPr lang="en-US" smtClean="0"/>
              <a:t>3/10/2016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D585C6-1E6D-984F-814D-30931EB24D74}" type="slidenum">
              <a:rPr lang="en-US" smtClean="0"/>
              <a:t>‹#›</a:t>
            </a:fld>
            <a:endParaRPr lang="en-US"/>
          </a:p>
        </p:txBody>
      </p:sp>
    </p:spTree>
    <p:extLst>
      <p:ext uri="{BB962C8B-B14F-4D97-AF65-F5344CB8AC3E}">
        <p14:creationId xmlns:p14="http://schemas.microsoft.com/office/powerpoint/2010/main" val="1156403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nline-stopwatch.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amathes@udel.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000" b="1" dirty="0" smtClean="0">
                <a:latin typeface="Garamond"/>
                <a:cs typeface="Garamond"/>
              </a:rPr>
              <a:t>Bellringer - Journal</a:t>
            </a:r>
            <a:endParaRPr lang="en-US" sz="5000" b="1" dirty="0">
              <a:latin typeface="Garamond"/>
              <a:cs typeface="Garamond"/>
            </a:endParaRPr>
          </a:p>
        </p:txBody>
      </p:sp>
      <p:sp>
        <p:nvSpPr>
          <p:cNvPr id="5" name="Content Placeholder 4"/>
          <p:cNvSpPr>
            <a:spLocks noGrp="1"/>
          </p:cNvSpPr>
          <p:nvPr>
            <p:ph idx="1"/>
          </p:nvPr>
        </p:nvSpPr>
        <p:spPr/>
        <p:txBody>
          <a:bodyPr>
            <a:normAutofit lnSpcReduction="10000"/>
          </a:bodyPr>
          <a:lstStyle/>
          <a:p>
            <a:pPr marL="0" indent="0" algn="ctr">
              <a:buNone/>
            </a:pPr>
            <a:r>
              <a:rPr lang="en-US" sz="2400" b="1" dirty="0">
                <a:latin typeface="Garamond"/>
                <a:cs typeface="Garamond"/>
              </a:rPr>
              <a:t>Discuss one way we have spoken about tolerance or intolerance in our class. You can use any of the following texts: All The Light We Cannot See, “Negro Hero,” </a:t>
            </a:r>
            <a:r>
              <a:rPr lang="en-US" sz="2400" b="1" dirty="0" smtClean="0">
                <a:latin typeface="Garamond"/>
                <a:cs typeface="Garamond"/>
              </a:rPr>
              <a:t>“Legal </a:t>
            </a:r>
            <a:r>
              <a:rPr lang="en-US" sz="2400" b="1" dirty="0">
                <a:latin typeface="Garamond"/>
                <a:cs typeface="Garamond"/>
              </a:rPr>
              <a:t>Alien,” “How it Feels to Be Colored Me,” and “Black-</a:t>
            </a:r>
            <a:r>
              <a:rPr lang="en-US" sz="2400" b="1" dirty="0" err="1" smtClean="0">
                <a:latin typeface="Garamond"/>
                <a:cs typeface="Garamond"/>
              </a:rPr>
              <a:t>ish</a:t>
            </a:r>
            <a:r>
              <a:rPr lang="en-US" sz="2400" b="1" dirty="0" smtClean="0">
                <a:latin typeface="Garamond"/>
                <a:cs typeface="Garamond"/>
              </a:rPr>
              <a:t>”</a:t>
            </a:r>
            <a:r>
              <a:rPr lang="en-US" sz="2400" b="1" dirty="0" smtClean="0">
                <a:effectLst/>
                <a:latin typeface="Garamond"/>
                <a:cs typeface="Garamond"/>
              </a:rPr>
              <a:t> </a:t>
            </a:r>
          </a:p>
          <a:p>
            <a:pPr marL="0" indent="0" algn="ctr">
              <a:buNone/>
            </a:pPr>
            <a:endParaRPr lang="en-US" sz="2400" b="1" dirty="0">
              <a:latin typeface="Garamond"/>
              <a:cs typeface="Garamond"/>
            </a:endParaRPr>
          </a:p>
          <a:p>
            <a:pPr marL="0" indent="0" algn="ctr">
              <a:buNone/>
            </a:pPr>
            <a:r>
              <a:rPr lang="en-US" sz="2400" b="1" dirty="0" smtClean="0">
                <a:latin typeface="Garamond"/>
                <a:cs typeface="Garamond"/>
              </a:rPr>
              <a:t>You will have 10 minutes.</a:t>
            </a:r>
          </a:p>
          <a:p>
            <a:pPr marL="0" indent="0" algn="ctr">
              <a:buNone/>
            </a:pPr>
            <a:r>
              <a:rPr lang="en-US" sz="2400" b="1" dirty="0" smtClean="0">
                <a:latin typeface="Garamond"/>
                <a:cs typeface="Garamond"/>
                <a:hlinkClick r:id="rId3"/>
              </a:rPr>
              <a:t>Online Stopwatch</a:t>
            </a:r>
            <a:endParaRPr lang="en-US" sz="2400" b="1" dirty="0" smtClean="0">
              <a:latin typeface="Garamond"/>
              <a:cs typeface="Garamond"/>
            </a:endParaRPr>
          </a:p>
          <a:p>
            <a:pPr marL="0" indent="0" algn="ctr">
              <a:buNone/>
            </a:pPr>
            <a:endParaRPr lang="en-US" b="1" dirty="0" smtClean="0">
              <a:latin typeface="Garamond"/>
              <a:cs typeface="Garamond"/>
            </a:endParaRPr>
          </a:p>
          <a:p>
            <a:pPr marL="0" indent="0" algn="ctr">
              <a:buNone/>
            </a:pPr>
            <a:r>
              <a:rPr lang="en-US" sz="2400" b="1" dirty="0" smtClean="0">
                <a:latin typeface="Garamond"/>
                <a:cs typeface="Garamond"/>
              </a:rPr>
              <a:t>If you want to email me your extra-credit, you can send it to </a:t>
            </a:r>
            <a:r>
              <a:rPr lang="en-US" sz="2400" b="1" i="1" dirty="0" smtClean="0">
                <a:latin typeface="Garamond"/>
                <a:cs typeface="Garamond"/>
                <a:hlinkClick r:id="rId4"/>
              </a:rPr>
              <a:t>amathes@udel.edu</a:t>
            </a:r>
            <a:r>
              <a:rPr lang="en-US" sz="2400" b="1" dirty="0" smtClean="0">
                <a:latin typeface="Garamond"/>
                <a:cs typeface="Garamond"/>
              </a:rPr>
              <a:t>.</a:t>
            </a:r>
          </a:p>
          <a:p>
            <a:pPr marL="0" indent="0" algn="ctr">
              <a:buNone/>
            </a:pPr>
            <a:r>
              <a:rPr lang="en-US" sz="2400" b="1" dirty="0" smtClean="0">
                <a:latin typeface="Garamond"/>
                <a:cs typeface="Garamond"/>
              </a:rPr>
              <a:t>I will accept them through 10AM tomorrow.</a:t>
            </a:r>
            <a:endParaRPr lang="en-US" sz="2400" b="1" dirty="0">
              <a:latin typeface="Garamond"/>
              <a:cs typeface="Garamond"/>
            </a:endParaRPr>
          </a:p>
        </p:txBody>
      </p:sp>
    </p:spTree>
    <p:extLst>
      <p:ext uri="{BB962C8B-B14F-4D97-AF65-F5344CB8AC3E}">
        <p14:creationId xmlns:p14="http://schemas.microsoft.com/office/powerpoint/2010/main" val="1774118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b="1" dirty="0" smtClean="0">
                <a:latin typeface="Garamond"/>
                <a:cs typeface="Garamond"/>
              </a:rPr>
              <a:t>Finding Your Way</a:t>
            </a:r>
            <a:endParaRPr lang="en-US" sz="5000" b="1" dirty="0">
              <a:latin typeface="Garamond"/>
              <a:cs typeface="Garamond"/>
            </a:endParaRPr>
          </a:p>
        </p:txBody>
      </p:sp>
      <p:sp>
        <p:nvSpPr>
          <p:cNvPr id="3" name="Content Placeholder 2"/>
          <p:cNvSpPr>
            <a:spLocks noGrp="1"/>
          </p:cNvSpPr>
          <p:nvPr>
            <p:ph idx="1"/>
          </p:nvPr>
        </p:nvSpPr>
        <p:spPr/>
        <p:txBody>
          <a:bodyPr/>
          <a:lstStyle/>
          <a:p>
            <a:pPr marL="0" indent="0" algn="ctr">
              <a:buNone/>
            </a:pPr>
            <a:r>
              <a:rPr lang="en-US" b="1" dirty="0" smtClean="0">
                <a:latin typeface="Garamond"/>
                <a:cs typeface="Garamond"/>
              </a:rPr>
              <a:t>In this exercise, you will be imitating Daniel and Marie’s discussions about how to get around independently.</a:t>
            </a:r>
          </a:p>
          <a:p>
            <a:pPr marL="0" indent="0" algn="ctr">
              <a:buNone/>
            </a:pPr>
            <a:endParaRPr lang="en-US" b="1" dirty="0">
              <a:latin typeface="Garamond"/>
              <a:cs typeface="Garamond"/>
            </a:endParaRPr>
          </a:p>
          <a:p>
            <a:pPr marL="0" indent="0" algn="ctr">
              <a:buNone/>
            </a:pPr>
            <a:r>
              <a:rPr lang="en-US" b="1" dirty="0" smtClean="0">
                <a:latin typeface="Garamond"/>
                <a:cs typeface="Garamond"/>
              </a:rPr>
              <a:t>Once you are finished with the maps, you will be writing about this experience.</a:t>
            </a:r>
            <a:endParaRPr lang="en-US" b="1" dirty="0">
              <a:latin typeface="Garamond"/>
              <a:cs typeface="Garamond"/>
            </a:endParaRPr>
          </a:p>
        </p:txBody>
      </p:sp>
    </p:spTree>
    <p:extLst>
      <p:ext uri="{BB962C8B-B14F-4D97-AF65-F5344CB8AC3E}">
        <p14:creationId xmlns:p14="http://schemas.microsoft.com/office/powerpoint/2010/main" val="3041254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What went well? What did not? What did your partner do that was helpful? What could they have done to make things easier? WHY DID I HAVE YOU DO THIS?</a:t>
            </a:r>
            <a:endParaRPr lang="en-US" dirty="0"/>
          </a:p>
        </p:txBody>
      </p:sp>
    </p:spTree>
    <p:extLst>
      <p:ext uri="{BB962C8B-B14F-4D97-AF65-F5344CB8AC3E}">
        <p14:creationId xmlns:p14="http://schemas.microsoft.com/office/powerpoint/2010/main" val="2880289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Garamond" panose="02020404030301010803" pitchFamily="18" charset="0"/>
              </a:rPr>
              <a:t>“Letter from a Birmingham Jail”</a:t>
            </a:r>
            <a:endParaRPr lang="en-US" b="1" dirty="0">
              <a:latin typeface="Garamond" panose="02020404030301010803" pitchFamily="18" charset="0"/>
            </a:endParaRPr>
          </a:p>
        </p:txBody>
      </p:sp>
      <p:sp>
        <p:nvSpPr>
          <p:cNvPr id="3" name="Content Placeholder 2"/>
          <p:cNvSpPr>
            <a:spLocks noGrp="1"/>
          </p:cNvSpPr>
          <p:nvPr>
            <p:ph idx="1"/>
          </p:nvPr>
        </p:nvSpPr>
        <p:spPr/>
        <p:txBody>
          <a:bodyPr/>
          <a:lstStyle/>
          <a:p>
            <a:pPr marL="0" indent="0" algn="ctr">
              <a:buNone/>
            </a:pPr>
            <a:r>
              <a:rPr lang="en-US" b="1" dirty="0" smtClean="0">
                <a:latin typeface="Garamond" panose="02020404030301010803" pitchFamily="18" charset="0"/>
              </a:rPr>
              <a:t>We need to be done with this by next class! Finish reading and answering the questions alone or with a partner!</a:t>
            </a:r>
            <a:endParaRPr lang="en-US" b="1" dirty="0">
              <a:latin typeface="Garamond" panose="02020404030301010803" pitchFamily="18" charset="0"/>
            </a:endParaRPr>
          </a:p>
        </p:txBody>
      </p:sp>
    </p:spTree>
    <p:extLst>
      <p:ext uri="{BB962C8B-B14F-4D97-AF65-F5344CB8AC3E}">
        <p14:creationId xmlns:p14="http://schemas.microsoft.com/office/powerpoint/2010/main" val="3552618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b="1" dirty="0" smtClean="0">
                <a:latin typeface="Garamond"/>
                <a:cs typeface="Garamond"/>
              </a:rPr>
              <a:t>In Class Essay</a:t>
            </a:r>
            <a:endParaRPr lang="en-US" sz="5000" b="1" dirty="0">
              <a:latin typeface="Garamond"/>
              <a:cs typeface="Garamond"/>
            </a:endParaRPr>
          </a:p>
        </p:txBody>
      </p:sp>
      <p:sp>
        <p:nvSpPr>
          <p:cNvPr id="3" name="Content Placeholder 2"/>
          <p:cNvSpPr>
            <a:spLocks noGrp="1"/>
          </p:cNvSpPr>
          <p:nvPr>
            <p:ph idx="1"/>
          </p:nvPr>
        </p:nvSpPr>
        <p:spPr/>
        <p:txBody>
          <a:bodyPr>
            <a:normAutofit fontScale="85000" lnSpcReduction="20000"/>
          </a:bodyPr>
          <a:lstStyle/>
          <a:p>
            <a:pPr marL="0" indent="0" algn="ctr">
              <a:buNone/>
            </a:pPr>
            <a:r>
              <a:rPr lang="en-US" b="1" dirty="0">
                <a:latin typeface="Garamond"/>
                <a:cs typeface="Garamond"/>
              </a:rPr>
              <a:t>In an interview with NPR, author Anthony Doerr said, “We're losing thousands of people for whom World War II is memory every day. In another decade, there will be nobody left — very very few people left — who can remember the war. And so history becomes something that becomes slightly more malleable.” Write a letter to him about other historical or modern instances of intolerance, and compare it to All The Light We Cannot See. You may use your novel, and any texts we read for class. Be sure to have a clear thesis, to write in a formal and academic tone, and to cite evidence when necessary.</a:t>
            </a:r>
            <a:r>
              <a:rPr lang="en-US" b="1" dirty="0" smtClean="0">
                <a:effectLst/>
                <a:latin typeface="Garamond"/>
                <a:cs typeface="Garamond"/>
              </a:rPr>
              <a:t> </a:t>
            </a:r>
            <a:endParaRPr lang="en-US" b="1" dirty="0">
              <a:latin typeface="Garamond"/>
              <a:cs typeface="Garamond"/>
            </a:endParaRPr>
          </a:p>
        </p:txBody>
      </p:sp>
    </p:spTree>
    <p:extLst>
      <p:ext uri="{BB962C8B-B14F-4D97-AF65-F5344CB8AC3E}">
        <p14:creationId xmlns:p14="http://schemas.microsoft.com/office/powerpoint/2010/main" val="57344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Georgia" panose="02040502050405020303" pitchFamily="18" charset="0"/>
              </a:rPr>
              <a:t>Bellringer – </a:t>
            </a:r>
            <a:r>
              <a:rPr lang="en-US" b="1" i="1" smtClean="0">
                <a:latin typeface="Georgia" panose="02040502050405020303" pitchFamily="18" charset="0"/>
              </a:rPr>
              <a:t>March 9, </a:t>
            </a:r>
            <a:r>
              <a:rPr lang="en-US" b="1" i="1" dirty="0" smtClean="0">
                <a:latin typeface="Georgia" panose="02040502050405020303" pitchFamily="18" charset="0"/>
              </a:rPr>
              <a:t>2016</a:t>
            </a:r>
            <a:endParaRPr lang="en-US" b="1" i="1" dirty="0">
              <a:latin typeface="Georgia" panose="02040502050405020303" pitchFamily="18" charset="0"/>
            </a:endParaRPr>
          </a:p>
        </p:txBody>
      </p:sp>
      <p:sp>
        <p:nvSpPr>
          <p:cNvPr id="3" name="Content Placeholder 2"/>
          <p:cNvSpPr>
            <a:spLocks noGrp="1"/>
          </p:cNvSpPr>
          <p:nvPr>
            <p:ph idx="1"/>
          </p:nvPr>
        </p:nvSpPr>
        <p:spPr/>
        <p:txBody>
          <a:bodyPr/>
          <a:lstStyle/>
          <a:p>
            <a:pPr marL="0" indent="0" algn="ctr">
              <a:buNone/>
            </a:pPr>
            <a:r>
              <a:rPr lang="en-US" dirty="0" smtClean="0">
                <a:latin typeface="Georgia" panose="02040502050405020303" pitchFamily="18" charset="0"/>
              </a:rPr>
              <a:t>Take out the following:</a:t>
            </a:r>
          </a:p>
          <a:p>
            <a:pPr marL="0" indent="0" algn="ctr">
              <a:buNone/>
            </a:pPr>
            <a:r>
              <a:rPr lang="en-US" dirty="0" smtClean="0">
                <a:latin typeface="Georgia" panose="02040502050405020303" pitchFamily="18" charset="0"/>
              </a:rPr>
              <a:t>Guided notes packet</a:t>
            </a:r>
          </a:p>
          <a:p>
            <a:pPr marL="0" indent="0" algn="ctr">
              <a:buNone/>
            </a:pPr>
            <a:r>
              <a:rPr lang="en-US" i="1" dirty="0" smtClean="0">
                <a:latin typeface="Georgia" panose="02040502050405020303" pitchFamily="18" charset="0"/>
              </a:rPr>
              <a:t>All The Light We Cannot See</a:t>
            </a:r>
          </a:p>
          <a:p>
            <a:pPr marL="0" indent="0" algn="ctr">
              <a:buNone/>
            </a:pPr>
            <a:r>
              <a:rPr lang="en-US" dirty="0" smtClean="0">
                <a:latin typeface="Georgia" panose="02040502050405020303" pitchFamily="18" charset="0"/>
              </a:rPr>
              <a:t>“Letter from a Birmingham Jail”</a:t>
            </a:r>
          </a:p>
          <a:p>
            <a:pPr marL="0" indent="0" algn="ctr">
              <a:buNone/>
            </a:pPr>
            <a:endParaRPr lang="en-US" dirty="0">
              <a:latin typeface="Georgia" panose="02040502050405020303" pitchFamily="18" charset="0"/>
            </a:endParaRPr>
          </a:p>
          <a:p>
            <a:pPr marL="0" indent="0" algn="ctr">
              <a:buNone/>
            </a:pPr>
            <a:r>
              <a:rPr lang="en-US" dirty="0" smtClean="0">
                <a:latin typeface="Georgia" panose="02040502050405020303" pitchFamily="18" charset="0"/>
              </a:rPr>
              <a:t>We are writing an essay today using these texts – write down (or make note of) any questions you may have</a:t>
            </a:r>
            <a:endParaRPr lang="en-US" dirty="0">
              <a:latin typeface="Georgia" panose="02040502050405020303" pitchFamily="18" charset="0"/>
            </a:endParaRPr>
          </a:p>
        </p:txBody>
      </p:sp>
    </p:spTree>
    <p:extLst>
      <p:ext uri="{BB962C8B-B14F-4D97-AF65-F5344CB8AC3E}">
        <p14:creationId xmlns:p14="http://schemas.microsoft.com/office/powerpoint/2010/main" val="1597356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 March 10, 2016</a:t>
            </a:r>
            <a:endParaRPr lang="en-US" dirty="0"/>
          </a:p>
        </p:txBody>
      </p:sp>
      <p:sp>
        <p:nvSpPr>
          <p:cNvPr id="3" name="Content Placeholder 2"/>
          <p:cNvSpPr>
            <a:spLocks noGrp="1"/>
          </p:cNvSpPr>
          <p:nvPr>
            <p:ph idx="1"/>
          </p:nvPr>
        </p:nvSpPr>
        <p:spPr/>
        <p:txBody>
          <a:bodyPr/>
          <a:lstStyle/>
          <a:p>
            <a:pPr marL="0" indent="0" algn="ctr">
              <a:buNone/>
            </a:pPr>
            <a:r>
              <a:rPr lang="en-US" dirty="0" smtClean="0"/>
              <a:t>Take out “A Letter From a Birmingham Jail” and </a:t>
            </a:r>
            <a:r>
              <a:rPr lang="en-US" i="1" dirty="0" smtClean="0"/>
              <a:t>All The Light We Cannot See.</a:t>
            </a:r>
          </a:p>
          <a:p>
            <a:pPr marL="0" indent="0" algn="ctr">
              <a:buNone/>
            </a:pPr>
            <a:endParaRPr lang="en-US" i="1" dirty="0"/>
          </a:p>
          <a:p>
            <a:pPr marL="0" indent="0" algn="ctr">
              <a:buNone/>
            </a:pPr>
            <a:r>
              <a:rPr lang="en-US" dirty="0" smtClean="0"/>
              <a:t>We are going to continue writing the essays we started last class.</a:t>
            </a:r>
          </a:p>
          <a:p>
            <a:pPr marL="0" indent="0" algn="ctr">
              <a:buNone/>
            </a:pPr>
            <a:endParaRPr lang="en-US" dirty="0"/>
          </a:p>
          <a:p>
            <a:pPr marL="0" indent="0" algn="ctr">
              <a:buNone/>
            </a:pPr>
            <a:r>
              <a:rPr lang="en-US" dirty="0" smtClean="0"/>
              <a:t>If you were not here last class please come see me.</a:t>
            </a:r>
            <a:endParaRPr lang="en-US" dirty="0"/>
          </a:p>
        </p:txBody>
      </p:sp>
    </p:spTree>
    <p:extLst>
      <p:ext uri="{BB962C8B-B14F-4D97-AF65-F5344CB8AC3E}">
        <p14:creationId xmlns:p14="http://schemas.microsoft.com/office/powerpoint/2010/main" val="3677383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you may need to make up:</a:t>
            </a:r>
          </a:p>
        </p:txBody>
      </p:sp>
      <p:sp>
        <p:nvSpPr>
          <p:cNvPr id="4" name="Content Placeholder 3"/>
          <p:cNvSpPr>
            <a:spLocks noGrp="1"/>
          </p:cNvSpPr>
          <p:nvPr>
            <p:ph sz="half" idx="2"/>
          </p:nvPr>
        </p:nvSpPr>
        <p:spPr>
          <a:xfrm>
            <a:off x="457200" y="1417638"/>
            <a:ext cx="4040188" cy="4708525"/>
          </a:xfrm>
        </p:spPr>
        <p:txBody>
          <a:bodyPr/>
          <a:lstStyle/>
          <a:p>
            <a:pPr marL="0" indent="0" algn="ctr">
              <a:buNone/>
            </a:pPr>
            <a:r>
              <a:rPr lang="en-US" sz="3000" dirty="0"/>
              <a:t>Journal 1</a:t>
            </a:r>
          </a:p>
          <a:p>
            <a:pPr marL="0" indent="0" algn="ctr">
              <a:buNone/>
            </a:pPr>
            <a:r>
              <a:rPr lang="en-US" sz="3000" dirty="0"/>
              <a:t>Journal 2</a:t>
            </a:r>
          </a:p>
          <a:p>
            <a:pPr marL="0" indent="0" algn="ctr">
              <a:buNone/>
            </a:pPr>
            <a:r>
              <a:rPr lang="en-US" sz="3000" dirty="0"/>
              <a:t>Journal 3</a:t>
            </a:r>
          </a:p>
          <a:p>
            <a:pPr marL="0" indent="0" algn="ctr">
              <a:buNone/>
            </a:pPr>
            <a:r>
              <a:rPr lang="en-US" sz="3000" dirty="0"/>
              <a:t>Finding Your Way</a:t>
            </a:r>
          </a:p>
          <a:p>
            <a:pPr marL="0" indent="0" algn="ctr">
              <a:buNone/>
            </a:pPr>
            <a:r>
              <a:rPr lang="en-US" sz="3000" dirty="0"/>
              <a:t>In Class Essay</a:t>
            </a:r>
          </a:p>
          <a:p>
            <a:pPr marL="0" indent="0" algn="ctr">
              <a:buNone/>
            </a:pPr>
            <a:r>
              <a:rPr lang="en-US" sz="3000" dirty="0"/>
              <a:t>Literary Scavenger Hunt</a:t>
            </a:r>
          </a:p>
          <a:p>
            <a:pPr marL="0" indent="0" algn="ctr">
              <a:buNone/>
            </a:pPr>
            <a:r>
              <a:rPr lang="en-US" sz="3000" dirty="0" smtClean="0"/>
              <a:t>Guided Notes Packet</a:t>
            </a:r>
            <a:endParaRPr lang="en-US" sz="3000" dirty="0"/>
          </a:p>
        </p:txBody>
      </p:sp>
      <p:sp>
        <p:nvSpPr>
          <p:cNvPr id="6" name="Content Placeholder 5"/>
          <p:cNvSpPr>
            <a:spLocks noGrp="1"/>
          </p:cNvSpPr>
          <p:nvPr>
            <p:ph sz="quarter" idx="4"/>
          </p:nvPr>
        </p:nvSpPr>
        <p:spPr>
          <a:xfrm>
            <a:off x="4645025" y="1417638"/>
            <a:ext cx="4041775" cy="4708525"/>
          </a:xfrm>
        </p:spPr>
        <p:txBody>
          <a:bodyPr/>
          <a:lstStyle/>
          <a:p>
            <a:pPr marL="0" indent="0" algn="ctr">
              <a:buNone/>
            </a:pPr>
            <a:r>
              <a:rPr lang="en-US" sz="3000" dirty="0" smtClean="0"/>
              <a:t>I have a list of what each of you owe me. The marking period ends </a:t>
            </a:r>
            <a:r>
              <a:rPr lang="en-US" sz="3000" b="1" dirty="0" smtClean="0"/>
              <a:t>a week from tomorrow.</a:t>
            </a:r>
            <a:r>
              <a:rPr lang="en-US" sz="3000" dirty="0" smtClean="0"/>
              <a:t> Help me help you make up your grade!</a:t>
            </a:r>
            <a:endParaRPr lang="en-US" sz="3000" dirty="0"/>
          </a:p>
        </p:txBody>
      </p:sp>
    </p:spTree>
    <p:extLst>
      <p:ext uri="{BB962C8B-B14F-4D97-AF65-F5344CB8AC3E}">
        <p14:creationId xmlns:p14="http://schemas.microsoft.com/office/powerpoint/2010/main" val="4024810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827</TotalTime>
  <Words>476</Words>
  <Application>Microsoft Office PowerPoint</Application>
  <PresentationFormat>On-screen Show (4:3)</PresentationFormat>
  <Paragraphs>43</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Bellringer - Journal</vt:lpstr>
      <vt:lpstr>Finding Your Way</vt:lpstr>
      <vt:lpstr>PowerPoint Presentation</vt:lpstr>
      <vt:lpstr>“Letter from a Birmingham Jail”</vt:lpstr>
      <vt:lpstr>In Class Essay</vt:lpstr>
      <vt:lpstr>Bellringer – March 9, 2016</vt:lpstr>
      <vt:lpstr>Bellringer – March 10, 2016</vt:lpstr>
      <vt:lpstr>Things you may need to make 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 Journal</dc:title>
  <dc:creator>Abby Mathes</dc:creator>
  <cp:lastModifiedBy>Windows User</cp:lastModifiedBy>
  <cp:revision>23</cp:revision>
  <dcterms:created xsi:type="dcterms:W3CDTF">2016-02-28T23:43:37Z</dcterms:created>
  <dcterms:modified xsi:type="dcterms:W3CDTF">2016-03-10T12:22:06Z</dcterms:modified>
</cp:coreProperties>
</file>