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75" r:id="rId4"/>
    <p:sldId id="270" r:id="rId5"/>
    <p:sldId id="267" r:id="rId6"/>
    <p:sldId id="273" r:id="rId7"/>
    <p:sldId id="272" r:id="rId8"/>
    <p:sldId id="274" r:id="rId9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EB15B1BF-93DD-4A22-A184-6725D812D96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9AD0D17-E0BE-49A0-988B-E150D4BA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23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CA6D653-7B6C-4185-B618-821490315C40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9244934B-810F-4D28-B2A8-8B107D6CC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98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class came up with this information.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934B-810F-4D28-B2A8-8B107D6CC5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48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class came up with this information.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934B-810F-4D28-B2A8-8B107D6CC5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4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9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43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03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05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25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50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3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96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28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28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pboweela.weebly.com/" TargetMode="External"/><Relationship Id="rId2" Type="http://schemas.openxmlformats.org/officeDocument/2006/relationships/hyperlink" Target="http://www.theguardian.com/world/2010/feb/25/florida-animal-welfa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Bellringer: Jan. </a:t>
            </a:r>
            <a:r>
              <a:rPr lang="en-US" dirty="0" smtClean="0"/>
              <a:t>21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914400"/>
            <a:ext cx="8229600" cy="54403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dirty="0" smtClean="0"/>
              <a:t>Using </a:t>
            </a:r>
            <a:r>
              <a:rPr lang="en-US" sz="3000" dirty="0" smtClean="0"/>
              <a:t>a </a:t>
            </a:r>
            <a:r>
              <a:rPr lang="en-US" sz="3000" dirty="0" smtClean="0"/>
              <a:t>chrome book, go to </a:t>
            </a:r>
            <a:r>
              <a:rPr lang="en-US" sz="3000" dirty="0">
                <a:hlinkClick r:id="rId2"/>
              </a:rPr>
              <a:t>http://www.theguardian.com/world/2010/feb/25/florida-animal-welfare</a:t>
            </a:r>
            <a:endParaRPr lang="en-US" sz="3000" dirty="0" smtClean="0"/>
          </a:p>
          <a:p>
            <a:r>
              <a:rPr lang="en-US" sz="3000" dirty="0" smtClean="0"/>
              <a:t>What date was this opinion </a:t>
            </a:r>
            <a:r>
              <a:rPr lang="en-US" sz="3000" dirty="0" smtClean="0"/>
              <a:t>piece </a:t>
            </a:r>
            <a:r>
              <a:rPr lang="en-US" sz="3000" dirty="0" smtClean="0"/>
              <a:t>published</a:t>
            </a:r>
            <a:r>
              <a:rPr lang="en-US" sz="3000" dirty="0" smtClean="0"/>
              <a:t>? </a:t>
            </a:r>
            <a:r>
              <a:rPr lang="en-US" sz="3000" dirty="0" smtClean="0"/>
              <a:t> </a:t>
            </a:r>
            <a:endParaRPr lang="en-US" sz="3000" dirty="0" smtClean="0"/>
          </a:p>
          <a:p>
            <a:r>
              <a:rPr lang="en-US" sz="3000" dirty="0" smtClean="0"/>
              <a:t>What key ideas does </a:t>
            </a:r>
            <a:r>
              <a:rPr lang="en-US" sz="3000" dirty="0" smtClean="0"/>
              <a:t>Mr. Tompkins </a:t>
            </a:r>
            <a:r>
              <a:rPr lang="en-US" sz="3000" dirty="0" smtClean="0"/>
              <a:t>address </a:t>
            </a:r>
            <a:r>
              <a:rPr lang="en-US" sz="3000" dirty="0" smtClean="0"/>
              <a:t>which correspond to the film, </a:t>
            </a:r>
            <a:r>
              <a:rPr lang="en-US" sz="3000" i="1" dirty="0" smtClean="0"/>
              <a:t>Blackfish</a:t>
            </a:r>
            <a:r>
              <a:rPr lang="en-US" sz="3000" dirty="0" smtClean="0"/>
              <a:t>. </a:t>
            </a:r>
          </a:p>
          <a:p>
            <a:endParaRPr lang="en-US" sz="3000" dirty="0"/>
          </a:p>
          <a:p>
            <a:pPr marL="0" indent="0" algn="ctr">
              <a:buNone/>
            </a:pPr>
            <a:r>
              <a:rPr lang="en-US" sz="3000" dirty="0" smtClean="0"/>
              <a:t>A link to this site can also be found on </a:t>
            </a:r>
            <a:r>
              <a:rPr lang="en-US" sz="3000" dirty="0" smtClean="0">
                <a:hlinkClick r:id="rId3"/>
              </a:rPr>
              <a:t>http://wpboweela.weebly.com</a:t>
            </a:r>
            <a:r>
              <a:rPr lang="en-US" sz="3000" dirty="0" smtClean="0"/>
              <a:t> – periods </a:t>
            </a:r>
            <a:r>
              <a:rPr lang="en-US" sz="3000" dirty="0"/>
              <a:t>5</a:t>
            </a:r>
            <a:r>
              <a:rPr lang="en-US" sz="3000" dirty="0" smtClean="0"/>
              <a:t> </a:t>
            </a:r>
            <a:r>
              <a:rPr lang="en-US" sz="3000" dirty="0" smtClean="0"/>
              <a:t>and </a:t>
            </a:r>
            <a:r>
              <a:rPr lang="en-US" sz="3000" dirty="0" smtClean="0"/>
              <a:t>8</a:t>
            </a:r>
            <a:endParaRPr lang="en-US" sz="3000" dirty="0" smtClean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6025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Film as persuasion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effects does the film maker use to guide the audience? </a:t>
            </a:r>
          </a:p>
          <a:p>
            <a:r>
              <a:rPr lang="en-US" sz="2800" dirty="0" smtClean="0"/>
              <a:t>How does she transition from one topic to another?</a:t>
            </a:r>
          </a:p>
          <a:p>
            <a:r>
              <a:rPr lang="en-US" sz="2800" dirty="0" smtClean="0"/>
              <a:t>What images are repeated over and over?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539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KEY pieces of evidence for the film?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006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	</a:t>
            </a:r>
            <a:r>
              <a:rPr lang="en-US" sz="3000" dirty="0" smtClean="0"/>
              <a:t>In your partnerships, identify a piece of evidence (fact, anecdote, image…) which helps support Cowperthwaite’s central idea in the film.</a:t>
            </a:r>
          </a:p>
          <a:p>
            <a:endParaRPr lang="en-US" sz="3000" dirty="0"/>
          </a:p>
          <a:p>
            <a:r>
              <a:rPr lang="en-US" sz="3000" dirty="0" smtClean="0"/>
              <a:t>Write your evidence on the paper in LARGE letters and post on the back chalk board. 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See if you can add other pieces of evidence to your LOGOS notes.  </a:t>
            </a:r>
            <a:r>
              <a:rPr lang="en-US" sz="3000" dirty="0" smtClean="0"/>
              <a:t>	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6629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KEY pieces of evidence for the film?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9805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143000"/>
          </a:xfrm>
        </p:spPr>
        <p:txBody>
          <a:bodyPr/>
          <a:lstStyle/>
          <a:p>
            <a:r>
              <a:rPr lang="en-US" dirty="0" smtClean="0"/>
              <a:t>Who are the key sources for the film?</a:t>
            </a:r>
            <a:br>
              <a:rPr lang="en-US" dirty="0" smtClean="0"/>
            </a:br>
            <a:r>
              <a:rPr lang="en-US" dirty="0" smtClean="0"/>
              <a:t>Is each one credible? </a:t>
            </a:r>
            <a:br>
              <a:rPr lang="en-US" dirty="0" smtClean="0"/>
            </a:br>
            <a:r>
              <a:rPr lang="en-US" dirty="0" smtClean="0"/>
              <a:t>Does anyone have a BIAS?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We looked at these sources last class. </a:t>
            </a:r>
          </a:p>
          <a:p>
            <a:endParaRPr lang="en-US" sz="3000" dirty="0" smtClean="0"/>
          </a:p>
          <a:p>
            <a:r>
              <a:rPr lang="en-US" sz="3000" dirty="0" smtClean="0"/>
              <a:t>Dr. David </a:t>
            </a:r>
            <a:r>
              <a:rPr lang="en-US" sz="3000" dirty="0" err="1" smtClean="0"/>
              <a:t>Duffus</a:t>
            </a:r>
            <a:endParaRPr lang="en-US" sz="3000" dirty="0" smtClean="0"/>
          </a:p>
          <a:p>
            <a:r>
              <a:rPr lang="en-US" sz="3000" dirty="0"/>
              <a:t>Howard Garrett</a:t>
            </a:r>
            <a:endParaRPr lang="en-US" sz="3000" dirty="0" smtClean="0"/>
          </a:p>
          <a:p>
            <a:r>
              <a:rPr lang="en-US" sz="3000" dirty="0" smtClean="0"/>
              <a:t>Lori Marino (Emory University) </a:t>
            </a:r>
          </a:p>
          <a:p>
            <a:r>
              <a:rPr lang="en-US" sz="3000" dirty="0" smtClean="0"/>
              <a:t>Kenneth </a:t>
            </a:r>
            <a:r>
              <a:rPr lang="en-US" sz="3000" dirty="0" err="1" smtClean="0"/>
              <a:t>Balcomb</a:t>
            </a:r>
            <a:r>
              <a:rPr lang="en-US" sz="3000" dirty="0" smtClean="0"/>
              <a:t> III (Center for Whale Research)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588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SeaWorld Trainers </a:t>
            </a:r>
            <a:r>
              <a:rPr lang="en-US" dirty="0" smtClean="0"/>
              <a:t>Interviewed</a:t>
            </a:r>
            <a:br>
              <a:rPr lang="en-US" dirty="0" smtClean="0"/>
            </a:br>
            <a:r>
              <a:rPr lang="en-US" sz="2500" dirty="0" smtClean="0"/>
              <a:t>When did each work for SeaWorld?</a:t>
            </a:r>
            <a:br>
              <a:rPr lang="en-US" sz="2500" dirty="0" smtClean="0"/>
            </a:br>
            <a:r>
              <a:rPr lang="en-US" sz="2500" dirty="0" smtClean="0"/>
              <a:t>What did they do there and what do they do now? 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752600"/>
            <a:ext cx="79248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2500" dirty="0" smtClean="0"/>
              <a:t>Dawn </a:t>
            </a:r>
            <a:r>
              <a:rPr lang="en-US" sz="2500" dirty="0" err="1" smtClean="0"/>
              <a:t>Brancheau</a:t>
            </a:r>
            <a:r>
              <a:rPr lang="en-US" sz="2500" dirty="0" smtClean="0"/>
              <a:t> (1994-2010)</a:t>
            </a:r>
            <a:endParaRPr lang="en-US" sz="2500" dirty="0" smtClean="0"/>
          </a:p>
          <a:p>
            <a:r>
              <a:rPr lang="en-US" sz="2500" dirty="0" smtClean="0"/>
              <a:t>Jeff </a:t>
            </a:r>
            <a:r>
              <a:rPr lang="en-US" sz="2500" dirty="0" err="1" smtClean="0"/>
              <a:t>Ventre</a:t>
            </a:r>
            <a:r>
              <a:rPr lang="en-US" sz="2500" dirty="0" smtClean="0"/>
              <a:t>  </a:t>
            </a:r>
            <a:r>
              <a:rPr lang="en-US" sz="2500" dirty="0" smtClean="0"/>
              <a:t>(1987-1995)</a:t>
            </a:r>
          </a:p>
          <a:p>
            <a:r>
              <a:rPr lang="en-US" sz="2500" dirty="0" smtClean="0"/>
              <a:t>Samantha </a:t>
            </a:r>
            <a:r>
              <a:rPr lang="en-US" sz="2500" dirty="0" smtClean="0"/>
              <a:t>Berg  </a:t>
            </a:r>
            <a:r>
              <a:rPr lang="en-US" sz="2500" dirty="0" smtClean="0"/>
              <a:t>(1990-Aug. 1993)</a:t>
            </a:r>
          </a:p>
          <a:p>
            <a:r>
              <a:rPr lang="en-US" sz="2500" dirty="0" smtClean="0"/>
              <a:t>John </a:t>
            </a:r>
            <a:r>
              <a:rPr lang="en-US" sz="2500" dirty="0" smtClean="0"/>
              <a:t>Jett </a:t>
            </a:r>
            <a:r>
              <a:rPr lang="en-US" sz="2500" dirty="0" smtClean="0"/>
              <a:t>(1992-1996)</a:t>
            </a:r>
          </a:p>
          <a:p>
            <a:r>
              <a:rPr lang="en-US" sz="2500" dirty="0" smtClean="0"/>
              <a:t>Carol </a:t>
            </a:r>
            <a:r>
              <a:rPr lang="en-US" sz="2500" dirty="0" smtClean="0"/>
              <a:t>Ray </a:t>
            </a:r>
            <a:r>
              <a:rPr lang="en-US" sz="2500" dirty="0" smtClean="0"/>
              <a:t>(1987-1990)</a:t>
            </a:r>
          </a:p>
          <a:p>
            <a:r>
              <a:rPr lang="en-US" sz="2500" dirty="0" smtClean="0"/>
              <a:t>John </a:t>
            </a:r>
            <a:r>
              <a:rPr lang="en-US" sz="2500" dirty="0" smtClean="0"/>
              <a:t>Hargrove </a:t>
            </a:r>
            <a:r>
              <a:rPr lang="en-US" sz="2500" dirty="0" smtClean="0"/>
              <a:t>(1993-2005 then again until 2012)</a:t>
            </a:r>
          </a:p>
          <a:p>
            <a:r>
              <a:rPr lang="en-US" sz="2500" dirty="0" smtClean="0"/>
              <a:t>Mark </a:t>
            </a:r>
            <a:r>
              <a:rPr lang="en-US" sz="2500" dirty="0" smtClean="0"/>
              <a:t>Simmons  </a:t>
            </a:r>
            <a:r>
              <a:rPr lang="en-US" sz="2500" dirty="0" smtClean="0"/>
              <a:t>(1987-1996)</a:t>
            </a:r>
          </a:p>
          <a:p>
            <a:r>
              <a:rPr lang="en-US" sz="2500" dirty="0" smtClean="0"/>
              <a:t>Dean </a:t>
            </a:r>
            <a:r>
              <a:rPr lang="en-US" sz="2500" dirty="0" err="1" smtClean="0"/>
              <a:t>Gomersall</a:t>
            </a:r>
            <a:r>
              <a:rPr lang="en-US" sz="2500" dirty="0" smtClean="0"/>
              <a:t> </a:t>
            </a:r>
            <a:r>
              <a:rPr lang="en-US" sz="2500" dirty="0" smtClean="0"/>
              <a:t>(1987-1994)</a:t>
            </a:r>
          </a:p>
          <a:p>
            <a:r>
              <a:rPr lang="en-US" sz="2500" dirty="0" smtClean="0"/>
              <a:t>Kim Ashdown (1994- Jan 2010)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21413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Fallacies for the film’s logic?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3810000"/>
          </a:xfrm>
        </p:spPr>
        <p:txBody>
          <a:bodyPr>
            <a:noAutofit/>
          </a:bodyPr>
          <a:lstStyle/>
          <a:p>
            <a:r>
              <a:rPr lang="en-US" sz="2500" dirty="0" smtClean="0"/>
              <a:t>Red Herring (courtroom questions) (</a:t>
            </a:r>
            <a:r>
              <a:rPr lang="en-US" sz="2500" dirty="0" err="1" smtClean="0"/>
              <a:t>Tilikum</a:t>
            </a:r>
            <a:r>
              <a:rPr lang="en-US" sz="2500" dirty="0" smtClean="0"/>
              <a:t> breeding scene)</a:t>
            </a:r>
          </a:p>
          <a:p>
            <a:endParaRPr lang="en-US" sz="2500" dirty="0" smtClean="0"/>
          </a:p>
          <a:p>
            <a:endParaRPr lang="en-US" sz="2500" dirty="0"/>
          </a:p>
          <a:p>
            <a:r>
              <a:rPr lang="en-US" sz="2500" dirty="0" smtClean="0"/>
              <a:t>Testimonial Samantha Berg? Only three years experience at SeaWorld in the early 1990s)</a:t>
            </a:r>
          </a:p>
          <a:p>
            <a:endParaRPr lang="en-US" sz="2500" dirty="0" smtClean="0"/>
          </a:p>
          <a:p>
            <a:endParaRPr lang="en-US" sz="2500" dirty="0"/>
          </a:p>
          <a:p>
            <a:r>
              <a:rPr lang="en-US" sz="2500" dirty="0" smtClean="0"/>
              <a:t>Oversimplification (captivity causes whales’ aggressive actions)?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29226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71600"/>
            <a:ext cx="7924800" cy="4343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Did you find your group’s assigned trainer credible or not? What is one question you have about your trainer? </a:t>
            </a:r>
          </a:p>
        </p:txBody>
      </p:sp>
    </p:spTree>
    <p:extLst>
      <p:ext uri="{BB962C8B-B14F-4D97-AF65-F5344CB8AC3E}">
        <p14:creationId xmlns:p14="http://schemas.microsoft.com/office/powerpoint/2010/main" val="214409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1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FFFF00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289</Words>
  <Application>Microsoft Office PowerPoint</Application>
  <PresentationFormat>On-screen Show (4:3)</PresentationFormat>
  <Paragraphs>48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Bellringer: Jan. 21 </vt:lpstr>
      <vt:lpstr>Film as persuasion</vt:lpstr>
      <vt:lpstr>What are the KEY pieces of evidence for the film? </vt:lpstr>
      <vt:lpstr>What are the KEY pieces of evidence for the film? </vt:lpstr>
      <vt:lpstr>Who are the key sources for the film? Is each one credible?  Does anyone have a BIAS? </vt:lpstr>
      <vt:lpstr>SeaWorld Trainers Interviewed When did each work for SeaWorld? What did they do there and what do they do now? </vt:lpstr>
      <vt:lpstr>Logical Fallacies for the film’s logic? </vt:lpstr>
      <vt:lpstr>Exit Ticket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Jan. 8 Online Survey -</dc:title>
  <dc:creator>Windows User</dc:creator>
  <cp:lastModifiedBy>Windows User</cp:lastModifiedBy>
  <cp:revision>45</cp:revision>
  <cp:lastPrinted>2016-01-21T12:00:55Z</cp:lastPrinted>
  <dcterms:created xsi:type="dcterms:W3CDTF">2016-01-08T15:53:41Z</dcterms:created>
  <dcterms:modified xsi:type="dcterms:W3CDTF">2016-01-21T14:44:46Z</dcterms:modified>
</cp:coreProperties>
</file>