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73" r:id="rId2"/>
    <p:sldId id="279" r:id="rId3"/>
    <p:sldId id="274" r:id="rId4"/>
    <p:sldId id="275" r:id="rId5"/>
    <p:sldId id="276" r:id="rId6"/>
    <p:sldId id="256" r:id="rId7"/>
    <p:sldId id="278" r:id="rId8"/>
    <p:sldId id="272" r:id="rId9"/>
    <p:sldId id="269" r:id="rId10"/>
    <p:sldId id="280" r:id="rId11"/>
    <p:sldId id="281" r:id="rId12"/>
    <p:sldId id="282" r:id="rId13"/>
    <p:sldId id="283" r:id="rId14"/>
    <p:sldId id="284" r:id="rId15"/>
    <p:sldId id="285" r:id="rId16"/>
    <p:sldId id="286" r:id="rId17"/>
    <p:sldId id="287" r:id="rId18"/>
    <p:sldId id="288" r:id="rId19"/>
    <p:sldId id="26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30D03E-55BF-4380-A266-70D2759F4774}" type="datetimeFigureOut">
              <a:rPr lang="en-US" smtClean="0"/>
              <a:t>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EC3885-46A7-44B9-9A59-5D363B7DA1BC}" type="slidenum">
              <a:rPr lang="en-US" smtClean="0"/>
              <a:t>‹#›</a:t>
            </a:fld>
            <a:endParaRPr lang="en-US"/>
          </a:p>
        </p:txBody>
      </p:sp>
    </p:spTree>
    <p:extLst>
      <p:ext uri="{BB962C8B-B14F-4D97-AF65-F5344CB8AC3E}">
        <p14:creationId xmlns:p14="http://schemas.microsoft.com/office/powerpoint/2010/main" val="733302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19A21762-AFAB-435F-9270-E24B6C1EBB8B}" type="datetimeFigureOut">
              <a:rPr lang="en-US" smtClean="0"/>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80F99-30B1-4311-B491-9351B3D2D225}"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A21762-AFAB-435F-9270-E24B6C1EBB8B}" type="datetimeFigureOut">
              <a:rPr lang="en-US" smtClean="0"/>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80F99-30B1-4311-B491-9351B3D2D22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A21762-AFAB-435F-9270-E24B6C1EBB8B}" type="datetimeFigureOut">
              <a:rPr lang="en-US" smtClean="0"/>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80F99-30B1-4311-B491-9351B3D2D22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19A21762-AFAB-435F-9270-E24B6C1EBB8B}" type="datetimeFigureOut">
              <a:rPr lang="en-US" smtClean="0"/>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80F99-30B1-4311-B491-9351B3D2D225}"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A21762-AFAB-435F-9270-E24B6C1EBB8B}" type="datetimeFigureOut">
              <a:rPr lang="en-US" smtClean="0"/>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80F99-30B1-4311-B491-9351B3D2D22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19A21762-AFAB-435F-9270-E24B6C1EBB8B}" type="datetimeFigureOut">
              <a:rPr lang="en-US" smtClean="0"/>
              <a:t>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80F99-30B1-4311-B491-9351B3D2D22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9A21762-AFAB-435F-9270-E24B6C1EBB8B}" type="datetimeFigureOut">
              <a:rPr lang="en-US" smtClean="0"/>
              <a:t>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B80F99-30B1-4311-B491-9351B3D2D22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9A21762-AFAB-435F-9270-E24B6C1EBB8B}" type="datetimeFigureOut">
              <a:rPr lang="en-US" smtClean="0"/>
              <a:t>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B80F99-30B1-4311-B491-9351B3D2D22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A21762-AFAB-435F-9270-E24B6C1EBB8B}" type="datetimeFigureOut">
              <a:rPr lang="en-US" smtClean="0"/>
              <a:t>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B80F99-30B1-4311-B491-9351B3D2D22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A21762-AFAB-435F-9270-E24B6C1EBB8B}" type="datetimeFigureOut">
              <a:rPr lang="en-US" smtClean="0"/>
              <a:t>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80F99-30B1-4311-B491-9351B3D2D22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A21762-AFAB-435F-9270-E24B6C1EBB8B}" type="datetimeFigureOut">
              <a:rPr lang="en-US" smtClean="0"/>
              <a:t>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80F99-30B1-4311-B491-9351B3D2D22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19A21762-AFAB-435F-9270-E24B6C1EBB8B}" type="datetimeFigureOut">
              <a:rPr lang="en-US" smtClean="0"/>
              <a:t>1/7/2016</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46B80F99-30B1-4311-B491-9351B3D2D22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s://www.google.com/search?safe=strict&amp;biw=1366&amp;bih=652&amp;q=killer+whale+trophic+level&amp;stick=H4sIAAAAAAAAAOPgE-LQz9U3MEnKzdYyzE620k_KzM_JT6_Uzy9KT8zLLM6NT85JLC7OTMtMTizJzM-zKinKL8jITFbISS1LzQEAzkCVej8AAAA&amp;sa=X&amp;sqi=2&amp;ved=0ahUKEwiD0t6D9pXKAhWEGD4KHUkQAEkQ6BMIlwEoADAW" TargetMode="External"/><Relationship Id="rId7" Type="http://schemas.openxmlformats.org/officeDocument/2006/relationships/hyperlink" Target="https://www.google.com/search?safe=strict&amp;biw=1366&amp;bih=652&amp;q=killer+whale+length&amp;stick=H4sIAAAAAAAAAOPgE-LQz9U3MEnKzdbSyk620k_KzM_JT6_Uzy9KT8zLLM6NT85JLC7OTMtMTizJzM-zyknNSy_JAADYbS9oOAAAAA&amp;sa=X&amp;sqi=2&amp;ved=0ahUKEwiD0t6D9pXKAhWEGD4KHUkQAEkQ6BMIoQEoADAZ" TargetMode="External"/><Relationship Id="rId2" Type="http://schemas.openxmlformats.org/officeDocument/2006/relationships/hyperlink" Target="https://www.google.com/search?safe=strict&amp;biw=1366&amp;bih=652&amp;q=killer+whale+scientific+name&amp;stick=H4sIAAAAAAAAAOPgE-LQz9U3MEnKzdYyzk620k_KzM_JT6_Uzy9KT8zLLM6NT85JLC7OTMtMTizJzM-zKk7OTM0rAfEV8hJzUwFAX16kQQAAAA&amp;sa=X&amp;sqi=2&amp;ved=0ahUKEwiD0t6D9pXKAhWEGD4KHUkQAEkQ6BMIlAEoADAV" TargetMode="External"/><Relationship Id="rId1" Type="http://schemas.openxmlformats.org/officeDocument/2006/relationships/slideLayout" Target="../slideLayouts/slideLayout5.xml"/><Relationship Id="rId6" Type="http://schemas.openxmlformats.org/officeDocument/2006/relationships/hyperlink" Target="https://www.google.com/search?safe=strict&amp;biw=1366&amp;bih=652&amp;q=killer+whale+mass&amp;stick=H4sIAAAAAAAAAOPgE-LQz9U3MEnKzdbSyE620k_KzM_JT6_Uzy9KT8zLLM6NT85JLC7OTMtMTizJzM-zygXyAJPGnog2AAAA&amp;sa=X&amp;sqi=2&amp;ved=0ahUKEwiD0t6D9pXKAhWEGD4KHUkQAEkQ6BMIngEoADAY" TargetMode="External"/><Relationship Id="rId5" Type="http://schemas.openxmlformats.org/officeDocument/2006/relationships/hyperlink" Target="https://www.google.com/search?safe=strict&amp;biw=1366&amp;bih=652&amp;q=killer+whale+lifespan&amp;stick=H4sIAAAAAAAAAOPgE-LQz9U3MEnKzdbSyU620k_KzM_JT6_Uzy9KT8zLLM6NT85JLC7OTMtMTizJzM-zyslMSy0uSMwDALmykEw6AAAA&amp;sa=X&amp;sqi=2&amp;ved=0ahUKEwiD0t6D9pXKAhWEGD4KHUkQAEkQ6BMImwEoADAX" TargetMode="External"/><Relationship Id="rId4" Type="http://schemas.openxmlformats.org/officeDocument/2006/relationships/hyperlink" Target="https://www.google.com/search?safe=strict&amp;biw=1366&amp;bih=652&amp;q=killer+whale+carnivorous&amp;stick=H4sIAAAAAAAAAOPgE-LQz9U3MEnKzVbi1U_XNzRMMi8pKUmzyNIyzE620k_KzM_JT6_Uzy9KT8zLLM6NT85JLC7OTMtMTizJzM-zKinKL8jITFbISS1LzQEA1B7zD04AAAA&amp;sa=X&amp;sqi=2&amp;ved=0ahUKEwiD0t6D9pXKAhWEGD4KHUkQAEkQmxMImAEoATAW" TargetMode="External"/><Relationship Id="rId9"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0999"/>
            <a:ext cx="7924800" cy="731729"/>
          </a:xfrm>
        </p:spPr>
        <p:txBody>
          <a:bodyPr/>
          <a:lstStyle/>
          <a:p>
            <a:r>
              <a:rPr lang="en-US" dirty="0" smtClean="0">
                <a:solidFill>
                  <a:srgbClr val="FFC000"/>
                </a:solidFill>
              </a:rPr>
              <a:t>Bellringer: </a:t>
            </a:r>
            <a:r>
              <a:rPr lang="en-US" dirty="0" err="1" smtClean="0">
                <a:solidFill>
                  <a:srgbClr val="FFC000"/>
                </a:solidFill>
              </a:rPr>
              <a:t>JaN</a:t>
            </a:r>
            <a:r>
              <a:rPr lang="en-US" dirty="0" smtClean="0">
                <a:solidFill>
                  <a:srgbClr val="FFC000"/>
                </a:solidFill>
              </a:rPr>
              <a:t> 6</a:t>
            </a:r>
            <a:endParaRPr lang="en-US" dirty="0">
              <a:solidFill>
                <a:srgbClr val="FFC000"/>
              </a:solidFill>
            </a:endParaRPr>
          </a:p>
        </p:txBody>
      </p:sp>
      <p:sp>
        <p:nvSpPr>
          <p:cNvPr id="3" name="Content Placeholder 2"/>
          <p:cNvSpPr>
            <a:spLocks noGrp="1"/>
          </p:cNvSpPr>
          <p:nvPr>
            <p:ph sz="quarter" idx="13"/>
          </p:nvPr>
        </p:nvSpPr>
        <p:spPr>
          <a:xfrm>
            <a:off x="609600" y="1143000"/>
            <a:ext cx="7924800" cy="4572000"/>
          </a:xfrm>
        </p:spPr>
        <p:txBody>
          <a:bodyPr>
            <a:normAutofit/>
          </a:bodyPr>
          <a:lstStyle/>
          <a:p>
            <a:r>
              <a:rPr lang="en-US" sz="3000" dirty="0" smtClean="0"/>
              <a:t>Find your new seat</a:t>
            </a:r>
          </a:p>
          <a:p>
            <a:r>
              <a:rPr lang="en-US" sz="3000" smtClean="0"/>
              <a:t>Re-read </a:t>
            </a:r>
            <a:r>
              <a:rPr lang="en-US" sz="3000" smtClean="0"/>
              <a:t>the </a:t>
            </a:r>
            <a:r>
              <a:rPr lang="en-US" sz="3000" smtClean="0"/>
              <a:t>article </a:t>
            </a:r>
            <a:r>
              <a:rPr lang="en-US" sz="3000" dirty="0" smtClean="0"/>
              <a:t>“How the Internet is Rewiring your Brain”</a:t>
            </a:r>
          </a:p>
          <a:p>
            <a:r>
              <a:rPr lang="en-US" sz="3000" dirty="0" smtClean="0"/>
              <a:t>Choose which of the five facts you agree with more and be ready to defend your position. (This means you should spend some time reading the information instead of sitting there talking and/or staring off into space.) </a:t>
            </a:r>
          </a:p>
        </p:txBody>
      </p:sp>
    </p:spTree>
    <p:extLst>
      <p:ext uri="{BB962C8B-B14F-4D97-AF65-F5344CB8AC3E}">
        <p14:creationId xmlns:p14="http://schemas.microsoft.com/office/powerpoint/2010/main" val="2520063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152400"/>
            <a:ext cx="7924800" cy="1143000"/>
          </a:xfrm>
        </p:spPr>
        <p:txBody>
          <a:bodyPr/>
          <a:lstStyle/>
          <a:p>
            <a:pPr algn="ctr"/>
            <a:r>
              <a:rPr lang="en-US" sz="4000" b="1" i="1" dirty="0" smtClean="0">
                <a:solidFill>
                  <a:srgbClr val="FFC000"/>
                </a:solidFill>
              </a:rPr>
              <a:t>Pathos</a:t>
            </a:r>
            <a:r>
              <a:rPr lang="en-US" sz="4000" b="1" dirty="0" smtClean="0">
                <a:solidFill>
                  <a:srgbClr val="FFC000"/>
                </a:solidFill>
              </a:rPr>
              <a:t>—emotional appeal</a:t>
            </a:r>
            <a:endParaRPr lang="en-US" sz="4000" b="1" dirty="0">
              <a:solidFill>
                <a:srgbClr val="FFC000"/>
              </a:solidFill>
            </a:endParaRPr>
          </a:p>
        </p:txBody>
      </p:sp>
      <p:pic>
        <p:nvPicPr>
          <p:cNvPr id="1028" name="Picture 4" descr="https://d27v8envyltg3v.cloudfront.net/mio/35625280/14203287001618/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066800"/>
            <a:ext cx="4610100" cy="46101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a:xfrm>
            <a:off x="304800" y="1219200"/>
            <a:ext cx="3886200" cy="4610100"/>
          </a:xfrm>
        </p:spPr>
        <p:txBody>
          <a:bodyPr>
            <a:normAutofit/>
          </a:bodyPr>
          <a:lstStyle/>
          <a:p>
            <a:r>
              <a:rPr lang="en-US" sz="2800" b="1" dirty="0" smtClean="0">
                <a:latin typeface="Arial" panose="020B0604020202020204" pitchFamily="34" charset="0"/>
                <a:cs typeface="Arial" panose="020B0604020202020204" pitchFamily="34" charset="0"/>
              </a:rPr>
              <a:t>How does the filmmaker use emotion to grab the attention of the audience?</a:t>
            </a:r>
          </a:p>
          <a:p>
            <a:r>
              <a:rPr lang="en-US" sz="2800" b="1" dirty="0" smtClean="0">
                <a:latin typeface="Arial" panose="020B0604020202020204" pitchFamily="34" charset="0"/>
                <a:cs typeface="Arial" panose="020B0604020202020204" pitchFamily="34" charset="0"/>
              </a:rPr>
              <a:t>Is her use of </a:t>
            </a:r>
            <a:r>
              <a:rPr lang="en-US" sz="2800" b="1" i="1" dirty="0" smtClean="0">
                <a:latin typeface="Arial" panose="020B0604020202020204" pitchFamily="34" charset="0"/>
                <a:cs typeface="Arial" panose="020B0604020202020204" pitchFamily="34" charset="0"/>
              </a:rPr>
              <a:t>pathos</a:t>
            </a:r>
            <a:r>
              <a:rPr lang="en-US" sz="2800" b="1" dirty="0" smtClean="0">
                <a:latin typeface="Arial" panose="020B0604020202020204" pitchFamily="34" charset="0"/>
                <a:cs typeface="Arial" panose="020B0604020202020204" pitchFamily="34" charset="0"/>
              </a:rPr>
              <a:t> effective? Ineffective? Over-the top?</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56416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924800" cy="1143000"/>
          </a:xfrm>
        </p:spPr>
        <p:txBody>
          <a:bodyPr/>
          <a:lstStyle/>
          <a:p>
            <a:pPr algn="ctr"/>
            <a:r>
              <a:rPr lang="en-US" sz="4000" b="1" i="1" dirty="0" smtClean="0">
                <a:solidFill>
                  <a:srgbClr val="FFC000"/>
                </a:solidFill>
              </a:rPr>
              <a:t>Ethos</a:t>
            </a:r>
            <a:r>
              <a:rPr lang="en-US" sz="4000" b="1" dirty="0" smtClean="0">
                <a:solidFill>
                  <a:srgbClr val="FFC000"/>
                </a:solidFill>
              </a:rPr>
              <a:t>—credibility of author</a:t>
            </a:r>
            <a:endParaRPr lang="en-US" sz="4000" b="1" dirty="0">
              <a:solidFill>
                <a:srgbClr val="FFC000"/>
              </a:solidFill>
            </a:endParaRPr>
          </a:p>
        </p:txBody>
      </p:sp>
      <p:sp>
        <p:nvSpPr>
          <p:cNvPr id="3" name="Content Placeholder 2"/>
          <p:cNvSpPr>
            <a:spLocks noGrp="1"/>
          </p:cNvSpPr>
          <p:nvPr>
            <p:ph sz="quarter" idx="13"/>
          </p:nvPr>
        </p:nvSpPr>
        <p:spPr>
          <a:xfrm>
            <a:off x="152400" y="2819400"/>
            <a:ext cx="8839200" cy="3429000"/>
          </a:xfrm>
        </p:spPr>
        <p:txBody>
          <a:bodyPr>
            <a:normAutofit fontScale="92500" lnSpcReduction="20000"/>
          </a:bodyPr>
          <a:lstStyle/>
          <a:p>
            <a:r>
              <a:rPr lang="en-US" sz="2800" b="1" dirty="0" smtClean="0">
                <a:latin typeface="Arial" panose="020B0604020202020204" pitchFamily="34" charset="0"/>
                <a:cs typeface="Arial" panose="020B0604020202020204" pitchFamily="34" charset="0"/>
              </a:rPr>
              <a:t>Who is the director of the film? What are her credentials? What is her background? Why was she interested in making this film? How does she establish authority?</a:t>
            </a:r>
          </a:p>
          <a:p>
            <a:r>
              <a:rPr lang="en-US" sz="2800" b="1" dirty="0" smtClean="0">
                <a:latin typeface="Arial" panose="020B0604020202020204" pitchFamily="34" charset="0"/>
                <a:cs typeface="Arial" panose="020B0604020202020204" pitchFamily="34" charset="0"/>
              </a:rPr>
              <a:t>Who are the people interviewed? What is their professional background? Do they have affiliations that would make their testimony suspect?</a:t>
            </a:r>
          </a:p>
          <a:p>
            <a:r>
              <a:rPr lang="en-US" sz="2800" b="1" dirty="0" smtClean="0">
                <a:latin typeface="Arial" panose="020B0604020202020204" pitchFamily="34" charset="0"/>
                <a:cs typeface="Arial" panose="020B0604020202020204" pitchFamily="34" charset="0"/>
              </a:rPr>
              <a:t>What kind of bias—if any—did </a:t>
            </a:r>
            <a:r>
              <a:rPr lang="en-US" sz="2800" b="1" dirty="0">
                <a:latin typeface="Arial" panose="020B0604020202020204" pitchFamily="34" charset="0"/>
                <a:cs typeface="Arial" panose="020B0604020202020204" pitchFamily="34" charset="0"/>
              </a:rPr>
              <a:t>y</a:t>
            </a:r>
            <a:r>
              <a:rPr lang="en-US" sz="2800" b="1" dirty="0" smtClean="0">
                <a:latin typeface="Arial" panose="020B0604020202020204" pitchFamily="34" charset="0"/>
                <a:cs typeface="Arial" panose="020B0604020202020204" pitchFamily="34" charset="0"/>
              </a:rPr>
              <a:t>ou discover in the film?</a:t>
            </a:r>
          </a:p>
        </p:txBody>
      </p:sp>
      <p:pic>
        <p:nvPicPr>
          <p:cNvPr id="3074" name="Picture 2" descr="http://cdn.slidesharecdn.com/ss_thumbnails/ethos-131027184154-phpapp02-thumbnail-4.jpg?cb=13828995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990599"/>
            <a:ext cx="3180307" cy="153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482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924800" cy="1143000"/>
          </a:xfrm>
        </p:spPr>
        <p:txBody>
          <a:bodyPr/>
          <a:lstStyle/>
          <a:p>
            <a:pPr algn="ctr"/>
            <a:r>
              <a:rPr lang="en-US" sz="4000" b="1" i="1" dirty="0" smtClean="0">
                <a:solidFill>
                  <a:srgbClr val="FFC000"/>
                </a:solidFill>
              </a:rPr>
              <a:t>Logos</a:t>
            </a:r>
            <a:r>
              <a:rPr lang="en-US" sz="4000" b="1" dirty="0" smtClean="0">
                <a:solidFill>
                  <a:srgbClr val="FFC000"/>
                </a:solidFill>
              </a:rPr>
              <a:t>—appeal to logic</a:t>
            </a:r>
            <a:endParaRPr lang="en-US" sz="4000" b="1" dirty="0">
              <a:solidFill>
                <a:srgbClr val="FFC000"/>
              </a:solidFill>
            </a:endParaRPr>
          </a:p>
        </p:txBody>
      </p:sp>
      <p:sp>
        <p:nvSpPr>
          <p:cNvPr id="3" name="Content Placeholder 2"/>
          <p:cNvSpPr>
            <a:spLocks noGrp="1"/>
          </p:cNvSpPr>
          <p:nvPr>
            <p:ph sz="quarter" idx="13"/>
          </p:nvPr>
        </p:nvSpPr>
        <p:spPr>
          <a:xfrm>
            <a:off x="3733800" y="1600200"/>
            <a:ext cx="4800600" cy="4114800"/>
          </a:xfrm>
        </p:spPr>
        <p:txBody>
          <a:bodyPr>
            <a:normAutofit fontScale="85000" lnSpcReduction="10000"/>
          </a:bodyPr>
          <a:lstStyle/>
          <a:p>
            <a:r>
              <a:rPr lang="en-US" sz="3200" b="1" dirty="0" smtClean="0">
                <a:latin typeface="Arial" panose="020B0604020202020204" pitchFamily="34" charset="0"/>
                <a:cs typeface="Arial" panose="020B0604020202020204" pitchFamily="34" charset="0"/>
              </a:rPr>
              <a:t>Identify the intended purpose of the film.</a:t>
            </a:r>
          </a:p>
          <a:p>
            <a:r>
              <a:rPr lang="en-US" sz="3200" b="1" dirty="0" smtClean="0">
                <a:latin typeface="Arial" panose="020B0604020202020204" pitchFamily="34" charset="0"/>
                <a:cs typeface="Arial" panose="020B0604020202020204" pitchFamily="34" charset="0"/>
              </a:rPr>
              <a:t>How does the director achieve this purpose?</a:t>
            </a:r>
          </a:p>
          <a:p>
            <a:r>
              <a:rPr lang="en-US" sz="3200" b="1" dirty="0" smtClean="0">
                <a:latin typeface="Arial" panose="020B0604020202020204" pitchFamily="34" charset="0"/>
                <a:cs typeface="Arial" panose="020B0604020202020204" pitchFamily="34" charset="0"/>
              </a:rPr>
              <a:t>Is her evidence based on reason? Is it presented in a logical order? </a:t>
            </a:r>
          </a:p>
          <a:p>
            <a:r>
              <a:rPr lang="en-US" sz="3200" b="1" dirty="0" smtClean="0">
                <a:latin typeface="Arial" panose="020B0604020202020204" pitchFamily="34" charset="0"/>
                <a:cs typeface="Arial" panose="020B0604020202020204" pitchFamily="34" charset="0"/>
              </a:rPr>
              <a:t>What facts and data does she use?</a:t>
            </a:r>
            <a:endParaRPr lang="en-US" sz="3200" b="1" dirty="0">
              <a:latin typeface="Arial" panose="020B0604020202020204" pitchFamily="34" charset="0"/>
              <a:cs typeface="Arial" panose="020B0604020202020204" pitchFamily="34" charset="0"/>
            </a:endParaRPr>
          </a:p>
        </p:txBody>
      </p:sp>
      <p:pic>
        <p:nvPicPr>
          <p:cNvPr id="2050" name="Picture 2" descr="http://mncriticalthinking.com/wp-content/uploads/2014/01/spock_logic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828800"/>
            <a:ext cx="2689524"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1601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220"/>
            <a:ext cx="7924800" cy="1529219"/>
          </a:xfrm>
        </p:spPr>
        <p:txBody>
          <a:bodyPr/>
          <a:lstStyle/>
          <a:p>
            <a:pPr algn="ctr"/>
            <a:r>
              <a:rPr lang="en-US" sz="4000" b="1" dirty="0" smtClean="0">
                <a:solidFill>
                  <a:srgbClr val="FFC000"/>
                </a:solidFill>
              </a:rPr>
              <a:t>Loaded language </a:t>
            </a:r>
            <a:r>
              <a:rPr lang="en-US" sz="2800" b="1" dirty="0" smtClean="0">
                <a:solidFill>
                  <a:srgbClr val="FFC000"/>
                </a:solidFill>
              </a:rPr>
              <a:t>aka</a:t>
            </a:r>
            <a:r>
              <a:rPr lang="en-US" sz="4000" b="1" dirty="0" smtClean="0">
                <a:solidFill>
                  <a:srgbClr val="FFC000"/>
                </a:solidFill>
              </a:rPr>
              <a:t> </a:t>
            </a:r>
            <a:r>
              <a:rPr lang="en-US" sz="4000" b="1" dirty="0" err="1" smtClean="0">
                <a:solidFill>
                  <a:srgbClr val="FFC000"/>
                </a:solidFill>
              </a:rPr>
              <a:t>DoubleSpeak</a:t>
            </a:r>
            <a:endParaRPr lang="en-US" sz="4000" b="1" dirty="0">
              <a:solidFill>
                <a:srgbClr val="FFC000"/>
              </a:solidFill>
            </a:endParaRPr>
          </a:p>
        </p:txBody>
      </p:sp>
      <p:sp>
        <p:nvSpPr>
          <p:cNvPr id="3" name="Content Placeholder 2"/>
          <p:cNvSpPr>
            <a:spLocks noGrp="1"/>
          </p:cNvSpPr>
          <p:nvPr>
            <p:ph sz="quarter" idx="13"/>
          </p:nvPr>
        </p:nvSpPr>
        <p:spPr>
          <a:xfrm>
            <a:off x="609600" y="1600200"/>
            <a:ext cx="7924800" cy="2819400"/>
          </a:xfrm>
        </p:spPr>
        <p:txBody>
          <a:bodyPr>
            <a:normAutofit fontScale="92500"/>
          </a:bodyPr>
          <a:lstStyle/>
          <a:p>
            <a:r>
              <a:rPr lang="en-US" sz="2800" b="1" dirty="0" smtClean="0">
                <a:latin typeface="Arial" panose="020B0604020202020204" pitchFamily="34" charset="0"/>
                <a:cs typeface="Arial" panose="020B0604020202020204" pitchFamily="34" charset="0"/>
              </a:rPr>
              <a:t>Diction that carries a heavy emotional charge</a:t>
            </a:r>
          </a:p>
          <a:p>
            <a:r>
              <a:rPr lang="en-US" sz="2800" b="1" dirty="0" smtClean="0">
                <a:latin typeface="Arial" panose="020B0604020202020204" pitchFamily="34" charset="0"/>
                <a:cs typeface="Arial" panose="020B0604020202020204" pitchFamily="34" charset="0"/>
              </a:rPr>
              <a:t>Emotional argument made using loaded language are effective because they exploit the human weakness for acting immediately based upon an emotional response, without considering logic and reason.</a:t>
            </a:r>
            <a:endParaRPr lang="en-US" sz="2800" b="1" dirty="0">
              <a:latin typeface="Arial" panose="020B0604020202020204" pitchFamily="34" charset="0"/>
              <a:cs typeface="Arial" panose="020B0604020202020204" pitchFamily="34" charset="0"/>
            </a:endParaRPr>
          </a:p>
        </p:txBody>
      </p:sp>
      <p:pic>
        <p:nvPicPr>
          <p:cNvPr id="3074" name="Picture 2" descr="http://www.sports-logos-screensavers.com/user/Philadelphia_Eagl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4572000"/>
            <a:ext cx="2362200" cy="17716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00400" y="4953000"/>
            <a:ext cx="4953000" cy="769441"/>
          </a:xfrm>
          <a:prstGeom prst="rect">
            <a:avLst/>
          </a:prstGeom>
          <a:noFill/>
        </p:spPr>
        <p:txBody>
          <a:bodyPr wrap="square" rtlCol="0">
            <a:spAutoFit/>
          </a:bodyPr>
          <a:lstStyle/>
          <a:p>
            <a:pPr algn="ctr"/>
            <a:r>
              <a:rPr lang="en-US" sz="4400" b="1" dirty="0">
                <a:latin typeface="Eras Bold ITC" panose="020B0907030504020204" pitchFamily="34" charset="0"/>
              </a:rPr>
              <a:t>r</a:t>
            </a:r>
            <a:r>
              <a:rPr lang="en-US" sz="4400" b="1" dirty="0" smtClean="0">
                <a:latin typeface="Eras Bold ITC" panose="020B0907030504020204" pitchFamily="34" charset="0"/>
              </a:rPr>
              <a:t>eleased vs. fired</a:t>
            </a:r>
            <a:endParaRPr lang="en-US" sz="4400" b="1" dirty="0">
              <a:latin typeface="Eras Bold ITC" panose="020B0907030504020204" pitchFamily="34" charset="0"/>
            </a:endParaRPr>
          </a:p>
        </p:txBody>
      </p:sp>
    </p:spTree>
    <p:extLst>
      <p:ext uri="{BB962C8B-B14F-4D97-AF65-F5344CB8AC3E}">
        <p14:creationId xmlns:p14="http://schemas.microsoft.com/office/powerpoint/2010/main" val="902941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s-media-cache-ak0.pinimg.com/originals/52/fe/75/52fe75c8c0267c50fe5ac126ea910ed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635" y="3543890"/>
            <a:ext cx="3188966" cy="31617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0"/>
            <a:ext cx="8839200" cy="4462760"/>
          </a:xfrm>
          <a:prstGeom prst="rect">
            <a:avLst/>
          </a:prstGeom>
          <a:noFill/>
        </p:spPr>
        <p:txBody>
          <a:bodyPr wrap="square" rtlCol="0">
            <a:spAutoFit/>
          </a:bodyPr>
          <a:lstStyle/>
          <a:p>
            <a:pPr algn="ctr"/>
            <a:r>
              <a:rPr lang="en-US" sz="4400" b="1" dirty="0">
                <a:solidFill>
                  <a:srgbClr val="FFC000"/>
                </a:solidFill>
                <a:latin typeface="Arial" panose="020B0604020202020204" pitchFamily="34" charset="0"/>
                <a:cs typeface="Arial" panose="020B0604020202020204" pitchFamily="34" charset="0"/>
              </a:rPr>
              <a:t>What is a Logical Fallacy?</a:t>
            </a:r>
          </a:p>
          <a:p>
            <a:pPr algn="ctr"/>
            <a:endParaRPr lang="en-US" sz="2400" b="1" dirty="0">
              <a:latin typeface="Arial" panose="020B0604020202020204" pitchFamily="34" charset="0"/>
              <a:cs typeface="Arial" panose="020B0604020202020204" pitchFamily="34" charset="0"/>
            </a:endParaRPr>
          </a:p>
          <a:p>
            <a:pPr algn="ctr"/>
            <a:r>
              <a:rPr lang="en-US" sz="2400" b="1" i="1" dirty="0">
                <a:latin typeface="Arial" panose="020B0604020202020204" pitchFamily="34" charset="0"/>
                <a:cs typeface="Arial" panose="020B0604020202020204" pitchFamily="34" charset="0"/>
              </a:rPr>
              <a:t>A logical fallacy is a flaw in reasoning. </a:t>
            </a:r>
            <a:endParaRPr lang="en-US" sz="2400" i="1" dirty="0"/>
          </a:p>
          <a:p>
            <a:pPr algn="ctr"/>
            <a:endParaRPr lang="en-US" sz="2400" b="1" dirty="0">
              <a:latin typeface="Arial" panose="020B0604020202020204" pitchFamily="34" charset="0"/>
              <a:cs typeface="Arial" panose="020B0604020202020204" pitchFamily="34" charset="0"/>
            </a:endParaRPr>
          </a:p>
          <a:p>
            <a:pPr algn="ctr"/>
            <a:r>
              <a:rPr lang="en-US" sz="2200" b="1" dirty="0" smtClean="0">
                <a:latin typeface="Arial" panose="020B0604020202020204" pitchFamily="34" charset="0"/>
                <a:cs typeface="Arial" panose="020B0604020202020204" pitchFamily="34" charset="0"/>
              </a:rPr>
              <a:t>Identifying </a:t>
            </a:r>
            <a:r>
              <a:rPr lang="en-US" sz="2200" b="1" dirty="0">
                <a:latin typeface="Arial" panose="020B0604020202020204" pitchFamily="34" charset="0"/>
                <a:cs typeface="Arial" panose="020B0604020202020204" pitchFamily="34" charset="0"/>
              </a:rPr>
              <a:t>logical fallacies in the arguments of </a:t>
            </a:r>
            <a:r>
              <a:rPr lang="en-US" sz="2200" b="1" dirty="0" smtClean="0">
                <a:latin typeface="Arial" panose="020B0604020202020204" pitchFamily="34" charset="0"/>
                <a:cs typeface="Arial" panose="020B0604020202020204" pitchFamily="34" charset="0"/>
              </a:rPr>
              <a:t>others and </a:t>
            </a:r>
            <a:r>
              <a:rPr lang="en-US" sz="2200" b="1" dirty="0">
                <a:latin typeface="Arial" panose="020B0604020202020204" pitchFamily="34" charset="0"/>
                <a:cs typeface="Arial" panose="020B0604020202020204" pitchFamily="34" charset="0"/>
              </a:rPr>
              <a:t>in one’s own </a:t>
            </a:r>
            <a:r>
              <a:rPr lang="en-US" sz="2200" b="1" dirty="0" smtClean="0">
                <a:latin typeface="Arial" panose="020B0604020202020204" pitchFamily="34" charset="0"/>
                <a:cs typeface="Arial" panose="020B0604020202020204" pitchFamily="34" charset="0"/>
              </a:rPr>
              <a:t>arguments is </a:t>
            </a:r>
            <a:r>
              <a:rPr lang="en-US" sz="2200" b="1" dirty="0">
                <a:latin typeface="Arial" panose="020B0604020202020204" pitchFamily="34" charset="0"/>
                <a:cs typeface="Arial" panose="020B0604020202020204" pitchFamily="34" charset="0"/>
              </a:rPr>
              <a:t>valuable and increasingly rare. </a:t>
            </a:r>
            <a:r>
              <a:rPr lang="en-US" sz="2200" b="1" dirty="0" smtClean="0">
                <a:latin typeface="Arial" panose="020B0604020202020204" pitchFamily="34" charset="0"/>
                <a:cs typeface="Arial" panose="020B0604020202020204" pitchFamily="34" charset="0"/>
              </a:rPr>
              <a:t>It keeps us </a:t>
            </a:r>
            <a:r>
              <a:rPr lang="en-US" sz="2200" b="1" dirty="0">
                <a:latin typeface="Arial" panose="020B0604020202020204" pitchFamily="34" charset="0"/>
                <a:cs typeface="Arial" panose="020B0604020202020204" pitchFamily="34" charset="0"/>
              </a:rPr>
              <a:t>from knowing the truth, and the inability to think critically makes us vulnerable to manipulation by those skilled in the art of rhetoric.</a:t>
            </a:r>
          </a:p>
          <a:p>
            <a:pPr algn="ctr"/>
            <a:endParaRPr lang="en-US" sz="2400" b="1" dirty="0" smtClean="0"/>
          </a:p>
          <a:p>
            <a:pPr algn="ct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2567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924800" cy="1143000"/>
          </a:xfrm>
        </p:spPr>
        <p:txBody>
          <a:bodyPr/>
          <a:lstStyle/>
          <a:p>
            <a:pPr algn="ctr"/>
            <a:r>
              <a:rPr lang="en-US" sz="3600" b="1" dirty="0" smtClean="0">
                <a:solidFill>
                  <a:srgbClr val="FFC000"/>
                </a:solidFill>
              </a:rPr>
              <a:t>Logical Fallacies (CONT):</a:t>
            </a:r>
            <a:endParaRPr lang="en-US" sz="3600" b="1" dirty="0">
              <a:solidFill>
                <a:srgbClr val="FFC000"/>
              </a:solidFill>
            </a:endParaRPr>
          </a:p>
        </p:txBody>
      </p:sp>
      <p:sp>
        <p:nvSpPr>
          <p:cNvPr id="3" name="Content Placeholder 2"/>
          <p:cNvSpPr>
            <a:spLocks noGrp="1"/>
          </p:cNvSpPr>
          <p:nvPr>
            <p:ph sz="quarter" idx="13"/>
          </p:nvPr>
        </p:nvSpPr>
        <p:spPr>
          <a:xfrm>
            <a:off x="152400" y="1025032"/>
            <a:ext cx="5181600" cy="5070968"/>
          </a:xfrm>
        </p:spPr>
        <p:txBody>
          <a:bodyPr>
            <a:normAutofit fontScale="92500" lnSpcReduction="20000"/>
          </a:bodyPr>
          <a:lstStyle/>
          <a:p>
            <a:r>
              <a:rPr lang="en-US" sz="2800" b="1" dirty="0" smtClean="0">
                <a:solidFill>
                  <a:srgbClr val="FFC000"/>
                </a:solidFill>
                <a:latin typeface="Arial" panose="020B0604020202020204" pitchFamily="34" charset="0"/>
                <a:cs typeface="Arial" panose="020B0604020202020204" pitchFamily="34" charset="0"/>
              </a:rPr>
              <a:t>Testimonial</a:t>
            </a:r>
            <a:r>
              <a:rPr lang="en-US" sz="2800" b="1" dirty="0" smtClean="0">
                <a:latin typeface="Arial" panose="020B0604020202020204" pitchFamily="34" charset="0"/>
                <a:cs typeface="Arial" panose="020B0604020202020204" pitchFamily="34" charset="0"/>
              </a:rPr>
              <a:t> —persuading by support from respected individuals: athletes, movie stars, doctors, etc.</a:t>
            </a:r>
          </a:p>
          <a:p>
            <a:r>
              <a:rPr lang="en-US" sz="2800" b="1" dirty="0" smtClean="0">
                <a:solidFill>
                  <a:srgbClr val="FFC000"/>
                </a:solidFill>
                <a:latin typeface="Arial" panose="020B0604020202020204" pitchFamily="34" charset="0"/>
                <a:cs typeface="Arial" panose="020B0604020202020204" pitchFamily="34" charset="0"/>
              </a:rPr>
              <a:t>Repetition</a:t>
            </a:r>
            <a:r>
              <a:rPr lang="en-US" sz="2800" b="1" dirty="0" smtClean="0">
                <a:latin typeface="Arial" panose="020B0604020202020204" pitchFamily="34" charset="0"/>
                <a:cs typeface="Arial" panose="020B0604020202020204" pitchFamily="34" charset="0"/>
              </a:rPr>
              <a:t> —persuading through repeating the same image, word, symbol or phrase over and over</a:t>
            </a:r>
            <a:endParaRPr lang="en-US" sz="2800" b="1" dirty="0">
              <a:latin typeface="Arial" panose="020B0604020202020204" pitchFamily="34" charset="0"/>
              <a:cs typeface="Arial" panose="020B0604020202020204" pitchFamily="34" charset="0"/>
            </a:endParaRPr>
          </a:p>
          <a:p>
            <a:pPr lvl="1"/>
            <a:r>
              <a:rPr lang="en-US" sz="2800" b="1" dirty="0" smtClean="0">
                <a:latin typeface="Arial" panose="020B0604020202020204" pitchFamily="34" charset="0"/>
                <a:cs typeface="Arial" panose="020B0604020202020204" pitchFamily="34" charset="0"/>
              </a:rPr>
              <a:t>Ex: broadcasting the same commercial at each commercial break</a:t>
            </a:r>
          </a:p>
          <a:p>
            <a:r>
              <a:rPr lang="en-US" sz="2800" b="1" dirty="0" smtClean="0">
                <a:solidFill>
                  <a:srgbClr val="FFC000"/>
                </a:solidFill>
                <a:latin typeface="Arial" panose="020B0604020202020204" pitchFamily="34" charset="0"/>
                <a:cs typeface="Arial" panose="020B0604020202020204" pitchFamily="34" charset="0"/>
              </a:rPr>
              <a:t>Hyperbole</a:t>
            </a:r>
            <a:r>
              <a:rPr lang="en-US" sz="2800" b="1" dirty="0" smtClean="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exaggerated </a:t>
            </a:r>
            <a:r>
              <a:rPr lang="en-US" sz="2800" b="1" dirty="0" smtClean="0">
                <a:latin typeface="Arial" panose="020B0604020202020204" pitchFamily="34" charset="0"/>
                <a:cs typeface="Arial" panose="020B0604020202020204" pitchFamily="34" charset="0"/>
              </a:rPr>
              <a:t>claim</a:t>
            </a:r>
            <a:endParaRPr lang="en-US" sz="2800" b="1" dirty="0">
              <a:latin typeface="Arial" panose="020B0604020202020204" pitchFamily="34" charset="0"/>
              <a:cs typeface="Arial" panose="020B0604020202020204" pitchFamily="34" charset="0"/>
            </a:endParaRPr>
          </a:p>
          <a:p>
            <a:pPr marL="0" indent="0">
              <a:buNone/>
            </a:pPr>
            <a:endParaRPr lang="en-US" sz="28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3734254"/>
            <a:ext cx="3384151" cy="252979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762000"/>
            <a:ext cx="2590800" cy="3444916"/>
          </a:xfrm>
          <a:prstGeom prst="rect">
            <a:avLst/>
          </a:prstGeom>
        </p:spPr>
      </p:pic>
    </p:spTree>
    <p:extLst>
      <p:ext uri="{BB962C8B-B14F-4D97-AF65-F5344CB8AC3E}">
        <p14:creationId xmlns:p14="http://schemas.microsoft.com/office/powerpoint/2010/main" val="36642850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924800" cy="1143000"/>
          </a:xfrm>
        </p:spPr>
        <p:txBody>
          <a:bodyPr/>
          <a:lstStyle/>
          <a:p>
            <a:pPr algn="ctr"/>
            <a:r>
              <a:rPr lang="en-US" sz="4000" b="1" dirty="0" smtClean="0">
                <a:solidFill>
                  <a:srgbClr val="FFC000"/>
                </a:solidFill>
              </a:rPr>
              <a:t>LOGICAL FALLACIES (</a:t>
            </a:r>
            <a:r>
              <a:rPr lang="en-US" sz="4000" b="1" dirty="0" err="1" smtClean="0">
                <a:solidFill>
                  <a:srgbClr val="FFC000"/>
                </a:solidFill>
              </a:rPr>
              <a:t>cont</a:t>
            </a:r>
            <a:r>
              <a:rPr lang="en-US" sz="4000" b="1" dirty="0" smtClean="0">
                <a:solidFill>
                  <a:srgbClr val="FFC000"/>
                </a:solidFill>
              </a:rPr>
              <a:t>):</a:t>
            </a:r>
            <a:endParaRPr lang="en-US" sz="4000" b="1" dirty="0">
              <a:solidFill>
                <a:srgbClr val="FFC000"/>
              </a:solidFill>
            </a:endParaRPr>
          </a:p>
        </p:txBody>
      </p:sp>
      <p:sp>
        <p:nvSpPr>
          <p:cNvPr id="3" name="Content Placeholder 2"/>
          <p:cNvSpPr>
            <a:spLocks noGrp="1"/>
          </p:cNvSpPr>
          <p:nvPr>
            <p:ph sz="quarter" idx="13"/>
          </p:nvPr>
        </p:nvSpPr>
        <p:spPr>
          <a:xfrm>
            <a:off x="228600" y="1143000"/>
            <a:ext cx="5715000" cy="5105400"/>
          </a:xfrm>
        </p:spPr>
        <p:txBody>
          <a:bodyPr>
            <a:normAutofit fontScale="85000" lnSpcReduction="10000"/>
          </a:bodyPr>
          <a:lstStyle/>
          <a:p>
            <a:r>
              <a:rPr lang="en-US" sz="2800" b="1" dirty="0" smtClean="0">
                <a:solidFill>
                  <a:srgbClr val="FFC000"/>
                </a:solidFill>
                <a:latin typeface="Arial" panose="020B0604020202020204" pitchFamily="34" charset="0"/>
                <a:cs typeface="Arial" panose="020B0604020202020204" pitchFamily="34" charset="0"/>
              </a:rPr>
              <a:t>Either/Or</a:t>
            </a:r>
            <a:r>
              <a:rPr lang="en-US" sz="2800" b="1" dirty="0" smtClean="0">
                <a:latin typeface="Arial" panose="020B0604020202020204" pitchFamily="34" charset="0"/>
                <a:cs typeface="Arial" panose="020B0604020202020204" pitchFamily="34" charset="0"/>
              </a:rPr>
              <a:t> —a claim that there are only two choices when there are more. </a:t>
            </a:r>
          </a:p>
          <a:p>
            <a:r>
              <a:rPr lang="en-US" sz="2800" b="1" dirty="0" smtClean="0">
                <a:solidFill>
                  <a:srgbClr val="FFC000"/>
                </a:solidFill>
                <a:latin typeface="Arial" panose="020B0604020202020204" pitchFamily="34" charset="0"/>
                <a:cs typeface="Arial" panose="020B0604020202020204" pitchFamily="34" charset="0"/>
              </a:rPr>
              <a:t>Stacking the deck/Card stacking </a:t>
            </a:r>
            <a:r>
              <a:rPr lang="en-US" sz="2800" b="1" dirty="0" smtClean="0">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taking information out of context or not providing the whole </a:t>
            </a:r>
            <a:r>
              <a:rPr lang="en-US" sz="2800" b="1" dirty="0" smtClean="0">
                <a:latin typeface="Arial" panose="020B0604020202020204" pitchFamily="34" charset="0"/>
                <a:cs typeface="Arial" panose="020B0604020202020204" pitchFamily="34" charset="0"/>
              </a:rPr>
              <a:t>story</a:t>
            </a:r>
          </a:p>
          <a:p>
            <a:pPr lvl="1"/>
            <a:r>
              <a:rPr lang="en-US" sz="2800" b="1" dirty="0" smtClean="0">
                <a:latin typeface="Arial" panose="020B0604020202020204" pitchFamily="34" charset="0"/>
                <a:cs typeface="Arial" panose="020B0604020202020204" pitchFamily="34" charset="0"/>
              </a:rPr>
              <a:t>Ex: </a:t>
            </a:r>
            <a:r>
              <a:rPr lang="en-US" sz="2400" b="1" dirty="0" smtClean="0">
                <a:latin typeface="Arial" panose="020B0604020202020204" pitchFamily="34" charset="0"/>
                <a:cs typeface="Arial" panose="020B0604020202020204" pitchFamily="34" charset="0"/>
              </a:rPr>
              <a:t>I </a:t>
            </a:r>
            <a:r>
              <a:rPr lang="en-US" sz="2400" b="1" dirty="0">
                <a:latin typeface="Arial" panose="020B0604020202020204" pitchFamily="34" charset="0"/>
                <a:cs typeface="Arial" panose="020B0604020202020204" pitchFamily="34" charset="0"/>
              </a:rPr>
              <a:t>once experienced 'stacking the deck' when I went to buy a used car. The man trying to sell me the car talked only about how wonderful the car was. After I bought the car, another man tried to sell me an extended warranty by pointing out all the things that could break down."</a:t>
            </a:r>
            <a:br>
              <a:rPr lang="en-US" sz="2400"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(Gary Layne Hatch, </a:t>
            </a:r>
            <a:r>
              <a:rPr lang="en-US" b="1" i="1" dirty="0">
                <a:latin typeface="Arial" panose="020B0604020202020204" pitchFamily="34" charset="0"/>
                <a:cs typeface="Arial" panose="020B0604020202020204" pitchFamily="34" charset="0"/>
              </a:rPr>
              <a:t>Arguing in Communities</a:t>
            </a:r>
            <a:r>
              <a:rPr lang="en-US" b="1" dirty="0">
                <a:latin typeface="Arial" panose="020B0604020202020204" pitchFamily="34" charset="0"/>
                <a:cs typeface="Arial" panose="020B0604020202020204" pitchFamily="34" charset="0"/>
              </a:rPr>
              <a:t>. Mayfield, </a:t>
            </a:r>
            <a:r>
              <a:rPr lang="en-US" b="1" dirty="0" smtClean="0">
                <a:latin typeface="Arial" panose="020B0604020202020204" pitchFamily="34" charset="0"/>
                <a:cs typeface="Arial" panose="020B0604020202020204" pitchFamily="34" charset="0"/>
              </a:rPr>
              <a:t>1996)</a:t>
            </a:r>
          </a:p>
          <a:p>
            <a:pPr marL="0" indent="0">
              <a:buNone/>
            </a:pP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1447800"/>
            <a:ext cx="3048000" cy="3581400"/>
          </a:xfrm>
          <a:prstGeom prst="rect">
            <a:avLst/>
          </a:prstGeom>
        </p:spPr>
      </p:pic>
    </p:spTree>
    <p:extLst>
      <p:ext uri="{BB962C8B-B14F-4D97-AF65-F5344CB8AC3E}">
        <p14:creationId xmlns:p14="http://schemas.microsoft.com/office/powerpoint/2010/main" val="2564658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924800" cy="1143000"/>
          </a:xfrm>
        </p:spPr>
        <p:txBody>
          <a:bodyPr/>
          <a:lstStyle/>
          <a:p>
            <a:pPr algn="ctr"/>
            <a:r>
              <a:rPr lang="en-US" sz="3600" b="1" dirty="0" smtClean="0">
                <a:solidFill>
                  <a:srgbClr val="FFC000"/>
                </a:solidFill>
              </a:rPr>
              <a:t>LOGICAL FALLACIES (CONT):</a:t>
            </a:r>
            <a:endParaRPr lang="en-US" sz="3600" b="1" dirty="0">
              <a:solidFill>
                <a:srgbClr val="FFC000"/>
              </a:solidFill>
            </a:endParaRPr>
          </a:p>
        </p:txBody>
      </p:sp>
      <p:sp>
        <p:nvSpPr>
          <p:cNvPr id="3" name="TextBox 2"/>
          <p:cNvSpPr txBox="1"/>
          <p:nvPr/>
        </p:nvSpPr>
        <p:spPr>
          <a:xfrm>
            <a:off x="531312" y="990600"/>
            <a:ext cx="8229600" cy="3046988"/>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solidFill>
                  <a:srgbClr val="FFC000"/>
                </a:solidFill>
                <a:latin typeface="Arial" panose="020B0604020202020204" pitchFamily="34" charset="0"/>
                <a:cs typeface="Arial" panose="020B0604020202020204" pitchFamily="34" charset="0"/>
              </a:rPr>
              <a:t>Hasty Generalization </a:t>
            </a:r>
            <a:r>
              <a:rPr lang="en-US" sz="2400" b="1" dirty="0" smtClean="0">
                <a:latin typeface="Arial" panose="020B0604020202020204" pitchFamily="34" charset="0"/>
                <a:cs typeface="Arial" panose="020B0604020202020204" pitchFamily="34" charset="0"/>
              </a:rPr>
              <a:t>– a generalization </a:t>
            </a:r>
            <a:r>
              <a:rPr lang="en-US" sz="2400" b="1" dirty="0">
                <a:latin typeface="Arial" panose="020B0604020202020204" pitchFamily="34" charset="0"/>
                <a:cs typeface="Arial" panose="020B0604020202020204" pitchFamily="34" charset="0"/>
              </a:rPr>
              <a:t>based on too little </a:t>
            </a:r>
            <a:r>
              <a:rPr lang="en-US" sz="2400" b="1" dirty="0" smtClean="0">
                <a:latin typeface="Arial" panose="020B0604020202020204" pitchFamily="34" charset="0"/>
                <a:cs typeface="Arial" panose="020B0604020202020204" pitchFamily="34" charset="0"/>
              </a:rPr>
              <a:t>evidence</a:t>
            </a:r>
          </a:p>
          <a:p>
            <a:pPr marL="742950" lvl="1"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Ex: My father smoked four packs of cigarettes a day since age fourteen and lived until age sixty-nine.  Therefore, smoking really can’t be that bad for you</a:t>
            </a:r>
            <a:r>
              <a:rPr lang="en-US" sz="2000" b="1"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2400" b="1" dirty="0" smtClean="0">
                <a:solidFill>
                  <a:srgbClr val="FFC000"/>
                </a:solidFill>
                <a:latin typeface="Arial" panose="020B0604020202020204" pitchFamily="34" charset="0"/>
                <a:cs typeface="Arial" panose="020B0604020202020204" pitchFamily="34" charset="0"/>
              </a:rPr>
              <a:t>Oversimplification</a:t>
            </a:r>
            <a:r>
              <a:rPr lang="en-US" sz="2400" b="1" dirty="0" smtClean="0">
                <a:latin typeface="Arial" panose="020B0604020202020204" pitchFamily="34" charset="0"/>
                <a:cs typeface="Arial" panose="020B0604020202020204" pitchFamily="34" charset="0"/>
              </a:rPr>
              <a:t> — offering </a:t>
            </a:r>
            <a:r>
              <a:rPr lang="en-US" sz="2400" b="1" dirty="0">
                <a:latin typeface="Arial" panose="020B0604020202020204" pitchFamily="34" charset="0"/>
                <a:cs typeface="Arial" panose="020B0604020202020204" pitchFamily="34" charset="0"/>
              </a:rPr>
              <a:t>a simple solution to an extremely complex </a:t>
            </a:r>
            <a:r>
              <a:rPr lang="en-US" sz="2400" b="1" dirty="0" smtClean="0">
                <a:latin typeface="Arial" panose="020B0604020202020204" pitchFamily="34" charset="0"/>
                <a:cs typeface="Arial" panose="020B0604020202020204" pitchFamily="34" charset="0"/>
              </a:rPr>
              <a:t>problem</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3581400"/>
            <a:ext cx="6324600" cy="2690813"/>
          </a:xfrm>
          <a:prstGeom prst="rect">
            <a:avLst/>
          </a:prstGeom>
        </p:spPr>
      </p:pic>
    </p:spTree>
    <p:extLst>
      <p:ext uri="{BB962C8B-B14F-4D97-AF65-F5344CB8AC3E}">
        <p14:creationId xmlns:p14="http://schemas.microsoft.com/office/powerpoint/2010/main" val="21748303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99" y="-304800"/>
            <a:ext cx="7924800" cy="1143000"/>
          </a:xfrm>
        </p:spPr>
        <p:txBody>
          <a:bodyPr/>
          <a:lstStyle/>
          <a:p>
            <a:pPr algn="ctr"/>
            <a:r>
              <a:rPr lang="en-US" sz="3600" b="1" dirty="0" smtClean="0">
                <a:solidFill>
                  <a:srgbClr val="FFC000"/>
                </a:solidFill>
              </a:rPr>
              <a:t>LOGICAL FALLACIES (CONT):</a:t>
            </a:r>
            <a:endParaRPr lang="en-US" sz="3600" b="1" dirty="0">
              <a:solidFill>
                <a:srgbClr val="FFC000"/>
              </a:solidFill>
            </a:endParaRPr>
          </a:p>
        </p:txBody>
      </p:sp>
      <p:sp>
        <p:nvSpPr>
          <p:cNvPr id="3" name="TextBox 2"/>
          <p:cNvSpPr txBox="1"/>
          <p:nvPr/>
        </p:nvSpPr>
        <p:spPr>
          <a:xfrm flipH="1">
            <a:off x="478074" y="921707"/>
            <a:ext cx="8229601" cy="830997"/>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rgbClr val="FFC000"/>
                </a:solidFill>
                <a:latin typeface="Arial" panose="020B0604020202020204" pitchFamily="34" charset="0"/>
                <a:cs typeface="Arial" panose="020B0604020202020204" pitchFamily="34" charset="0"/>
              </a:rPr>
              <a:t>Red Herring </a:t>
            </a:r>
            <a:r>
              <a:rPr lang="en-US" sz="2400" b="1" dirty="0">
                <a:latin typeface="Arial" panose="020B0604020202020204" pitchFamily="34" charset="0"/>
                <a:cs typeface="Arial" panose="020B0604020202020204" pitchFamily="34" charset="0"/>
              </a:rPr>
              <a:t>– something that misleads or distracts from a relevant or important issue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905000"/>
            <a:ext cx="6707206" cy="4421967"/>
          </a:xfrm>
          <a:prstGeom prst="rect">
            <a:avLst/>
          </a:prstGeom>
        </p:spPr>
      </p:pic>
    </p:spTree>
    <p:extLst>
      <p:ext uri="{BB962C8B-B14F-4D97-AF65-F5344CB8AC3E}">
        <p14:creationId xmlns:p14="http://schemas.microsoft.com/office/powerpoint/2010/main" val="18181945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Film as persuasion</a:t>
            </a:r>
            <a:endParaRPr lang="en-US" sz="4000" b="1" dirty="0"/>
          </a:p>
        </p:txBody>
      </p:sp>
      <p:sp>
        <p:nvSpPr>
          <p:cNvPr id="3" name="Content Placeholder 2"/>
          <p:cNvSpPr>
            <a:spLocks noGrp="1"/>
          </p:cNvSpPr>
          <p:nvPr>
            <p:ph sz="quarter" idx="13"/>
          </p:nvPr>
        </p:nvSpPr>
        <p:spPr/>
        <p:txBody>
          <a:bodyPr>
            <a:normAutofit/>
          </a:bodyPr>
          <a:lstStyle/>
          <a:p>
            <a:r>
              <a:rPr lang="en-US" sz="2800" dirty="0" smtClean="0"/>
              <a:t>What effects does the film maker use to guide the audience? </a:t>
            </a:r>
          </a:p>
          <a:p>
            <a:r>
              <a:rPr lang="en-US" sz="2800" dirty="0" smtClean="0"/>
              <a:t>How does she transition from one topic to another?</a:t>
            </a:r>
          </a:p>
          <a:p>
            <a:r>
              <a:rPr lang="en-US" sz="2800" dirty="0" smtClean="0"/>
              <a:t>What images are repeated over and over?</a:t>
            </a:r>
          </a:p>
          <a:p>
            <a:pPr marL="0" indent="0">
              <a:buNone/>
            </a:pPr>
            <a:endParaRPr lang="en-US" sz="2800" dirty="0"/>
          </a:p>
        </p:txBody>
      </p:sp>
    </p:spTree>
    <p:extLst>
      <p:ext uri="{BB962C8B-B14F-4D97-AF65-F5344CB8AC3E}">
        <p14:creationId xmlns:p14="http://schemas.microsoft.com/office/powerpoint/2010/main" val="3399051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pPr marL="0" indent="0">
              <a:buNone/>
            </a:pPr>
            <a:endParaRPr lang="en-US" dirty="0"/>
          </a:p>
        </p:txBody>
      </p:sp>
      <p:sp>
        <p:nvSpPr>
          <p:cNvPr id="3" name="Content Placeholder 2"/>
          <p:cNvSpPr>
            <a:spLocks noGrp="1"/>
          </p:cNvSpPr>
          <p:nvPr>
            <p:ph sz="quarter" idx="13"/>
          </p:nvPr>
        </p:nvSpPr>
        <p:spPr>
          <a:xfrm>
            <a:off x="609600" y="1295400"/>
            <a:ext cx="3733800" cy="4572000"/>
          </a:xfrm>
        </p:spPr>
        <p:txBody>
          <a:bodyPr>
            <a:normAutofit fontScale="92500" lnSpcReduction="10000"/>
          </a:bodyPr>
          <a:lstStyle/>
          <a:p>
            <a:r>
              <a:rPr lang="en-US" sz="3000" b="1" dirty="0">
                <a:hlinkClick r:id="rId2"/>
              </a:rPr>
              <a:t>Scientific name</a:t>
            </a:r>
            <a:r>
              <a:rPr lang="en-US" sz="3000" b="1" dirty="0"/>
              <a:t>: </a:t>
            </a:r>
            <a:r>
              <a:rPr lang="en-US" sz="3000" b="1" dirty="0" err="1"/>
              <a:t>Orcinus</a:t>
            </a:r>
            <a:r>
              <a:rPr lang="en-US" sz="3000" b="1" dirty="0"/>
              <a:t> orca</a:t>
            </a:r>
          </a:p>
          <a:p>
            <a:r>
              <a:rPr lang="en-US" sz="3000" b="1" dirty="0">
                <a:hlinkClick r:id="rId3"/>
              </a:rPr>
              <a:t>Trophic level</a:t>
            </a:r>
            <a:r>
              <a:rPr lang="en-US" sz="3000" b="1" dirty="0"/>
              <a:t>: </a:t>
            </a:r>
            <a:r>
              <a:rPr lang="en-US" sz="3000" b="1" dirty="0">
                <a:hlinkClick r:id="rId4"/>
              </a:rPr>
              <a:t>Carnivorous</a:t>
            </a:r>
            <a:endParaRPr lang="en-US" sz="3000" b="1" dirty="0"/>
          </a:p>
          <a:p>
            <a:r>
              <a:rPr lang="en-US" sz="3000" b="1" dirty="0">
                <a:hlinkClick r:id="rId5"/>
              </a:rPr>
              <a:t>Lifespan</a:t>
            </a:r>
            <a:r>
              <a:rPr lang="en-US" sz="3000" b="1" dirty="0"/>
              <a:t>: Female: 50 years</a:t>
            </a:r>
          </a:p>
          <a:p>
            <a:r>
              <a:rPr lang="en-US" sz="3000" b="1" dirty="0">
                <a:hlinkClick r:id="rId6"/>
              </a:rPr>
              <a:t>Mass</a:t>
            </a:r>
            <a:r>
              <a:rPr lang="en-US" sz="3000" b="1" dirty="0"/>
              <a:t>: 8,800 </a:t>
            </a:r>
            <a:r>
              <a:rPr lang="en-US" sz="3000" b="1" dirty="0" err="1"/>
              <a:t>lbs</a:t>
            </a:r>
            <a:r>
              <a:rPr lang="en-US" sz="3000" b="1" dirty="0"/>
              <a:t> (Adult)</a:t>
            </a:r>
          </a:p>
          <a:p>
            <a:r>
              <a:rPr lang="en-US" sz="3000" b="1" dirty="0">
                <a:hlinkClick r:id="rId7"/>
              </a:rPr>
              <a:t>Length</a:t>
            </a:r>
            <a:r>
              <a:rPr lang="en-US" sz="3000" b="1" dirty="0"/>
              <a:t>: 28 ft. (Adult)</a:t>
            </a:r>
          </a:p>
          <a:p>
            <a:pPr marL="0" indent="0">
              <a:buNone/>
            </a:pPr>
            <a:endParaRPr lang="en-US" dirty="0"/>
          </a:p>
        </p:txBody>
      </p:sp>
      <p:sp>
        <p:nvSpPr>
          <p:cNvPr id="4" name="Title 3"/>
          <p:cNvSpPr>
            <a:spLocks noGrp="1"/>
          </p:cNvSpPr>
          <p:nvPr>
            <p:ph type="title"/>
          </p:nvPr>
        </p:nvSpPr>
        <p:spPr>
          <a:xfrm>
            <a:off x="609600" y="-457200"/>
            <a:ext cx="7924800" cy="1143000"/>
          </a:xfrm>
        </p:spPr>
        <p:txBody>
          <a:bodyPr/>
          <a:lstStyle/>
          <a:p>
            <a:pPr algn="ctr"/>
            <a:r>
              <a:rPr lang="en-US" sz="3600" b="1" dirty="0" smtClean="0">
                <a:solidFill>
                  <a:srgbClr val="FFC000"/>
                </a:solidFill>
              </a:rPr>
              <a:t>Background:</a:t>
            </a:r>
            <a:endParaRPr lang="en-US" sz="3600" b="1" dirty="0">
              <a:solidFill>
                <a:srgbClr val="FFC000"/>
              </a:solidFill>
            </a:endParaRPr>
          </a:p>
        </p:txBody>
      </p:sp>
      <p:sp>
        <p:nvSpPr>
          <p:cNvPr id="6" name="Text Placeholder 5"/>
          <p:cNvSpPr>
            <a:spLocks noGrp="1"/>
          </p:cNvSpPr>
          <p:nvPr>
            <p:ph type="body" sz="quarter" idx="3"/>
          </p:nvPr>
        </p:nvSpPr>
        <p:spPr>
          <a:xfrm>
            <a:off x="2667000" y="685800"/>
            <a:ext cx="3733800" cy="574675"/>
          </a:xfrm>
        </p:spPr>
        <p:txBody>
          <a:bodyPr>
            <a:noAutofit/>
          </a:bodyPr>
          <a:lstStyle/>
          <a:p>
            <a:pPr algn="ctr"/>
            <a:r>
              <a:rPr lang="en-US" sz="3200" b="1" dirty="0" smtClean="0"/>
              <a:t>Orcas</a:t>
            </a:r>
            <a:endParaRPr lang="en-US" sz="3200" b="1" dirty="0"/>
          </a:p>
        </p:txBody>
      </p:sp>
      <p:pic>
        <p:nvPicPr>
          <p:cNvPr id="1026" name="Picture 2" descr="https://sumofus-production-media.s3.amazonaws.com/a/img/KillerWhaleToryKallman17.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1" y="3684134"/>
            <a:ext cx="3581400" cy="20784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dwarforca.com/images/orca_mom.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24401" y="1434454"/>
            <a:ext cx="3581399" cy="2032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079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your Partner</a:t>
            </a:r>
            <a:endParaRPr lang="en-US" dirty="0"/>
          </a:p>
        </p:txBody>
      </p:sp>
      <p:sp>
        <p:nvSpPr>
          <p:cNvPr id="3" name="Content Placeholder 2"/>
          <p:cNvSpPr>
            <a:spLocks noGrp="1"/>
          </p:cNvSpPr>
          <p:nvPr>
            <p:ph sz="quarter" idx="13"/>
          </p:nvPr>
        </p:nvSpPr>
        <p:spPr/>
        <p:txBody>
          <a:bodyPr>
            <a:normAutofit/>
          </a:bodyPr>
          <a:lstStyle/>
          <a:p>
            <a:r>
              <a:rPr lang="en-US" sz="2500" dirty="0" smtClean="0"/>
              <a:t>With your device, look up SeaWorld’s web page. </a:t>
            </a:r>
          </a:p>
          <a:p>
            <a:endParaRPr lang="en-US" sz="2500" dirty="0" smtClean="0"/>
          </a:p>
          <a:p>
            <a:r>
              <a:rPr lang="en-US" sz="2500" dirty="0" smtClean="0"/>
              <a:t>Find one piece of information which SeaWorld uses to explain how they help sea animals and improve the world</a:t>
            </a:r>
          </a:p>
          <a:p>
            <a:endParaRPr lang="en-US" sz="2500" dirty="0" smtClean="0"/>
          </a:p>
          <a:p>
            <a:r>
              <a:rPr lang="en-US" sz="2500" dirty="0" smtClean="0"/>
              <a:t>Be ready to share out this piece of information</a:t>
            </a:r>
            <a:endParaRPr lang="en-US" sz="2500" dirty="0"/>
          </a:p>
          <a:p>
            <a:endParaRPr lang="en-US" sz="2500" dirty="0"/>
          </a:p>
        </p:txBody>
      </p:sp>
    </p:spTree>
    <p:extLst>
      <p:ext uri="{BB962C8B-B14F-4D97-AF65-F5344CB8AC3E}">
        <p14:creationId xmlns:p14="http://schemas.microsoft.com/office/powerpoint/2010/main" val="3847901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your partner</a:t>
            </a:r>
            <a:endParaRPr lang="en-US" dirty="0"/>
          </a:p>
        </p:txBody>
      </p:sp>
      <p:sp>
        <p:nvSpPr>
          <p:cNvPr id="3" name="Content Placeholder 2"/>
          <p:cNvSpPr>
            <a:spLocks noGrp="1"/>
          </p:cNvSpPr>
          <p:nvPr>
            <p:ph sz="quarter" idx="13"/>
          </p:nvPr>
        </p:nvSpPr>
        <p:spPr/>
        <p:txBody>
          <a:bodyPr>
            <a:normAutofit/>
          </a:bodyPr>
          <a:lstStyle/>
          <a:p>
            <a:r>
              <a:rPr lang="en-US" sz="2500" dirty="0"/>
              <a:t>With your device, look up </a:t>
            </a:r>
            <a:r>
              <a:rPr lang="en-US" sz="2500" dirty="0" smtClean="0"/>
              <a:t>Sea World of Hurt’s webpage. </a:t>
            </a:r>
            <a:endParaRPr lang="en-US" sz="2500" dirty="0"/>
          </a:p>
          <a:p>
            <a:endParaRPr lang="en-US" sz="2500" dirty="0"/>
          </a:p>
          <a:p>
            <a:r>
              <a:rPr lang="en-US" sz="2500" dirty="0"/>
              <a:t>Find one piece of information which </a:t>
            </a:r>
            <a:r>
              <a:rPr lang="en-US" sz="2500" dirty="0" smtClean="0"/>
              <a:t>this site </a:t>
            </a:r>
            <a:r>
              <a:rPr lang="en-US" sz="2500" dirty="0"/>
              <a:t>uses to explain how </a:t>
            </a:r>
            <a:r>
              <a:rPr lang="en-US" sz="2500" dirty="0" smtClean="0"/>
              <a:t>Sea World doesn’t help animals or the world</a:t>
            </a:r>
            <a:endParaRPr lang="en-US" sz="2500" dirty="0"/>
          </a:p>
          <a:p>
            <a:endParaRPr lang="en-US" sz="2500" dirty="0"/>
          </a:p>
          <a:p>
            <a:r>
              <a:rPr lang="en-US" sz="2500" dirty="0"/>
              <a:t>Be ready to share out this piece of information</a:t>
            </a:r>
          </a:p>
          <a:p>
            <a:endParaRPr lang="en-US" sz="2500" dirty="0"/>
          </a:p>
        </p:txBody>
      </p:sp>
    </p:spTree>
    <p:extLst>
      <p:ext uri="{BB962C8B-B14F-4D97-AF65-F5344CB8AC3E}">
        <p14:creationId xmlns:p14="http://schemas.microsoft.com/office/powerpoint/2010/main" val="1069617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924800" cy="1143000"/>
          </a:xfrm>
        </p:spPr>
        <p:txBody>
          <a:bodyPr/>
          <a:lstStyle/>
          <a:p>
            <a:pPr algn="ctr"/>
            <a:r>
              <a:rPr lang="en-US" dirty="0" smtClean="0"/>
              <a:t>Which site is accurate </a:t>
            </a:r>
            <a:br>
              <a:rPr lang="en-US" dirty="0" smtClean="0"/>
            </a:br>
            <a:r>
              <a:rPr lang="en-US" dirty="0" smtClean="0"/>
              <a:t>and </a:t>
            </a:r>
            <a:br>
              <a:rPr lang="en-US" dirty="0" smtClean="0"/>
            </a:br>
            <a:r>
              <a:rPr lang="en-US" dirty="0" smtClean="0"/>
              <a:t>how do we know? </a:t>
            </a:r>
            <a:endParaRPr lang="en-US" dirty="0"/>
          </a:p>
        </p:txBody>
      </p:sp>
      <p:sp>
        <p:nvSpPr>
          <p:cNvPr id="3" name="Content Placeholder 2"/>
          <p:cNvSpPr>
            <a:spLocks noGrp="1"/>
          </p:cNvSpPr>
          <p:nvPr>
            <p:ph sz="quarter" idx="13"/>
          </p:nvPr>
        </p:nvSpPr>
        <p:spPr>
          <a:xfrm>
            <a:off x="533400" y="1828800"/>
            <a:ext cx="7924800" cy="4114800"/>
          </a:xfrm>
        </p:spPr>
        <p:txBody>
          <a:bodyPr>
            <a:normAutofit/>
          </a:bodyPr>
          <a:lstStyle/>
          <a:p>
            <a:r>
              <a:rPr lang="en-US" sz="2500" dirty="0" smtClean="0"/>
              <a:t>One is an entertainment corporation with some research facilities </a:t>
            </a:r>
          </a:p>
          <a:p>
            <a:r>
              <a:rPr lang="en-US" sz="2500" dirty="0" smtClean="0"/>
              <a:t>One is an activist animal rights organization known for its extreme methods of protesting</a:t>
            </a:r>
          </a:p>
          <a:p>
            <a:r>
              <a:rPr lang="en-US" sz="2500" dirty="0" smtClean="0"/>
              <a:t>Both have their own agendas</a:t>
            </a:r>
          </a:p>
          <a:p>
            <a:r>
              <a:rPr lang="en-US" sz="2500" dirty="0" smtClean="0"/>
              <a:t>Both use the media to persuade</a:t>
            </a:r>
          </a:p>
          <a:p>
            <a:r>
              <a:rPr lang="en-US" sz="2500" dirty="0" smtClean="0"/>
              <a:t>Both use rhetorical devices in their persuasion</a:t>
            </a:r>
          </a:p>
          <a:p>
            <a:r>
              <a:rPr lang="en-US" sz="2500" dirty="0" smtClean="0"/>
              <a:t>Who is more credible? </a:t>
            </a:r>
            <a:endParaRPr lang="en-US" sz="2500" dirty="0"/>
          </a:p>
        </p:txBody>
      </p:sp>
    </p:spTree>
    <p:extLst>
      <p:ext uri="{BB962C8B-B14F-4D97-AF65-F5344CB8AC3E}">
        <p14:creationId xmlns:p14="http://schemas.microsoft.com/office/powerpoint/2010/main" val="2369914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800" b="1" dirty="0" smtClean="0"/>
              <a:t>A Rhetorical Analysis</a:t>
            </a:r>
            <a:endParaRPr lang="en-US" sz="2800" b="1" dirty="0"/>
          </a:p>
        </p:txBody>
      </p:sp>
      <p:sp>
        <p:nvSpPr>
          <p:cNvPr id="2" name="Title 1"/>
          <p:cNvSpPr>
            <a:spLocks noGrp="1"/>
          </p:cNvSpPr>
          <p:nvPr>
            <p:ph type="ctrTitle"/>
          </p:nvPr>
        </p:nvSpPr>
        <p:spPr/>
        <p:txBody>
          <a:bodyPr/>
          <a:lstStyle/>
          <a:p>
            <a:r>
              <a:rPr lang="en-US" sz="6600" b="1" i="1" dirty="0" smtClean="0"/>
              <a:t>Blackfish</a:t>
            </a:r>
            <a:r>
              <a:rPr lang="en-US" sz="6600" dirty="0" smtClean="0"/>
              <a:t> </a:t>
            </a:r>
            <a:endParaRPr lang="en-US" sz="6600" dirty="0"/>
          </a:p>
        </p:txBody>
      </p:sp>
    </p:spTree>
    <p:extLst>
      <p:ext uri="{BB962C8B-B14F-4D97-AF65-F5344CB8AC3E}">
        <p14:creationId xmlns:p14="http://schemas.microsoft.com/office/powerpoint/2010/main" val="334634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924800" cy="1143000"/>
          </a:xfrm>
        </p:spPr>
        <p:txBody>
          <a:bodyPr/>
          <a:lstStyle/>
          <a:p>
            <a:pPr algn="ctr"/>
            <a:r>
              <a:rPr lang="en-US" sz="4000" b="1" dirty="0" smtClean="0">
                <a:solidFill>
                  <a:srgbClr val="FFC000"/>
                </a:solidFill>
              </a:rPr>
              <a:t>What are you going to do?</a:t>
            </a:r>
            <a:endParaRPr lang="en-US" sz="4000" b="1" dirty="0">
              <a:solidFill>
                <a:srgbClr val="FFC000"/>
              </a:solidFill>
            </a:endParaRPr>
          </a:p>
        </p:txBody>
      </p:sp>
      <p:sp>
        <p:nvSpPr>
          <p:cNvPr id="3" name="Content Placeholder 2"/>
          <p:cNvSpPr>
            <a:spLocks noGrp="1"/>
          </p:cNvSpPr>
          <p:nvPr>
            <p:ph sz="quarter" idx="13"/>
          </p:nvPr>
        </p:nvSpPr>
        <p:spPr/>
        <p:txBody>
          <a:bodyPr>
            <a:normAutofit lnSpcReduction="10000"/>
          </a:bodyPr>
          <a:lstStyle/>
          <a:p>
            <a:r>
              <a:rPr lang="en-US" sz="2800" b="1" dirty="0" smtClean="0">
                <a:latin typeface="Arial" panose="020B0604020202020204" pitchFamily="34" charset="0"/>
                <a:cs typeface="Arial" panose="020B0604020202020204" pitchFamily="34" charset="0"/>
              </a:rPr>
              <a:t>Watch </a:t>
            </a:r>
            <a:r>
              <a:rPr lang="en-US" sz="2800" b="1" i="1" dirty="0" smtClean="0">
                <a:latin typeface="Arial" panose="020B0604020202020204" pitchFamily="34" charset="0"/>
                <a:cs typeface="Arial" panose="020B0604020202020204" pitchFamily="34" charset="0"/>
              </a:rPr>
              <a:t>Blackfish </a:t>
            </a:r>
            <a:r>
              <a:rPr lang="en-US" sz="2800" b="1" dirty="0" smtClean="0">
                <a:latin typeface="Arial" panose="020B0604020202020204" pitchFamily="34" charset="0"/>
                <a:cs typeface="Arial" panose="020B0604020202020204" pitchFamily="34" charset="0"/>
              </a:rPr>
              <a:t>to carefully analyze the use of rhetoric to make a claim.</a:t>
            </a:r>
          </a:p>
          <a:p>
            <a:r>
              <a:rPr lang="en-US" sz="2800" b="1" dirty="0" smtClean="0">
                <a:latin typeface="Arial" panose="020B0604020202020204" pitchFamily="34" charset="0"/>
                <a:cs typeface="Arial" panose="020B0604020202020204" pitchFamily="34" charset="0"/>
              </a:rPr>
              <a:t>Read and view Sea World’s rebuttal and evaluate the use of rhetoric to defend the accusations brought in the film</a:t>
            </a:r>
          </a:p>
          <a:p>
            <a:r>
              <a:rPr lang="en-US" sz="2800" b="1" dirty="0" smtClean="0">
                <a:latin typeface="Arial" panose="020B0604020202020204" pitchFamily="34" charset="0"/>
                <a:cs typeface="Arial" panose="020B0604020202020204" pitchFamily="34" charset="0"/>
              </a:rPr>
              <a:t>Evaluate the components of each argument in a critical way</a:t>
            </a:r>
          </a:p>
          <a:p>
            <a:r>
              <a:rPr lang="en-US" sz="2800" b="1" dirty="0" smtClean="0">
                <a:latin typeface="Arial" panose="020B0604020202020204" pitchFamily="34" charset="0"/>
                <a:cs typeface="Arial" panose="020B0604020202020204" pitchFamily="34" charset="0"/>
              </a:rPr>
              <a:t>State your beliefs about this issue after careful analysis</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8036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359"/>
            <a:ext cx="7924800" cy="1143000"/>
          </a:xfrm>
        </p:spPr>
        <p:txBody>
          <a:bodyPr/>
          <a:lstStyle/>
          <a:p>
            <a:pPr algn="ctr"/>
            <a:r>
              <a:rPr lang="en-US" sz="3600" b="1" dirty="0" smtClean="0"/>
              <a:t>What is a Documentary?</a:t>
            </a:r>
            <a:br>
              <a:rPr lang="en-US" sz="3600" b="1" dirty="0" smtClean="0"/>
            </a:br>
            <a:r>
              <a:rPr lang="en-US" sz="3200" b="1" dirty="0" smtClean="0"/>
              <a:t>(No, they’re not all boring…)</a:t>
            </a:r>
            <a:endParaRPr lang="en-US" sz="3200" b="1" dirty="0"/>
          </a:p>
        </p:txBody>
      </p:sp>
      <p:sp>
        <p:nvSpPr>
          <p:cNvPr id="3" name="Content Placeholder 2"/>
          <p:cNvSpPr>
            <a:spLocks noGrp="1"/>
          </p:cNvSpPr>
          <p:nvPr>
            <p:ph sz="quarter" idx="13"/>
          </p:nvPr>
        </p:nvSpPr>
        <p:spPr>
          <a:xfrm>
            <a:off x="-1044" y="1287462"/>
            <a:ext cx="9144000" cy="4114800"/>
          </a:xfrm>
        </p:spPr>
        <p:txBody>
          <a:bodyPr>
            <a:normAutofit/>
          </a:bodyPr>
          <a:lstStyle/>
          <a:p>
            <a:pPr marL="0" indent="0" algn="ctr">
              <a:buNone/>
            </a:pPr>
            <a:r>
              <a:rPr lang="en-US" sz="2000" b="1" dirty="0">
                <a:latin typeface="Arial" panose="020B0604020202020204" pitchFamily="34" charset="0"/>
                <a:cs typeface="Arial" panose="020B0604020202020204" pitchFamily="34" charset="0"/>
              </a:rPr>
              <a:t>A documentary is a movie that attempts to document reality. Even though the scenes are carefully chosen and arranged, usually through editing, they are not scripted and the people are not typically actors. Sometimes, documentary films rely on voice-over narration to describe what is happening in the footage; in other films, the images speak for themselves without commentary. A documentary often includes interviews with people in the film for additional context or information</a:t>
            </a:r>
            <a:endParaRPr lang="en-US" sz="2000" dirty="0"/>
          </a:p>
        </p:txBody>
      </p:sp>
      <p:pic>
        <p:nvPicPr>
          <p:cNvPr id="4098" name="Picture 2" descr="http://a.fssta.com/content/dam/fsdigital/fscom/Buzzer/Images/2016/01/04/making-a-murderer.vresize.1200.675.high.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8989" y="4038600"/>
            <a:ext cx="3765954" cy="233997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dl9fvu4r30qs1.cloudfront.net/6e/f9/9ee24fa44b72ad50b3f4b4bee916/hoop-dream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879" y="4038600"/>
            <a:ext cx="1558925" cy="226882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s-bol.com/imgbase0/imagebase/large/FC/6/3/7/1/100200400440173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3282" y="4032337"/>
            <a:ext cx="1554400" cy="219392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kellylouiseposey.files.wordpress.com/2011/11/120_the_cov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8575" y="4038600"/>
            <a:ext cx="1754981" cy="233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313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What is rhetorical analysis?</a:t>
            </a:r>
            <a:endParaRPr lang="en-US" sz="4000" b="1" dirty="0"/>
          </a:p>
        </p:txBody>
      </p:sp>
      <p:sp>
        <p:nvSpPr>
          <p:cNvPr id="3" name="TextBox 2"/>
          <p:cNvSpPr txBox="1"/>
          <p:nvPr/>
        </p:nvSpPr>
        <p:spPr>
          <a:xfrm>
            <a:off x="990600" y="1371600"/>
            <a:ext cx="6858000" cy="2308324"/>
          </a:xfrm>
          <a:prstGeom prst="rect">
            <a:avLst/>
          </a:prstGeom>
          <a:noFill/>
        </p:spPr>
        <p:txBody>
          <a:bodyPr wrap="square" rtlCol="0">
            <a:spAutoFit/>
          </a:bodyPr>
          <a:lstStyle/>
          <a:p>
            <a:pPr algn="ctr"/>
            <a:r>
              <a:rPr lang="en-US" sz="2400" b="1" dirty="0">
                <a:solidFill>
                  <a:srgbClr val="FFC000"/>
                </a:solidFill>
                <a:latin typeface="Arial" panose="020B0604020202020204" pitchFamily="34" charset="0"/>
                <a:cs typeface="Arial" panose="020B0604020202020204" pitchFamily="34" charset="0"/>
              </a:rPr>
              <a:t>Rhetoric</a:t>
            </a:r>
            <a:r>
              <a:rPr lang="en-US" sz="2400" b="1" dirty="0">
                <a:latin typeface="Arial" panose="020B0604020202020204" pitchFamily="34" charset="0"/>
                <a:cs typeface="Arial" panose="020B0604020202020204" pitchFamily="34" charset="0"/>
              </a:rPr>
              <a:t> is the art of persuasion. </a:t>
            </a:r>
          </a:p>
          <a:p>
            <a:pPr algn="ctr"/>
            <a:endParaRPr lang="en-US" sz="2400" b="1"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If you are asked to write a </a:t>
            </a:r>
            <a:r>
              <a:rPr lang="en-US" sz="2400" b="1" dirty="0">
                <a:solidFill>
                  <a:srgbClr val="FFC000"/>
                </a:solidFill>
                <a:latin typeface="Arial" panose="020B0604020202020204" pitchFamily="34" charset="0"/>
                <a:cs typeface="Arial" panose="020B0604020202020204" pitchFamily="34" charset="0"/>
              </a:rPr>
              <a:t>rhetorical analysis</a:t>
            </a:r>
            <a:r>
              <a:rPr lang="en-US" sz="2400" b="1" dirty="0">
                <a:latin typeface="Arial" panose="020B0604020202020204" pitchFamily="34" charset="0"/>
                <a:cs typeface="Arial" panose="020B0604020202020204" pitchFamily="34" charset="0"/>
              </a:rPr>
              <a:t>, you are really being asked to identify the strategies that an author is using to appeal to or persuade a given audience.</a:t>
            </a:r>
            <a:endParaRPr lang="en-US" sz="2400" b="1" dirty="0">
              <a:latin typeface="Arial" panose="020B0604020202020204" pitchFamily="34" charset="0"/>
              <a:cs typeface="Arial" panose="020B0604020202020204" pitchFamily="34" charset="0"/>
            </a:endParaRPr>
          </a:p>
        </p:txBody>
      </p:sp>
      <p:pic>
        <p:nvPicPr>
          <p:cNvPr id="2050" name="Picture 2" descr="http://www.kwaddellconsulting.com/wp-content/uploads/2013/06/11037-outdoor-advertising-1-e13702124005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325" y="3810000"/>
            <a:ext cx="4400550" cy="2307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509100"/>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1703</TotalTime>
  <Words>891</Words>
  <Application>Microsoft Office PowerPoint</Application>
  <PresentationFormat>On-screen Show (4:3)</PresentationFormat>
  <Paragraphs>83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Horizon</vt:lpstr>
      <vt:lpstr>Bellringer: JaN 6</vt:lpstr>
      <vt:lpstr>Background:</vt:lpstr>
      <vt:lpstr>With your Partner</vt:lpstr>
      <vt:lpstr>With your partner</vt:lpstr>
      <vt:lpstr>Which site is accurate  and  how do we know? </vt:lpstr>
      <vt:lpstr>Blackfish </vt:lpstr>
      <vt:lpstr>What are you going to do?</vt:lpstr>
      <vt:lpstr>What is a Documentary? (No, they’re not all boring…)</vt:lpstr>
      <vt:lpstr>What is rhetorical analysis?</vt:lpstr>
      <vt:lpstr>Pathos—emotional appeal</vt:lpstr>
      <vt:lpstr>Ethos—credibility of author</vt:lpstr>
      <vt:lpstr>Logos—appeal to logic</vt:lpstr>
      <vt:lpstr>Loaded language aka DoubleSpeak</vt:lpstr>
      <vt:lpstr>PowerPoint Presentation</vt:lpstr>
      <vt:lpstr>Logical Fallacies (CONT):</vt:lpstr>
      <vt:lpstr>LOGICAL FALLACIES (cont):</vt:lpstr>
      <vt:lpstr>LOGICAL FALLACIES (CONT):</vt:lpstr>
      <vt:lpstr>LOGICAL FALLACIES (CONT):</vt:lpstr>
      <vt:lpstr>Film as persuasion</vt:lpstr>
    </vt:vector>
  </TitlesOfParts>
  <Company>MISD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Blackfish</dc:title>
  <dc:creator>Aguilar, Sue</dc:creator>
  <cp:lastModifiedBy>Windows User</cp:lastModifiedBy>
  <cp:revision>46</cp:revision>
  <dcterms:created xsi:type="dcterms:W3CDTF">2014-02-24T19:00:11Z</dcterms:created>
  <dcterms:modified xsi:type="dcterms:W3CDTF">2016-01-07T12:22:26Z</dcterms:modified>
</cp:coreProperties>
</file>