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81C821-31D4-42A4-A2DA-F79C56274287}" type="datetimeFigureOut">
              <a:rPr lang="en-US" smtClean="0"/>
              <a:t>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A797F7-5BE8-42E4-B87C-60E8EF4195D0}" type="slidenum">
              <a:rPr lang="en-US" smtClean="0"/>
              <a:t>‹#›</a:t>
            </a:fld>
            <a:endParaRPr lang="en-US"/>
          </a:p>
        </p:txBody>
      </p:sp>
    </p:spTree>
    <p:extLst>
      <p:ext uri="{BB962C8B-B14F-4D97-AF65-F5344CB8AC3E}">
        <p14:creationId xmlns:p14="http://schemas.microsoft.com/office/powerpoint/2010/main" val="790573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Period</a:t>
            </a:r>
            <a:r>
              <a:rPr lang="en-US" baseline="0" dirty="0" smtClean="0"/>
              <a:t> 2 stopped at minute 14:49</a:t>
            </a:r>
            <a:endParaRPr lang="en-US" dirty="0"/>
          </a:p>
        </p:txBody>
      </p:sp>
      <p:sp>
        <p:nvSpPr>
          <p:cNvPr id="4" name="Slide Number Placeholder 3"/>
          <p:cNvSpPr>
            <a:spLocks noGrp="1"/>
          </p:cNvSpPr>
          <p:nvPr>
            <p:ph type="sldNum" sz="quarter" idx="10"/>
          </p:nvPr>
        </p:nvSpPr>
        <p:spPr/>
        <p:txBody>
          <a:bodyPr/>
          <a:lstStyle/>
          <a:p>
            <a:fld id="{DAEC3885-46A7-44B9-9A59-5D363B7DA1BC}"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7419838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1/8/2016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extLst>
      <p:ext uri="{BB962C8B-B14F-4D97-AF65-F5344CB8AC3E}">
        <p14:creationId xmlns:p14="http://schemas.microsoft.com/office/powerpoint/2010/main" val="3755576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1/8/2016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402537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1/8/2016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964535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1/8/2016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48327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1/8/2016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04816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9A21762-AFAB-435F-9270-E24B6C1EBB8B}" type="datetimeFigureOut">
              <a:rPr lang="en-US" smtClean="0">
                <a:solidFill>
                  <a:srgbClr val="FFFFFF"/>
                </a:solidFill>
              </a:rPr>
              <a:pPr/>
              <a:t>1/8/2016</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520134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9A21762-AFAB-435F-9270-E24B6C1EBB8B}" type="datetimeFigureOut">
              <a:rPr lang="en-US" smtClean="0">
                <a:solidFill>
                  <a:srgbClr val="FFFFFF"/>
                </a:solidFill>
              </a:rPr>
              <a:pPr/>
              <a:t>1/8/2016</a:t>
            </a:fld>
            <a:endParaRPr lang="en-US">
              <a:solidFill>
                <a:srgbClr val="FFFFFF"/>
              </a:solidFill>
            </a:endParaRPr>
          </a:p>
        </p:txBody>
      </p:sp>
      <p:sp>
        <p:nvSpPr>
          <p:cNvPr id="8" name="Footer Placeholder 7"/>
          <p:cNvSpPr>
            <a:spLocks noGrp="1"/>
          </p:cNvSpPr>
          <p:nvPr>
            <p:ph type="ftr" sz="quarter" idx="11"/>
          </p:nvPr>
        </p:nvSpPr>
        <p:spPr/>
        <p:txBody>
          <a:bodyPr/>
          <a:lstStyle/>
          <a:p>
            <a:endParaRPr lang="en-US">
              <a:solidFill>
                <a:srgbClr val="FFFFFF"/>
              </a:solidFill>
            </a:endParaRPr>
          </a:p>
        </p:txBody>
      </p:sp>
      <p:sp>
        <p:nvSpPr>
          <p:cNvPr id="9" name="Slide Number Placeholder 8"/>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910742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A21762-AFAB-435F-9270-E24B6C1EBB8B}" type="datetimeFigureOut">
              <a:rPr lang="en-US" smtClean="0">
                <a:solidFill>
                  <a:srgbClr val="FFFFFF"/>
                </a:solidFill>
              </a:rPr>
              <a:pPr/>
              <a:t>1/8/2016</a:t>
            </a:fld>
            <a:endParaRPr lang="en-US">
              <a:solidFill>
                <a:srgbClr val="FFFFFF"/>
              </a:solidFill>
            </a:endParaRPr>
          </a:p>
        </p:txBody>
      </p:sp>
      <p:sp>
        <p:nvSpPr>
          <p:cNvPr id="4" name="Footer Placeholder 3"/>
          <p:cNvSpPr>
            <a:spLocks noGrp="1"/>
          </p:cNvSpPr>
          <p:nvPr>
            <p:ph type="ftr" sz="quarter" idx="11"/>
          </p:nvPr>
        </p:nvSpPr>
        <p:spPr/>
        <p:txBody>
          <a:bodyPr/>
          <a:lstStyle/>
          <a:p>
            <a:endParaRPr lang="en-US">
              <a:solidFill>
                <a:srgbClr val="FFFFFF"/>
              </a:solidFill>
            </a:endParaRPr>
          </a:p>
        </p:txBody>
      </p:sp>
      <p:sp>
        <p:nvSpPr>
          <p:cNvPr id="5" name="Slide Number Placeholder 4"/>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566782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21762-AFAB-435F-9270-E24B6C1EBB8B}" type="datetimeFigureOut">
              <a:rPr lang="en-US" smtClean="0">
                <a:solidFill>
                  <a:srgbClr val="FFFFFF"/>
                </a:solidFill>
              </a:rPr>
              <a:pPr/>
              <a:t>1/8/2016</a:t>
            </a:fld>
            <a:endParaRPr lang="en-US">
              <a:solidFill>
                <a:srgbClr val="FFFFFF"/>
              </a:solidFill>
            </a:endParaRPr>
          </a:p>
        </p:txBody>
      </p:sp>
      <p:sp>
        <p:nvSpPr>
          <p:cNvPr id="3" name="Footer Placeholder 2"/>
          <p:cNvSpPr>
            <a:spLocks noGrp="1"/>
          </p:cNvSpPr>
          <p:nvPr>
            <p:ph type="ftr" sz="quarter" idx="11"/>
          </p:nvPr>
        </p:nvSpPr>
        <p:spPr/>
        <p:txBody>
          <a:bodyPr/>
          <a:lstStyle/>
          <a:p>
            <a:endParaRPr lang="en-US">
              <a:solidFill>
                <a:srgbClr val="FFFFFF"/>
              </a:solidFill>
            </a:endParaRPr>
          </a:p>
        </p:txBody>
      </p:sp>
      <p:sp>
        <p:nvSpPr>
          <p:cNvPr id="4" name="Slide Number Placeholder 3"/>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304223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21762-AFAB-435F-9270-E24B6C1EBB8B}" type="datetimeFigureOut">
              <a:rPr lang="en-US" smtClean="0">
                <a:solidFill>
                  <a:srgbClr val="FFFFFF"/>
                </a:solidFill>
              </a:rPr>
              <a:pPr/>
              <a:t>1/8/2016</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70660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21762-AFAB-435F-9270-E24B6C1EBB8B}" type="datetimeFigureOut">
              <a:rPr lang="en-US" smtClean="0">
                <a:solidFill>
                  <a:srgbClr val="FFFFFF"/>
                </a:solidFill>
              </a:rPr>
              <a:pPr/>
              <a:t>1/8/2016</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216265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9A21762-AFAB-435F-9270-E24B6C1EBB8B}" type="datetimeFigureOut">
              <a:rPr lang="en-US" smtClean="0">
                <a:solidFill>
                  <a:srgbClr val="FFFFFF"/>
                </a:solidFill>
              </a:rPr>
              <a:pPr/>
              <a:t>1/8/2016</a:t>
            </a:fld>
            <a:endParaRPr lang="en-US">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391080473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E5DI44doou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Bellringer: Jan. </a:t>
            </a:r>
            <a:r>
              <a:rPr lang="en-US" dirty="0" smtClean="0"/>
              <a:t>8</a:t>
            </a:r>
            <a:br>
              <a:rPr lang="en-US" dirty="0" smtClean="0"/>
            </a:br>
            <a:r>
              <a:rPr lang="en-US" dirty="0" smtClean="0"/>
              <a:t>Online </a:t>
            </a:r>
            <a:r>
              <a:rPr lang="en-US" dirty="0" smtClean="0"/>
              <a:t>Survey - </a:t>
            </a:r>
            <a:endParaRPr lang="en-US" dirty="0"/>
          </a:p>
        </p:txBody>
      </p:sp>
      <p:sp>
        <p:nvSpPr>
          <p:cNvPr id="3" name="Content Placeholder 2"/>
          <p:cNvSpPr>
            <a:spLocks noGrp="1"/>
          </p:cNvSpPr>
          <p:nvPr>
            <p:ph idx="4294967295"/>
          </p:nvPr>
        </p:nvSpPr>
        <p:spPr>
          <a:xfrm>
            <a:off x="457200" y="1447800"/>
            <a:ext cx="8229600" cy="4906963"/>
          </a:xfrm>
          <a:prstGeom prst="rect">
            <a:avLst/>
          </a:prstGeom>
        </p:spPr>
        <p:txBody>
          <a:bodyPr/>
          <a:lstStyle/>
          <a:p>
            <a:r>
              <a:rPr lang="en-US" sz="2500" dirty="0" smtClean="0"/>
              <a:t>All English classes have been asked to participate in an online survey.</a:t>
            </a:r>
          </a:p>
          <a:p>
            <a:r>
              <a:rPr lang="en-US" sz="2500" dirty="0" smtClean="0"/>
              <a:t>This survey is optional. If you choose not to do it, return the paper packet to me. </a:t>
            </a:r>
            <a:endParaRPr lang="en-US" sz="2500" dirty="0" smtClean="0"/>
          </a:p>
          <a:p>
            <a:r>
              <a:rPr lang="en-US" sz="2500" dirty="0" smtClean="0"/>
              <a:t>Completing the TOTALLY ANONYMOUS survey will enter you into a drawing for a $50.00 Visa gift</a:t>
            </a:r>
            <a:endParaRPr lang="en-US" sz="2500" dirty="0"/>
          </a:p>
          <a:p>
            <a:r>
              <a:rPr lang="en-US" sz="2500" dirty="0" smtClean="0"/>
              <a:t>The Link is on my webpage:</a:t>
            </a:r>
            <a:r>
              <a:rPr lang="en-US" sz="2500" dirty="0" smtClean="0">
                <a:solidFill>
                  <a:srgbClr val="FF0000"/>
                </a:solidFill>
              </a:rPr>
              <a:t> </a:t>
            </a:r>
            <a:r>
              <a:rPr lang="en-US" sz="3500" dirty="0" smtClean="0"/>
              <a:t>http://wpboweela.weebly.com</a:t>
            </a:r>
          </a:p>
          <a:p>
            <a:endParaRPr lang="en-US" dirty="0"/>
          </a:p>
        </p:txBody>
      </p:sp>
    </p:spTree>
    <p:extLst>
      <p:ext uri="{BB962C8B-B14F-4D97-AF65-F5344CB8AC3E}">
        <p14:creationId xmlns:p14="http://schemas.microsoft.com/office/powerpoint/2010/main" val="387017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Ticket out</a:t>
            </a:r>
            <a:endParaRPr lang="en-US" dirty="0"/>
          </a:p>
        </p:txBody>
      </p:sp>
      <p:sp>
        <p:nvSpPr>
          <p:cNvPr id="3" name="Content Placeholder 2"/>
          <p:cNvSpPr>
            <a:spLocks noGrp="1"/>
          </p:cNvSpPr>
          <p:nvPr>
            <p:ph sz="quarter" idx="13"/>
          </p:nvPr>
        </p:nvSpPr>
        <p:spPr/>
        <p:txBody>
          <a:bodyPr>
            <a:normAutofit/>
          </a:bodyPr>
          <a:lstStyle/>
          <a:p>
            <a:r>
              <a:rPr lang="en-US" sz="2500" dirty="0" smtClean="0"/>
              <a:t>On the scrap paper provided, summarize what we know so far about the film. Include the main idea or purpose if you can. </a:t>
            </a:r>
          </a:p>
        </p:txBody>
      </p:sp>
    </p:spTree>
    <p:extLst>
      <p:ext uri="{BB962C8B-B14F-4D97-AF65-F5344CB8AC3E}">
        <p14:creationId xmlns:p14="http://schemas.microsoft.com/office/powerpoint/2010/main" val="1687936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924800" cy="1143000"/>
          </a:xfrm>
        </p:spPr>
        <p:txBody>
          <a:bodyPr/>
          <a:lstStyle/>
          <a:p>
            <a:pPr algn="ctr"/>
            <a:r>
              <a:rPr lang="en-US" sz="4000" b="1" dirty="0" smtClean="0"/>
              <a:t>Logical Fallacies (CONT):</a:t>
            </a:r>
            <a:endParaRPr lang="en-US" sz="4000" b="1" dirty="0"/>
          </a:p>
        </p:txBody>
      </p:sp>
      <p:sp>
        <p:nvSpPr>
          <p:cNvPr id="3" name="Content Placeholder 2"/>
          <p:cNvSpPr>
            <a:spLocks noGrp="1"/>
          </p:cNvSpPr>
          <p:nvPr>
            <p:ph sz="quarter" idx="13"/>
          </p:nvPr>
        </p:nvSpPr>
        <p:spPr>
          <a:xfrm>
            <a:off x="609600" y="1066800"/>
            <a:ext cx="5181600" cy="4648200"/>
          </a:xfrm>
        </p:spPr>
        <p:txBody>
          <a:bodyPr>
            <a:normAutofit fontScale="92500" lnSpcReduction="10000"/>
          </a:bodyPr>
          <a:lstStyle/>
          <a:p>
            <a:r>
              <a:rPr lang="en-US" sz="2800" dirty="0" smtClean="0"/>
              <a:t>Testimonial—persuading by invoking support from respected individuals—athletes, movie stars, doctors—or institutions</a:t>
            </a:r>
          </a:p>
          <a:p>
            <a:r>
              <a:rPr lang="en-US" sz="2800" dirty="0" smtClean="0"/>
              <a:t>Repetition—persuading through repeating the same image, word, symbol or phrase over and over</a:t>
            </a:r>
            <a:endParaRPr lang="en-US" sz="2800" dirty="0"/>
          </a:p>
          <a:p>
            <a:pPr lvl="1"/>
            <a:r>
              <a:rPr lang="en-US" sz="2800" dirty="0" smtClean="0"/>
              <a:t>Ex: broadcasting the same commercial at each commercial break</a:t>
            </a:r>
          </a:p>
          <a:p>
            <a:r>
              <a:rPr lang="en-US" sz="2800" dirty="0"/>
              <a:t>Hyperbole</a:t>
            </a:r>
            <a:r>
              <a:rPr lang="en-US" sz="2800" dirty="0" smtClean="0"/>
              <a:t>— exaggerated claim</a:t>
            </a:r>
            <a:endParaRPr lang="en-US" sz="2800" dirty="0"/>
          </a:p>
          <a:p>
            <a:pPr marL="0" indent="0">
              <a:buNone/>
            </a:pPr>
            <a:endParaRPr lang="en-US" sz="28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72200" y="914400"/>
            <a:ext cx="1989622" cy="270406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6871" y="3923778"/>
            <a:ext cx="2340279" cy="1749454"/>
          </a:xfrm>
          <a:prstGeom prst="rect">
            <a:avLst/>
          </a:prstGeom>
        </p:spPr>
      </p:pic>
    </p:spTree>
    <p:extLst>
      <p:ext uri="{BB962C8B-B14F-4D97-AF65-F5344CB8AC3E}">
        <p14:creationId xmlns:p14="http://schemas.microsoft.com/office/powerpoint/2010/main" val="4151285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924800" cy="1143000"/>
          </a:xfrm>
        </p:spPr>
        <p:txBody>
          <a:bodyPr/>
          <a:lstStyle/>
          <a:p>
            <a:pPr algn="ctr"/>
            <a:r>
              <a:rPr lang="en-US" sz="4000" b="1" dirty="0" smtClean="0"/>
              <a:t>LOGICAL FALLACIES (</a:t>
            </a:r>
            <a:r>
              <a:rPr lang="en-US" sz="4000" b="1" dirty="0" err="1" smtClean="0"/>
              <a:t>cont</a:t>
            </a:r>
            <a:r>
              <a:rPr lang="en-US" sz="4000" b="1" dirty="0" smtClean="0"/>
              <a:t>):</a:t>
            </a:r>
            <a:endParaRPr lang="en-US" sz="4000" b="1" dirty="0"/>
          </a:p>
        </p:txBody>
      </p:sp>
      <p:sp>
        <p:nvSpPr>
          <p:cNvPr id="3" name="Content Placeholder 2"/>
          <p:cNvSpPr>
            <a:spLocks noGrp="1"/>
          </p:cNvSpPr>
          <p:nvPr>
            <p:ph sz="quarter" idx="13"/>
          </p:nvPr>
        </p:nvSpPr>
        <p:spPr>
          <a:xfrm>
            <a:off x="228600" y="1143000"/>
            <a:ext cx="6172200" cy="5105400"/>
          </a:xfrm>
        </p:spPr>
        <p:txBody>
          <a:bodyPr>
            <a:normAutofit fontScale="85000" lnSpcReduction="20000"/>
          </a:bodyPr>
          <a:lstStyle/>
          <a:p>
            <a:r>
              <a:rPr lang="en-US" sz="2800" dirty="0" smtClean="0"/>
              <a:t>Either/Or—a claim that there are only two choices when there are more. Used constantly by the media</a:t>
            </a:r>
          </a:p>
          <a:p>
            <a:r>
              <a:rPr lang="en-US" sz="2800" dirty="0" smtClean="0"/>
              <a:t>Stacking the deck/Card </a:t>
            </a:r>
            <a:r>
              <a:rPr lang="en-US" sz="2800" dirty="0"/>
              <a:t>stacking—taking information out of context or not providing the whole </a:t>
            </a:r>
            <a:r>
              <a:rPr lang="en-US" sz="2800" dirty="0" smtClean="0"/>
              <a:t>story</a:t>
            </a:r>
          </a:p>
          <a:p>
            <a:pPr lvl="1"/>
            <a:r>
              <a:rPr lang="en-US" sz="2800" dirty="0" smtClean="0"/>
              <a:t>Ex: </a:t>
            </a:r>
            <a:r>
              <a:rPr lang="en-US" sz="2400" dirty="0"/>
              <a:t>Gamblers 'stack the deck' in their favor by arranging the cards so that they will win. Writers 'stack the deck' by ignoring any evidence or arguments that don't support their position. I once experienced </a:t>
            </a:r>
            <a:r>
              <a:rPr lang="en-US" sz="2400" b="1" dirty="0"/>
              <a:t>'stacking the deck'</a:t>
            </a:r>
            <a:r>
              <a:rPr lang="en-US" sz="2400" dirty="0"/>
              <a:t> when I went to buy a used car. The man trying to sell me the car talked only about how wonderful the car was. After I bought the car, another man tried to sell me an extended warranty by pointing out all the things that could break down."</a:t>
            </a:r>
            <a:br>
              <a:rPr lang="en-US" sz="2400" dirty="0"/>
            </a:br>
            <a:r>
              <a:rPr lang="en-US" sz="2400" dirty="0"/>
              <a:t>(Gary Layne Hatch, </a:t>
            </a:r>
            <a:r>
              <a:rPr lang="en-US" sz="2400" i="1" dirty="0"/>
              <a:t>Arguing in Communities</a:t>
            </a:r>
            <a:r>
              <a:rPr lang="en-US" sz="2400" dirty="0"/>
              <a:t>. Mayfield, 1996</a:t>
            </a:r>
            <a:endParaRPr lang="en-US" sz="2800" dirty="0" smtClean="0"/>
          </a:p>
          <a:p>
            <a:pPr marL="0" indent="0">
              <a:buNone/>
            </a:pP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1143000"/>
            <a:ext cx="2209800" cy="1663240"/>
          </a:xfrm>
          <a:prstGeom prst="rect">
            <a:avLst/>
          </a:prstGeom>
        </p:spPr>
      </p:pic>
    </p:spTree>
    <p:extLst>
      <p:ext uri="{BB962C8B-B14F-4D97-AF65-F5344CB8AC3E}">
        <p14:creationId xmlns:p14="http://schemas.microsoft.com/office/powerpoint/2010/main" val="44362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LOGICAL FALLACIES (CONT):</a:t>
            </a:r>
            <a:endParaRPr lang="en-US" sz="3600" b="1" dirty="0"/>
          </a:p>
        </p:txBody>
      </p:sp>
      <p:sp>
        <p:nvSpPr>
          <p:cNvPr id="3" name="TextBox 2"/>
          <p:cNvSpPr txBox="1"/>
          <p:nvPr/>
        </p:nvSpPr>
        <p:spPr>
          <a:xfrm>
            <a:off x="533400" y="1828800"/>
            <a:ext cx="8229600" cy="2369880"/>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FFFFFF"/>
                </a:solidFill>
              </a:rPr>
              <a:t>Hasty Generalization – a generalization </a:t>
            </a:r>
            <a:r>
              <a:rPr lang="en-US" sz="2400" dirty="0">
                <a:solidFill>
                  <a:srgbClr val="FFFFFF"/>
                </a:solidFill>
              </a:rPr>
              <a:t>based on too little </a:t>
            </a:r>
            <a:r>
              <a:rPr lang="en-US" sz="2400" dirty="0">
                <a:solidFill>
                  <a:srgbClr val="FFFFFF"/>
                </a:solidFill>
              </a:rPr>
              <a:t>evidence</a:t>
            </a:r>
          </a:p>
          <a:p>
            <a:pPr marL="742950" lvl="1" indent="-285750">
              <a:buFont typeface="Arial" panose="020B0604020202020204" pitchFamily="34" charset="0"/>
              <a:buChar char="•"/>
            </a:pPr>
            <a:r>
              <a:rPr lang="en-US" sz="2000" dirty="0">
                <a:solidFill>
                  <a:srgbClr val="FFFFFF"/>
                </a:solidFill>
              </a:rPr>
              <a:t>Ex: My father smoked four packs of cigarettes a day since age fourteen and lived until age sixty-nine.  Therefore, smoking really can’t be that bad for you</a:t>
            </a:r>
            <a:r>
              <a:rPr lang="en-US" sz="2000" dirty="0">
                <a:solidFill>
                  <a:srgbClr val="FFFFFF"/>
                </a:solidFill>
              </a:rPr>
              <a:t>.</a:t>
            </a:r>
          </a:p>
          <a:p>
            <a:pPr marL="285750" indent="-285750">
              <a:buFont typeface="Arial" panose="020B0604020202020204" pitchFamily="34" charset="0"/>
              <a:buChar char="•"/>
            </a:pPr>
            <a:r>
              <a:rPr lang="en-US" sz="2400" dirty="0">
                <a:solidFill>
                  <a:srgbClr val="FFFFFF"/>
                </a:solidFill>
              </a:rPr>
              <a:t>Oversimplification—offering </a:t>
            </a:r>
            <a:r>
              <a:rPr lang="en-US" sz="2400" dirty="0">
                <a:solidFill>
                  <a:srgbClr val="FFFFFF"/>
                </a:solidFill>
              </a:rPr>
              <a:t>a simple solution to an extremely complex </a:t>
            </a:r>
            <a:r>
              <a:rPr lang="en-US" sz="2400" dirty="0">
                <a:solidFill>
                  <a:srgbClr val="FFFFFF"/>
                </a:solidFill>
              </a:rPr>
              <a:t>problem</a:t>
            </a:r>
          </a:p>
          <a:p>
            <a:endParaRPr lang="en-US" dirty="0">
              <a:solidFill>
                <a:srgbClr val="FFFFFF"/>
              </a:solidFill>
            </a:endParaRPr>
          </a:p>
          <a:p>
            <a:endParaRPr lang="en-US" dirty="0">
              <a:solidFill>
                <a:srgbClr val="FFFFFF"/>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3276600"/>
            <a:ext cx="3046095" cy="2538413"/>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3600" y="4800600"/>
            <a:ext cx="960909" cy="795753"/>
          </a:xfrm>
          <a:prstGeom prst="rect">
            <a:avLst/>
          </a:prstGeom>
        </p:spPr>
      </p:pic>
    </p:spTree>
    <p:extLst>
      <p:ext uri="{BB962C8B-B14F-4D97-AF65-F5344CB8AC3E}">
        <p14:creationId xmlns:p14="http://schemas.microsoft.com/office/powerpoint/2010/main" val="1686195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t>LOGICAL FALLACIES (CONT):</a:t>
            </a:r>
            <a:endParaRPr lang="en-US" sz="3600" b="1" dirty="0"/>
          </a:p>
        </p:txBody>
      </p:sp>
      <p:sp>
        <p:nvSpPr>
          <p:cNvPr id="3" name="TextBox 2"/>
          <p:cNvSpPr txBox="1"/>
          <p:nvPr/>
        </p:nvSpPr>
        <p:spPr>
          <a:xfrm flipH="1">
            <a:off x="490600" y="1447800"/>
            <a:ext cx="8229601"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FFFFFF"/>
                </a:solidFill>
              </a:rPr>
              <a:t>Red Herring – something that misleads or distracts from a relevant or important issue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4516" y="2278797"/>
            <a:ext cx="5921767" cy="4038600"/>
          </a:xfrm>
          <a:prstGeom prst="rect">
            <a:avLst/>
          </a:prstGeom>
        </p:spPr>
      </p:pic>
    </p:spTree>
    <p:extLst>
      <p:ext uri="{BB962C8B-B14F-4D97-AF65-F5344CB8AC3E}">
        <p14:creationId xmlns:p14="http://schemas.microsoft.com/office/powerpoint/2010/main" val="1503438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t>Film as persuasion</a:t>
            </a:r>
            <a:endParaRPr lang="en-US" sz="4000" b="1" dirty="0"/>
          </a:p>
        </p:txBody>
      </p:sp>
      <p:sp>
        <p:nvSpPr>
          <p:cNvPr id="3" name="Content Placeholder 2"/>
          <p:cNvSpPr>
            <a:spLocks noGrp="1"/>
          </p:cNvSpPr>
          <p:nvPr>
            <p:ph sz="quarter" idx="13"/>
          </p:nvPr>
        </p:nvSpPr>
        <p:spPr/>
        <p:txBody>
          <a:bodyPr>
            <a:normAutofit/>
          </a:bodyPr>
          <a:lstStyle/>
          <a:p>
            <a:r>
              <a:rPr lang="en-US" sz="2800" dirty="0" smtClean="0"/>
              <a:t>What effects does the film maker use to guide the audience? </a:t>
            </a:r>
          </a:p>
          <a:p>
            <a:r>
              <a:rPr lang="en-US" sz="2800" dirty="0" smtClean="0"/>
              <a:t>How does she transition from one topic to another?</a:t>
            </a:r>
          </a:p>
          <a:p>
            <a:r>
              <a:rPr lang="en-US" sz="2800" dirty="0" smtClean="0"/>
              <a:t>What images are repeated over and over?</a:t>
            </a:r>
          </a:p>
          <a:p>
            <a:pPr marL="0" indent="0">
              <a:buNone/>
            </a:pPr>
            <a:endParaRPr lang="en-US" sz="2800" dirty="0"/>
          </a:p>
        </p:txBody>
      </p:sp>
    </p:spTree>
    <p:extLst>
      <p:ext uri="{BB962C8B-B14F-4D97-AF65-F5344CB8AC3E}">
        <p14:creationId xmlns:p14="http://schemas.microsoft.com/office/powerpoint/2010/main" val="2794954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this Short video persuade? </a:t>
            </a:r>
            <a:endParaRPr lang="en-US" dirty="0"/>
          </a:p>
        </p:txBody>
      </p:sp>
      <p:sp>
        <p:nvSpPr>
          <p:cNvPr id="3" name="Content Placeholder 2"/>
          <p:cNvSpPr>
            <a:spLocks noGrp="1"/>
          </p:cNvSpPr>
          <p:nvPr>
            <p:ph sz="quarter" idx="13"/>
          </p:nvPr>
        </p:nvSpPr>
        <p:spPr/>
        <p:txBody>
          <a:bodyPr>
            <a:normAutofit/>
          </a:bodyPr>
          <a:lstStyle/>
          <a:p>
            <a:r>
              <a:rPr lang="en-US" sz="3000" dirty="0" smtClean="0">
                <a:hlinkClick r:id="rId2"/>
              </a:rPr>
              <a:t>SeaWorld Cares</a:t>
            </a:r>
            <a:endParaRPr lang="en-US" sz="3000" dirty="0"/>
          </a:p>
        </p:txBody>
      </p:sp>
    </p:spTree>
    <p:extLst>
      <p:ext uri="{BB962C8B-B14F-4D97-AF65-F5344CB8AC3E}">
        <p14:creationId xmlns:p14="http://schemas.microsoft.com/office/powerpoint/2010/main" val="3934206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While Viewing the film</a:t>
            </a:r>
            <a:endParaRPr lang="en-US" dirty="0"/>
          </a:p>
        </p:txBody>
      </p:sp>
      <p:sp>
        <p:nvSpPr>
          <p:cNvPr id="3" name="Content Placeholder 2"/>
          <p:cNvSpPr>
            <a:spLocks noGrp="1"/>
          </p:cNvSpPr>
          <p:nvPr>
            <p:ph sz="quarter" idx="13"/>
          </p:nvPr>
        </p:nvSpPr>
        <p:spPr/>
        <p:txBody>
          <a:bodyPr>
            <a:normAutofit/>
          </a:bodyPr>
          <a:lstStyle/>
          <a:p>
            <a:r>
              <a:rPr lang="en-US" sz="3000" dirty="0" smtClean="0"/>
              <a:t>All bags must be off your desk.</a:t>
            </a:r>
          </a:p>
          <a:p>
            <a:r>
              <a:rPr lang="en-US" sz="3000" dirty="0" smtClean="0"/>
              <a:t>Phones are either stowed or placed FACE DOWN on your desk in plain site.</a:t>
            </a:r>
          </a:p>
          <a:p>
            <a:r>
              <a:rPr lang="en-US" sz="3000" dirty="0" smtClean="0"/>
              <a:t>Notes are out and pen or pencil is on your desk.</a:t>
            </a:r>
          </a:p>
          <a:p>
            <a:r>
              <a:rPr lang="en-US" sz="3000" dirty="0" smtClean="0"/>
              <a:t>You are seated upright – do not slouch or put your head down on the desk. </a:t>
            </a:r>
          </a:p>
          <a:p>
            <a:r>
              <a:rPr lang="en-US" sz="3000" dirty="0" smtClean="0"/>
              <a:t>You are not talking except when we stop to talk. </a:t>
            </a:r>
            <a:endParaRPr lang="en-US" sz="3000" dirty="0"/>
          </a:p>
        </p:txBody>
      </p:sp>
    </p:spTree>
    <p:extLst>
      <p:ext uri="{BB962C8B-B14F-4D97-AF65-F5344CB8AC3E}">
        <p14:creationId xmlns:p14="http://schemas.microsoft.com/office/powerpoint/2010/main" val="3569143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BLackFisH</a:t>
            </a:r>
            <a:endParaRPr lang="en-US" i="1" dirty="0"/>
          </a:p>
        </p:txBody>
      </p:sp>
      <p:sp>
        <p:nvSpPr>
          <p:cNvPr id="3" name="Content Placeholder 2"/>
          <p:cNvSpPr>
            <a:spLocks noGrp="1"/>
          </p:cNvSpPr>
          <p:nvPr>
            <p:ph sz="quarter" idx="13"/>
          </p:nvPr>
        </p:nvSpPr>
        <p:spPr/>
        <p:txBody>
          <a:bodyPr>
            <a:normAutofit/>
          </a:bodyPr>
          <a:lstStyle/>
          <a:p>
            <a:r>
              <a:rPr lang="en-US" sz="2500" dirty="0" smtClean="0"/>
              <a:t>The Film is available on Netflix streaming or for rent on Amazon.com</a:t>
            </a:r>
            <a:endParaRPr lang="en-US" sz="2500" dirty="0"/>
          </a:p>
        </p:txBody>
      </p:sp>
    </p:spTree>
    <p:extLst>
      <p:ext uri="{BB962C8B-B14F-4D97-AF65-F5344CB8AC3E}">
        <p14:creationId xmlns:p14="http://schemas.microsoft.com/office/powerpoint/2010/main" val="1056602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456</Words>
  <Application>Microsoft Office PowerPoint</Application>
  <PresentationFormat>On-screen Show (4:3)</PresentationFormat>
  <Paragraphs>38</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Horizon</vt:lpstr>
      <vt:lpstr>Bellringer: Jan. 8 Online Survey - </vt:lpstr>
      <vt:lpstr>Logical Fallacies (CONT):</vt:lpstr>
      <vt:lpstr>LOGICAL FALLACIES (cont):</vt:lpstr>
      <vt:lpstr>LOGICAL FALLACIES (CONT):</vt:lpstr>
      <vt:lpstr>LOGICAL FALLACIES (CONT):</vt:lpstr>
      <vt:lpstr>Film as persuasion</vt:lpstr>
      <vt:lpstr>How does this Short video persuade? </vt:lpstr>
      <vt:lpstr>While Viewing the film</vt:lpstr>
      <vt:lpstr>BLackFisH</vt:lpstr>
      <vt:lpstr>Ticket out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Jan. 8 Online Survey - </dc:title>
  <dc:creator>Windows User</dc:creator>
  <cp:lastModifiedBy>Windows User</cp:lastModifiedBy>
  <cp:revision>1</cp:revision>
  <dcterms:created xsi:type="dcterms:W3CDTF">2016-01-08T15:50:06Z</dcterms:created>
  <dcterms:modified xsi:type="dcterms:W3CDTF">2016-01-08T15:50:49Z</dcterms:modified>
</cp:coreProperties>
</file>