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3" r:id="rId3"/>
    <p:sldId id="262" r:id="rId4"/>
    <p:sldId id="257" r:id="rId5"/>
    <p:sldId id="261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11360-0DAF-485E-9457-4C78D0B66C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F815-B40E-4ED7-92C6-E36B1B453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0" y="-30476"/>
            <a:ext cx="9067800" cy="6889273"/>
            <a:chOff x="0" y="-30476"/>
            <a:chExt cx="9067800" cy="6889273"/>
          </a:xfrm>
        </p:grpSpPr>
        <p:cxnSp>
          <p:nvCxnSpPr>
            <p:cNvPr id="13" name="Shape 13"/>
            <p:cNvCxnSpPr/>
            <p:nvPr/>
          </p:nvCxnSpPr>
          <p:spPr>
            <a:xfrm rot="-5400000" flipH="1">
              <a:off x="-1447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 flipH="1">
              <a:off x="-31242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 flipH="1">
              <a:off x="-28194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 flipH="1">
              <a:off x="-2438400" y="3124200"/>
              <a:ext cx="6858000" cy="609599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5400000">
              <a:off x="-9144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5400000">
              <a:off x="-185547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 flipH="1">
              <a:off x="-23622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 flipH="1">
              <a:off x="-21336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 flipH="1">
              <a:off x="1066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 flipH="1">
              <a:off x="8762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5400000">
              <a:off x="1028699" y="3238500"/>
              <a:ext cx="685800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5400000">
              <a:off x="-152399" y="3429000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 rot="5400000">
              <a:off x="-190498" y="3238500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 rot="-5400000" flipH="1">
              <a:off x="380999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 rot="-5400000" flipH="1">
              <a:off x="-6096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 rot="-5400000" flipH="1">
              <a:off x="685800" y="3352799"/>
              <a:ext cx="6858000" cy="152401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 flipH="1">
              <a:off x="-304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5400000">
              <a:off x="1600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5400000">
              <a:off x="65913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 flipH="1">
              <a:off x="-128586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 flipH="1">
              <a:off x="560069" y="3326130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 flipH="1">
              <a:off x="1523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 flipH="1">
              <a:off x="3809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 flipH="1">
              <a:off x="2743199" y="3352801"/>
              <a:ext cx="6858000" cy="152399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5400000">
              <a:off x="2705099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5400000">
              <a:off x="1828800" y="3276600"/>
              <a:ext cx="685799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 flipH="1">
              <a:off x="1066799" y="3200402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 flipH="1">
              <a:off x="2362200" y="3352800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5400000">
              <a:off x="2646044" y="2722246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5400000">
              <a:off x="3048951" y="3277553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Shape 63"/>
            <p:cNvCxnSpPr/>
            <p:nvPr/>
          </p:nvCxnSpPr>
          <p:spPr>
            <a:xfrm rot="5400000">
              <a:off x="2895599" y="3276601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Shape 64"/>
            <p:cNvCxnSpPr/>
            <p:nvPr/>
          </p:nvCxnSpPr>
          <p:spPr>
            <a:xfrm rot="5400000">
              <a:off x="2388869" y="3227071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Shape 65"/>
            <p:cNvCxnSpPr/>
            <p:nvPr/>
          </p:nvCxnSpPr>
          <p:spPr>
            <a:xfrm rot="-5400000" flipH="1">
              <a:off x="22364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-5400000" flipH="1">
              <a:off x="17525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Shape 67"/>
            <p:cNvCxnSpPr/>
            <p:nvPr/>
          </p:nvCxnSpPr>
          <p:spPr>
            <a:xfrm rot="-5400000" flipH="1">
              <a:off x="1981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 rot="5400000">
              <a:off x="3467099" y="3314701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rot="5400000">
              <a:off x="4038599" y="3429001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 rot="-5400000" flipH="1">
              <a:off x="3886199" y="3200401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 rot="5400000">
              <a:off x="4000500" y="3238501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rot="-5400000" flipH="1">
              <a:off x="3733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5400000">
              <a:off x="3619499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-5400000" flipH="1">
              <a:off x="47510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 flipH="1">
              <a:off x="43433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 flipH="1">
              <a:off x="45719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 flipH="1">
              <a:off x="5257799" y="3352802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 rot="-5400000" flipH="1">
              <a:off x="5067299" y="3238502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5219699" y="3238502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5527993" y="3318196"/>
              <a:ext cx="6888479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 rot="5400000">
              <a:off x="4850130" y="3227072"/>
              <a:ext cx="685800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 rot="-5400000" flipH="1">
              <a:off x="4751069" y="3326132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 rot="5400000">
              <a:off x="5562598" y="3429001"/>
              <a:ext cx="685800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5400000">
              <a:off x="2552699" y="3390900"/>
              <a:ext cx="685800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 rot="-5400000" flipH="1">
              <a:off x="3047999" y="3352800"/>
              <a:ext cx="685800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Shape 90"/>
            <p:cNvCxnSpPr/>
            <p:nvPr/>
          </p:nvCxnSpPr>
          <p:spPr>
            <a:xfrm rot="-5400000" flipH="1">
              <a:off x="3238499" y="3238500"/>
              <a:ext cx="685800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Shape 91"/>
            <p:cNvCxnSpPr/>
            <p:nvPr/>
          </p:nvCxnSpPr>
          <p:spPr>
            <a:xfrm rot="5400000">
              <a:off x="2133599" y="3276600"/>
              <a:ext cx="685800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-5400000" flipH="1">
              <a:off x="3148012" y="3252789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5400000">
              <a:off x="37718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5400000">
              <a:off x="4229099" y="2933700"/>
              <a:ext cx="685800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-5400000" flipH="1">
              <a:off x="1371599" y="3200403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0" y="1905000"/>
            <a:ext cx="4953000" cy="312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0" y="2057400"/>
            <a:ext cx="4801394" cy="2820987"/>
            <a:chOff x="0" y="2057400"/>
            <a:chExt cx="4801394" cy="2820987"/>
          </a:xfrm>
        </p:grpSpPr>
        <p:cxnSp>
          <p:nvCxnSpPr>
            <p:cNvPr id="101" name="Shape 101"/>
            <p:cNvCxnSpPr/>
            <p:nvPr/>
          </p:nvCxnSpPr>
          <p:spPr>
            <a:xfrm>
              <a:off x="0" y="20574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48768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5400000">
              <a:off x="3391694" y="3467099"/>
              <a:ext cx="2818605" cy="793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rgbClr val="ABC2C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rgbClr val="ABC2C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022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23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7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67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DFDFD"/>
            </a:gs>
            <a:gs pos="100000">
              <a:srgbClr val="9F9F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0" y="-30477"/>
            <a:ext cx="9067799" cy="4846320"/>
            <a:chOff x="0" y="-30476"/>
            <a:chExt cx="9067799" cy="4526277"/>
          </a:xfrm>
        </p:grpSpPr>
        <p:cxnSp>
          <p:nvCxnSpPr>
            <p:cNvPr id="114" name="Shape 114"/>
            <p:cNvCxnSpPr/>
            <p:nvPr/>
          </p:nvCxnSpPr>
          <p:spPr>
            <a:xfrm rot="-5400000" flipH="1">
              <a:off x="-27166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-5400000" flipH="1">
              <a:off x="-4621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>
              <a:off x="-3097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 rot="5400000">
              <a:off x="-206236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 rot="-5400000" flipH="1">
              <a:off x="-2138564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 flipH="1">
              <a:off x="-195464" y="1785211"/>
              <a:ext cx="450573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 flipH="1">
              <a:off x="-164326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-1528964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 flipH="1">
              <a:off x="-95746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 flipH="1">
              <a:off x="-194806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 flipH="1">
              <a:off x="-652664" y="2166210"/>
              <a:ext cx="4505730" cy="152401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 flipH="1">
              <a:off x="-16432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-555509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340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2617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-67933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 flipH="1">
              <a:off x="-1467052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 flipH="1">
              <a:off x="-77839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-5400000" flipH="1">
              <a:off x="-11860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-5400000" flipH="1">
              <a:off x="-9574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-5400000" flipH="1">
              <a:off x="22429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-5400000" flipH="1">
              <a:off x="20524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5400000">
              <a:off x="2204834" y="2051911"/>
              <a:ext cx="450573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 rot="5400000">
              <a:off x="452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 rot="-5400000" flipH="1">
              <a:off x="376035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 rot="5400000">
              <a:off x="1023735" y="2242138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 rot="-5400000" flipH="1">
              <a:off x="871335" y="2013811"/>
              <a:ext cx="450573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5400000">
              <a:off x="985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 rot="-5400000" flipH="1">
              <a:off x="155713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 rot="-5400000" flipH="1">
              <a:off x="5665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-5400000" flipH="1">
              <a:off x="1861936" y="2166210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 rot="-5400000" flipH="1">
              <a:off x="8713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5400000">
              <a:off x="1474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5400000">
              <a:off x="195909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5400000">
              <a:off x="25486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5400000">
              <a:off x="27763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5400000">
              <a:off x="1835265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 flipH="1">
              <a:off x="10475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 flipH="1">
              <a:off x="17362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 flipH="1">
              <a:off x="13285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 flipH="1">
              <a:off x="1557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 flipH="1">
              <a:off x="39193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 flipH="1">
              <a:off x="3271636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5400000">
              <a:off x="38812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5400000">
              <a:off x="3004936" y="2090011"/>
              <a:ext cx="450572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 flipH="1">
              <a:off x="2242935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 flipH="1">
              <a:off x="3538336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382218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4225087" y="2090964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5400000">
              <a:off x="407173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Shape 165"/>
            <p:cNvCxnSpPr/>
            <p:nvPr/>
          </p:nvCxnSpPr>
          <p:spPr>
            <a:xfrm rot="5400000">
              <a:off x="356500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-5400000" flipH="1">
              <a:off x="34126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 rot="-5400000" flipH="1">
              <a:off x="29287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-5400000" flipH="1">
              <a:off x="3081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 rot="5400000">
              <a:off x="4643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-5400000" flipH="1">
              <a:off x="4643233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 rot="5400000">
              <a:off x="5214735" y="2242139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-5400000" flipH="1">
              <a:off x="506233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 rot="5400000">
              <a:off x="5176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 flipH="1">
              <a:off x="5748134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-5400000" flipH="1">
              <a:off x="49099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Shape 176"/>
            <p:cNvCxnSpPr/>
            <p:nvPr/>
          </p:nvCxnSpPr>
          <p:spPr>
            <a:xfrm rot="5400000">
              <a:off x="47956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Shape 177"/>
            <p:cNvCxnSpPr/>
            <p:nvPr/>
          </p:nvCxnSpPr>
          <p:spPr>
            <a:xfrm rot="-5400000" flipH="1">
              <a:off x="53909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 flipH="1">
              <a:off x="592720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Shape 179"/>
            <p:cNvCxnSpPr/>
            <p:nvPr/>
          </p:nvCxnSpPr>
          <p:spPr>
            <a:xfrm rot="-5400000" flipH="1">
              <a:off x="55195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Shape 180"/>
            <p:cNvCxnSpPr/>
            <p:nvPr/>
          </p:nvCxnSpPr>
          <p:spPr>
            <a:xfrm rot="-5400000" flipH="1">
              <a:off x="57481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 rot="-5400000" flipH="1">
              <a:off x="6433935" y="2166212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 flipH="1">
              <a:off x="62434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 rot="5400000">
              <a:off x="63958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Shape 184"/>
            <p:cNvCxnSpPr/>
            <p:nvPr/>
          </p:nvCxnSpPr>
          <p:spPr>
            <a:xfrm rot="-5400000" flipH="1">
              <a:off x="6052935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5400000">
              <a:off x="6709356" y="2136833"/>
              <a:ext cx="4525754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 rot="5400000">
              <a:off x="6026264" y="2040482"/>
              <a:ext cx="450573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 flipH="1">
              <a:off x="5927205" y="2139542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 rot="5400000">
              <a:off x="6738733" y="2242140"/>
              <a:ext cx="450573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5400000">
              <a:off x="3728834" y="2204311"/>
              <a:ext cx="450573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 rot="-5400000" flipH="1">
              <a:off x="4224134" y="2166211"/>
              <a:ext cx="450573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-5400000" flipH="1">
              <a:off x="4414634" y="2051911"/>
              <a:ext cx="450573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 rot="5400000">
              <a:off x="3309734" y="2090011"/>
              <a:ext cx="450573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 flipH="1">
              <a:off x="4324148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 rot="5400000">
              <a:off x="4948035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 rot="5400000">
              <a:off x="5405235" y="1747112"/>
              <a:ext cx="450573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 rot="-5400000" flipH="1">
              <a:off x="2547735" y="2013813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/>
          <p:nvPr/>
        </p:nvSpPr>
        <p:spPr>
          <a:xfrm>
            <a:off x="0" y="4311167"/>
            <a:ext cx="9144000" cy="1904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0" y="4387367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0" y="6138380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5621364"/>
            <a:ext cx="8305799" cy="41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Clr>
                <a:srgbClr val="888888"/>
              </a:buClr>
              <a:buNone/>
              <a:defRPr/>
            </a:lvl2pPr>
            <a:lvl3pPr marL="914400" indent="0" rtl="0">
              <a:buClr>
                <a:srgbClr val="888888"/>
              </a:buClr>
              <a:buNone/>
              <a:defRPr/>
            </a:lvl3pPr>
            <a:lvl4pPr marL="1371600" indent="0" rtl="0">
              <a:buClr>
                <a:srgbClr val="888888"/>
              </a:buClr>
              <a:buNone/>
              <a:defRPr/>
            </a:lvl4pPr>
            <a:lvl5pPr marL="1828800" indent="0" rtl="0">
              <a:buClr>
                <a:srgbClr val="888888"/>
              </a:buClr>
              <a:buNone/>
              <a:defRPr/>
            </a:lvl5pPr>
            <a:lvl6pPr marL="2286000" indent="0" rtl="0">
              <a:buClr>
                <a:srgbClr val="888888"/>
              </a:buClr>
              <a:buNone/>
              <a:defRPr/>
            </a:lvl6pPr>
            <a:lvl7pPr marL="2743200" indent="0" rtl="0">
              <a:buClr>
                <a:srgbClr val="888888"/>
              </a:buClr>
              <a:buNone/>
              <a:defRPr/>
            </a:lvl7pPr>
            <a:lvl8pPr marL="3200400" indent="0" rtl="0">
              <a:buClr>
                <a:srgbClr val="888888"/>
              </a:buClr>
              <a:buNone/>
              <a:defRPr/>
            </a:lvl8pPr>
            <a:lvl9pPr marL="3657600" indent="0" rtl="0"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325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67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673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068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763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3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36" name="Shape 236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152400" y="32735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647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pic" idx="2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dk2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47" name="Shape 247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2400" y="32766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65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492A0"/>
            </a:gs>
            <a:gs pos="100000">
              <a:srgbClr val="01273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49352" y="137159"/>
            <a:ext cx="8869679" cy="6583680"/>
          </a:xfrm>
          <a:prstGeom prst="rect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rgbClr val="ABC2C8"/>
              </a:buClr>
              <a:buFont typeface="Arial"/>
              <a:buChar char="•"/>
              <a:defRPr/>
            </a:lvl1pPr>
            <a:lvl2pPr marL="548640" marR="0" indent="-66040" algn="l" rtl="0">
              <a:spcBef>
                <a:spcPts val="400"/>
              </a:spcBef>
              <a:buClr>
                <a:srgbClr val="ABC2C8"/>
              </a:buClr>
              <a:buFont typeface="Arial"/>
              <a:buChar char="•"/>
              <a:defRPr/>
            </a:lvl2pPr>
            <a:lvl3pPr marL="914400" marR="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marR="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marR="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marR="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8759637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bg1"/>
                </a:solidFill>
              </a:rPr>
              <a:t>Bellringer March </a:t>
            </a:r>
            <a:r>
              <a:rPr lang="en-US" sz="5000" dirty="0" smtClean="0">
                <a:solidFill>
                  <a:schemeClr val="bg1"/>
                </a:solidFill>
              </a:rPr>
              <a:t>19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/>
                </a:solidFill>
              </a:rPr>
              <a:t>How is part of Governor Faubus’s argument </a:t>
            </a:r>
            <a:r>
              <a:rPr lang="en-US" sz="2500" dirty="0" smtClean="0">
                <a:solidFill>
                  <a:schemeClr val="bg1"/>
                </a:solidFill>
              </a:rPr>
              <a:t>in </a:t>
            </a:r>
            <a:r>
              <a:rPr lang="en-US" sz="2500" dirty="0" smtClean="0">
                <a:solidFill>
                  <a:schemeClr val="bg1"/>
                </a:solidFill>
              </a:rPr>
              <a:t>the second and third paragraph of section 4 </a:t>
            </a:r>
            <a:r>
              <a:rPr lang="en-US" sz="2500" dirty="0" smtClean="0">
                <a:solidFill>
                  <a:schemeClr val="bg1"/>
                </a:solidFill>
              </a:rPr>
              <a:t>similar </a:t>
            </a:r>
            <a:r>
              <a:rPr lang="en-US" sz="2500" dirty="0" smtClean="0">
                <a:solidFill>
                  <a:schemeClr val="bg1"/>
                </a:solidFill>
              </a:rPr>
              <a:t>to the argument of “A Call For Unity” (the criticism which MLK was addressing in his letter)?  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 You’ll need the </a:t>
            </a:r>
            <a:r>
              <a:rPr lang="en-US" sz="2500" dirty="0" err="1" smtClean="0">
                <a:solidFill>
                  <a:schemeClr val="bg1"/>
                </a:solidFill>
              </a:rPr>
              <a:t>Faubus</a:t>
            </a:r>
            <a:r>
              <a:rPr lang="en-US" sz="2500" dirty="0" smtClean="0">
                <a:solidFill>
                  <a:schemeClr val="bg1"/>
                </a:solidFill>
              </a:rPr>
              <a:t> speech out to answer this Bellringer. 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Look in paragraph 11 of the King letter. </a:t>
            </a:r>
            <a:endParaRPr lang="en-US" sz="2500" dirty="0">
              <a:solidFill>
                <a:schemeClr val="bg1"/>
              </a:solidFill>
            </a:endParaRPr>
          </a:p>
          <a:p>
            <a:pPr lvl="1"/>
            <a:endParaRPr lang="en-US" sz="2500" dirty="0" smtClean="0">
              <a:solidFill>
                <a:schemeClr val="bg1"/>
              </a:solidFill>
            </a:endParaRP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I collected the “Letter From Birmingham Jail” </a:t>
            </a:r>
            <a:r>
              <a:rPr lang="en-US" sz="2500" dirty="0" smtClean="0">
                <a:solidFill>
                  <a:schemeClr val="bg1"/>
                </a:solidFill>
              </a:rPr>
              <a:t>CSET in the previous class. You also submitted the reference page for your project in the previous class. </a:t>
            </a:r>
            <a:endParaRPr lang="en-US" sz="2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solidFill>
                  <a:schemeClr val="bg1"/>
                </a:solidFill>
              </a:rPr>
              <a:t>Unit 3 PSA projects. 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The project is due today. After today, it is late. 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You must submit the project direction page with the blanks completed. The project is not considered submitted until the directions page is submitted.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If you are not submitting the complete project today, complete a pink slip with your reason. 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5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bg1">
                    <a:lumMod val="95000"/>
                  </a:schemeClr>
                </a:solidFill>
              </a:rPr>
              <a:t>In Groups - </a:t>
            </a:r>
            <a:endParaRPr lang="en-US" sz="5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We created posters with the information for each section in the speech and the graphic organizer and reviewed it as a class. </a:t>
            </a:r>
          </a:p>
          <a:p>
            <a:endParaRPr lang="en-US" sz="3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Then we brainstormed how to respond to the writing prompt about the speech. </a:t>
            </a:r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3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Original</a:t>
            </a:r>
            <a:r>
              <a:rPr lang="en-US" sz="36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reading </a:t>
            </a:r>
            <a:r>
              <a:rPr lang="en-US" sz="36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 lang="en-US" sz="36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Read the speech with your partner using PALS.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Identify the organization of the speech using the graphic organizer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Identify the rhetorical devices for each section of the text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logos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Look for </a:t>
            </a:r>
            <a:r>
              <a:rPr lang="en-US" sz="1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logical fallacies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pathos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Word choice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Specific examples </a:t>
            </a:r>
            <a:r>
              <a:rPr lang="en-US" sz="18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chosen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9483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We wrote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the draft for our CSET for Faubus’s speech. 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274320">
              <a:buSzPct val="100000"/>
            </a:pPr>
            <a:r>
              <a:rPr lang="en-US" sz="4000" dirty="0" smtClean="0">
                <a:solidFill>
                  <a:schemeClr val="lt2"/>
                </a:solidFill>
              </a:rPr>
              <a:t>Answer </a:t>
            </a:r>
            <a:r>
              <a:rPr lang="en-US" sz="4000" dirty="0">
                <a:solidFill>
                  <a:schemeClr val="lt2"/>
                </a:solidFill>
              </a:rPr>
              <a:t>LEQ using graphic organizer:</a:t>
            </a:r>
          </a:p>
          <a:p>
            <a:pPr lvl="1" indent="-193040">
              <a:buSzPct val="100000"/>
            </a:pPr>
            <a:r>
              <a:rPr lang="en-US" sz="4000" dirty="0">
                <a:solidFill>
                  <a:schemeClr val="lt1"/>
                </a:solidFill>
              </a:rPr>
              <a:t>How does </a:t>
            </a:r>
            <a:r>
              <a:rPr lang="en-US" sz="4000" dirty="0" err="1">
                <a:solidFill>
                  <a:schemeClr val="lt1"/>
                </a:solidFill>
              </a:rPr>
              <a:t>Faubus</a:t>
            </a:r>
            <a:r>
              <a:rPr lang="en-US" sz="4000" dirty="0">
                <a:solidFill>
                  <a:schemeClr val="lt1"/>
                </a:solidFill>
              </a:rPr>
              <a:t> employ ethos, logos, and pathos to build an argument</a:t>
            </a:r>
            <a:r>
              <a:rPr lang="en-US" sz="4000" dirty="0" smtClean="0">
                <a:solidFill>
                  <a:schemeClr val="lt1"/>
                </a:solidFill>
              </a:rPr>
              <a:t>?</a:t>
            </a:r>
          </a:p>
          <a:p>
            <a:pPr lvl="1" indent="-193040">
              <a:buSzPct val="100000"/>
            </a:pPr>
            <a:endParaRPr lang="en-US" sz="4000" dirty="0">
              <a:solidFill>
                <a:schemeClr val="lt1"/>
              </a:solidFill>
            </a:endParaRPr>
          </a:p>
          <a:p>
            <a:pPr lvl="1" indent="-193040">
              <a:buSzPct val="100000"/>
            </a:pPr>
            <a:r>
              <a:rPr lang="en-US" sz="4000" dirty="0" smtClean="0">
                <a:solidFill>
                  <a:schemeClr val="lt1"/>
                </a:solidFill>
              </a:rPr>
              <a:t>Submit this draft TODAY. </a:t>
            </a:r>
            <a:endParaRPr lang="en-US" sz="4000" dirty="0">
              <a:solidFill>
                <a:schemeClr val="lt1"/>
              </a:solidFill>
            </a:endParaRPr>
          </a:p>
          <a:p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2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3800" dirty="0" smtClean="0">
                <a:solidFill>
                  <a:schemeClr val="bg1"/>
                </a:solidFill>
              </a:rPr>
              <a:t>While you are writing, consider the following statements and questions.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sz="2500" dirty="0" smtClean="0">
                <a:solidFill>
                  <a:schemeClr val="bg1"/>
                </a:solidFill>
              </a:rPr>
              <a:t>He is trying to justify calling out the National Guard to Little Rock, Arkansas. 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Does he logically explain why that extreme step needs to be taken?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Does he create an emotional build up to where his audience might feel it’s justified? 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Is there a contrast between his use of logos and pathos? 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His ethos is based on his being elected governor.  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solidFill>
                  <a:schemeClr val="bg1"/>
                </a:solidFill>
              </a:rPr>
              <a:t>Ticket Out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On the scrap paper, write down what you like best about your PSA.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6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</a:rPr>
              <a:t>Homework:</a:t>
            </a:r>
            <a:endParaRPr lang="en-US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Extra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credit essay due on March 21. </a:t>
            </a:r>
            <a:endParaRPr lang="en-US" sz="30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I collected the following assignments from you today:</a:t>
            </a:r>
          </a:p>
          <a:p>
            <a:pPr lvl="1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Unit 3 PSA (including reference page from 3/13 and the directions page)</a:t>
            </a:r>
          </a:p>
          <a:p>
            <a:pPr lvl="1"/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The DRAFT for the </a:t>
            </a:r>
            <a:r>
              <a:rPr lang="en-US" sz="3000" dirty="0" err="1" smtClean="0">
                <a:solidFill>
                  <a:schemeClr val="bg1">
                    <a:lumMod val="95000"/>
                  </a:schemeClr>
                </a:solidFill>
              </a:rPr>
              <a:t>Faubus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 speech CSET. </a:t>
            </a:r>
            <a:endParaRPr lang="en-US" sz="3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413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Bellringer March 19</vt:lpstr>
      <vt:lpstr>Unit 3 PSA projects. </vt:lpstr>
      <vt:lpstr>In Groups - </vt:lpstr>
      <vt:lpstr>Original reading Instructions</vt:lpstr>
      <vt:lpstr>We wrote the draft for our CSET for Faubus’s speech. </vt:lpstr>
      <vt:lpstr>While you are writing, consider the following statements and questions.</vt:lpstr>
      <vt:lpstr>Ticket Out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12</dc:title>
  <dc:creator>Windows User</dc:creator>
  <cp:lastModifiedBy>Windows User</cp:lastModifiedBy>
  <cp:revision>3</cp:revision>
  <dcterms:created xsi:type="dcterms:W3CDTF">2014-03-13T11:49:32Z</dcterms:created>
  <dcterms:modified xsi:type="dcterms:W3CDTF">2014-03-19T12:19:59Z</dcterms:modified>
</cp:coreProperties>
</file>