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264" r:id="rId2"/>
    <p:sldId id="257" r:id="rId3"/>
    <p:sldId id="260" r:id="rId4"/>
    <p:sldId id="263" r:id="rId5"/>
    <p:sldId id="265" r:id="rId6"/>
    <p:sldId id="266" r:id="rId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5E8A1EFB-AE54-4F12-810D-3D7686B0DE5B}" type="datetimeFigureOut">
              <a:rPr lang="en-US" smtClean="0"/>
              <a:t>11/12/2014</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67174598-D834-4961-BE10-0534A9B16BFD}" type="slidenum">
              <a:rPr lang="en-US" smtClean="0"/>
              <a:t>‹#›</a:t>
            </a:fld>
            <a:endParaRPr lang="en-US"/>
          </a:p>
        </p:txBody>
      </p:sp>
    </p:spTree>
    <p:extLst>
      <p:ext uri="{BB962C8B-B14F-4D97-AF65-F5344CB8AC3E}">
        <p14:creationId xmlns:p14="http://schemas.microsoft.com/office/powerpoint/2010/main" val="25469512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CE5EBB90-C7E0-4C74-94A6-1A293CA4ADAE}" type="datetimeFigureOut">
              <a:rPr lang="en-US" smtClean="0"/>
              <a:t>11/12/2014</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A52FA2E5-43BB-4F37-A686-060C25E29739}" type="slidenum">
              <a:rPr lang="en-US" smtClean="0"/>
              <a:t>‹#›</a:t>
            </a:fld>
            <a:endParaRPr lang="en-US"/>
          </a:p>
        </p:txBody>
      </p:sp>
    </p:spTree>
    <p:extLst>
      <p:ext uri="{BB962C8B-B14F-4D97-AF65-F5344CB8AC3E}">
        <p14:creationId xmlns:p14="http://schemas.microsoft.com/office/powerpoint/2010/main" val="589516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2FA2E5-43BB-4F37-A686-060C25E29739}" type="slidenum">
              <a:rPr lang="en-US" smtClean="0"/>
              <a:t>1</a:t>
            </a:fld>
            <a:endParaRPr lang="en-US"/>
          </a:p>
        </p:txBody>
      </p:sp>
    </p:spTree>
    <p:extLst>
      <p:ext uri="{BB962C8B-B14F-4D97-AF65-F5344CB8AC3E}">
        <p14:creationId xmlns:p14="http://schemas.microsoft.com/office/powerpoint/2010/main" val="2382328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2FA2E5-43BB-4F37-A686-060C25E29739}" type="slidenum">
              <a:rPr lang="en-US" smtClean="0"/>
              <a:t>2</a:t>
            </a:fld>
            <a:endParaRPr lang="en-US"/>
          </a:p>
        </p:txBody>
      </p:sp>
    </p:spTree>
    <p:extLst>
      <p:ext uri="{BB962C8B-B14F-4D97-AF65-F5344CB8AC3E}">
        <p14:creationId xmlns:p14="http://schemas.microsoft.com/office/powerpoint/2010/main" val="458703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2FA2E5-43BB-4F37-A686-060C25E29739}" type="slidenum">
              <a:rPr lang="en-US" smtClean="0"/>
              <a:t>3</a:t>
            </a:fld>
            <a:endParaRPr lang="en-US"/>
          </a:p>
        </p:txBody>
      </p:sp>
    </p:spTree>
    <p:extLst>
      <p:ext uri="{BB962C8B-B14F-4D97-AF65-F5344CB8AC3E}">
        <p14:creationId xmlns:p14="http://schemas.microsoft.com/office/powerpoint/2010/main" val="3614377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2FA2E5-43BB-4F37-A686-060C25E29739}" type="slidenum">
              <a:rPr lang="en-US" smtClean="0"/>
              <a:t>4</a:t>
            </a:fld>
            <a:endParaRPr lang="en-US"/>
          </a:p>
        </p:txBody>
      </p:sp>
    </p:spTree>
    <p:extLst>
      <p:ext uri="{BB962C8B-B14F-4D97-AF65-F5344CB8AC3E}">
        <p14:creationId xmlns:p14="http://schemas.microsoft.com/office/powerpoint/2010/main" val="1447701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2FA2E5-43BB-4F37-A686-060C25E29739}" type="slidenum">
              <a:rPr lang="en-US" smtClean="0"/>
              <a:t>5</a:t>
            </a:fld>
            <a:endParaRPr lang="en-US"/>
          </a:p>
        </p:txBody>
      </p:sp>
    </p:spTree>
    <p:extLst>
      <p:ext uri="{BB962C8B-B14F-4D97-AF65-F5344CB8AC3E}">
        <p14:creationId xmlns:p14="http://schemas.microsoft.com/office/powerpoint/2010/main" val="2385840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2FA2E5-43BB-4F37-A686-060C25E29739}" type="slidenum">
              <a:rPr lang="en-US" smtClean="0"/>
              <a:t>6</a:t>
            </a:fld>
            <a:endParaRPr lang="en-US"/>
          </a:p>
        </p:txBody>
      </p:sp>
    </p:spTree>
    <p:extLst>
      <p:ext uri="{BB962C8B-B14F-4D97-AF65-F5344CB8AC3E}">
        <p14:creationId xmlns:p14="http://schemas.microsoft.com/office/powerpoint/2010/main" val="1891969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D8A9B16-30F4-4C00-9FD8-980C404F611F}"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DD5212-C739-44A6-8EB6-63B7931F849E}"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8A9B16-30F4-4C00-9FD8-980C404F611F}"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DD5212-C739-44A6-8EB6-63B7931F849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8A9B16-30F4-4C00-9FD8-980C404F611F}"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DD5212-C739-44A6-8EB6-63B7931F849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8A9B16-30F4-4C00-9FD8-980C404F611F}"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DD5212-C739-44A6-8EB6-63B7931F849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8A9B16-30F4-4C00-9FD8-980C404F611F}"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DD5212-C739-44A6-8EB6-63B7931F849E}"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8A9B16-30F4-4C00-9FD8-980C404F611F}" type="datetimeFigureOut">
              <a:rPr lang="en-US" smtClean="0"/>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DD5212-C739-44A6-8EB6-63B7931F849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8A9B16-30F4-4C00-9FD8-980C404F611F}" type="datetimeFigureOut">
              <a:rPr lang="en-US" smtClean="0"/>
              <a:t>11/12/2014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DD5212-C739-44A6-8EB6-63B7931F849E}"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8A9B16-30F4-4C00-9FD8-980C404F611F}" type="datetimeFigureOut">
              <a:rPr lang="en-US" smtClean="0"/>
              <a:t>11/12/2014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DD5212-C739-44A6-8EB6-63B7931F849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8A9B16-30F4-4C00-9FD8-980C404F611F}" type="datetimeFigureOut">
              <a:rPr lang="en-US" smtClean="0"/>
              <a:t>11/12/2014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DD5212-C739-44A6-8EB6-63B7931F849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8A9B16-30F4-4C00-9FD8-980C404F611F}" type="datetimeFigureOut">
              <a:rPr lang="en-US" smtClean="0"/>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DD5212-C739-44A6-8EB6-63B7931F849E}"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8A9B16-30F4-4C00-9FD8-980C404F611F}" type="datetimeFigureOut">
              <a:rPr lang="en-US" smtClean="0"/>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DD5212-C739-44A6-8EB6-63B7931F849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6D8A9B16-30F4-4C00-9FD8-980C404F611F}" type="datetimeFigureOut">
              <a:rPr lang="en-US" smtClean="0"/>
              <a:t>11/12/2014</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02DD5212-C739-44A6-8EB6-63B7931F849E}"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6781800" cy="1600200"/>
          </a:xfrm>
        </p:spPr>
        <p:txBody>
          <a:bodyPr anchor="t">
            <a:normAutofit/>
          </a:bodyPr>
          <a:lstStyle/>
          <a:p>
            <a:r>
              <a:rPr lang="en-US" sz="3000" dirty="0" smtClean="0"/>
              <a:t>Bellringer: Nov. 10/12</a:t>
            </a:r>
            <a:br>
              <a:rPr lang="en-US" sz="3000" dirty="0" smtClean="0"/>
            </a:br>
            <a:r>
              <a:rPr lang="en-US" sz="2000" dirty="0" smtClean="0"/>
              <a:t>You don’t need to write the questions. Write these in your notebook. </a:t>
            </a:r>
            <a:endParaRPr lang="en-US" sz="2000" dirty="0"/>
          </a:p>
        </p:txBody>
      </p:sp>
      <p:sp>
        <p:nvSpPr>
          <p:cNvPr id="3" name="Content Placeholder 2"/>
          <p:cNvSpPr>
            <a:spLocks noGrp="1"/>
          </p:cNvSpPr>
          <p:nvPr>
            <p:ph idx="1"/>
          </p:nvPr>
        </p:nvSpPr>
        <p:spPr>
          <a:xfrm>
            <a:off x="762000" y="1600200"/>
            <a:ext cx="7543800" cy="4699000"/>
          </a:xfrm>
        </p:spPr>
        <p:txBody>
          <a:bodyPr anchor="t">
            <a:normAutofit lnSpcReduction="10000"/>
          </a:bodyPr>
          <a:lstStyle/>
          <a:p>
            <a:r>
              <a:rPr lang="en-US" dirty="0" smtClean="0"/>
              <a:t>Why do you need to take tests to measure your reading and writing skills? Why does your teacher need these results? Why does the government needs these results?</a:t>
            </a:r>
          </a:p>
          <a:p>
            <a:pPr marL="0" indent="0">
              <a:buNone/>
            </a:pPr>
            <a:endParaRPr lang="en-US" dirty="0" smtClean="0"/>
          </a:p>
          <a:p>
            <a:pPr marL="0" indent="0">
              <a:buNone/>
            </a:pPr>
            <a:r>
              <a:rPr lang="en-US" dirty="0" smtClean="0">
                <a:latin typeface="+mj-lt"/>
              </a:rPr>
              <a:t>Today’s agenda: </a:t>
            </a:r>
            <a:endParaRPr lang="en-US" dirty="0">
              <a:latin typeface="+mj-lt"/>
            </a:endParaRPr>
          </a:p>
          <a:p>
            <a:pPr marL="457200" indent="-457200">
              <a:buFont typeface="+mj-lt"/>
              <a:buAutoNum type="arabicPeriod"/>
            </a:pPr>
            <a:r>
              <a:rPr lang="en-US" dirty="0"/>
              <a:t>Take the SRI again. – we must do this first because I only have the cart for today.</a:t>
            </a:r>
          </a:p>
          <a:p>
            <a:pPr marL="457200" indent="-457200">
              <a:buFont typeface="+mj-lt"/>
              <a:buAutoNum type="arabicPeriod"/>
            </a:pPr>
            <a:r>
              <a:rPr lang="en-US" dirty="0" smtClean="0"/>
              <a:t>Finish </a:t>
            </a:r>
            <a:r>
              <a:rPr lang="en-US" dirty="0"/>
              <a:t>the Common Assessment. Yes, you have more time, but today is it. When you have finished the SRI, come see me to get your Common Assessment. </a:t>
            </a:r>
          </a:p>
          <a:p>
            <a:pPr marL="457200" indent="-457200">
              <a:buFont typeface="+mj-lt"/>
              <a:buAutoNum type="arabicPeriod"/>
            </a:pPr>
            <a:r>
              <a:rPr lang="en-US" i="1" dirty="0" smtClean="0"/>
              <a:t>Seize the Day activities</a:t>
            </a:r>
            <a:endParaRPr lang="en-US" i="1" dirty="0"/>
          </a:p>
          <a:p>
            <a:pPr marL="457200" indent="-457200">
              <a:buFont typeface="+mj-lt"/>
              <a:buAutoNum type="arabicPeriod"/>
            </a:pPr>
            <a:r>
              <a:rPr lang="en-US" dirty="0"/>
              <a:t>Work on the Unit Project – it is due next class </a:t>
            </a:r>
            <a:r>
              <a:rPr lang="en-US" dirty="0" smtClean="0"/>
              <a:t>(Friday). </a:t>
            </a:r>
            <a:endParaRPr lang="en-US" dirty="0"/>
          </a:p>
          <a:p>
            <a:endParaRPr lang="en-US" dirty="0"/>
          </a:p>
        </p:txBody>
      </p:sp>
    </p:spTree>
    <p:extLst>
      <p:ext uri="{BB962C8B-B14F-4D97-AF65-F5344CB8AC3E}">
        <p14:creationId xmlns:p14="http://schemas.microsoft.com/office/powerpoint/2010/main" val="13382923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6781800" cy="914400"/>
          </a:xfrm>
        </p:spPr>
        <p:txBody>
          <a:bodyPr anchor="t"/>
          <a:lstStyle/>
          <a:p>
            <a:r>
              <a:rPr lang="en-US" dirty="0" smtClean="0"/>
              <a:t>What is the SRI?</a:t>
            </a:r>
            <a:endParaRPr lang="en-US" dirty="0"/>
          </a:p>
        </p:txBody>
      </p:sp>
      <p:sp>
        <p:nvSpPr>
          <p:cNvPr id="3" name="Content Placeholder 2"/>
          <p:cNvSpPr>
            <a:spLocks noGrp="1"/>
          </p:cNvSpPr>
          <p:nvPr>
            <p:ph idx="1"/>
          </p:nvPr>
        </p:nvSpPr>
        <p:spPr>
          <a:xfrm>
            <a:off x="609600" y="1219200"/>
            <a:ext cx="7543800" cy="4724400"/>
          </a:xfrm>
        </p:spPr>
        <p:txBody>
          <a:bodyPr>
            <a:normAutofit/>
          </a:bodyPr>
          <a:lstStyle/>
          <a:p>
            <a:r>
              <a:rPr lang="en-US" dirty="0" smtClean="0"/>
              <a:t>SRI stands for Scholastic Reading Inventory which tests how well you read at a fundamental level.</a:t>
            </a:r>
          </a:p>
          <a:p>
            <a:r>
              <a:rPr lang="en-US" dirty="0" smtClean="0"/>
              <a:t>It takes less than 45 minutes.</a:t>
            </a:r>
          </a:p>
          <a:p>
            <a:r>
              <a:rPr lang="en-US" dirty="0" smtClean="0"/>
              <a:t>The questions involve reading a short passage and answering a brief multiple choice question.</a:t>
            </a:r>
          </a:p>
          <a:p>
            <a:r>
              <a:rPr lang="en-US" dirty="0" smtClean="0"/>
              <a:t>The test adapts to your answer to be more accurate.</a:t>
            </a:r>
          </a:p>
          <a:p>
            <a:r>
              <a:rPr lang="en-US" dirty="0"/>
              <a:t>This score will determine if you need an additional reading class or if you can come out of the one in which you are currently enrolled.</a:t>
            </a:r>
          </a:p>
          <a:p>
            <a:r>
              <a:rPr lang="en-US" dirty="0"/>
              <a:t>This test will be used multiple times to determine readiness for the next grade.</a:t>
            </a:r>
          </a:p>
          <a:p>
            <a:endParaRPr lang="en-US" dirty="0"/>
          </a:p>
        </p:txBody>
      </p:sp>
    </p:spTree>
    <p:extLst>
      <p:ext uri="{BB962C8B-B14F-4D97-AF65-F5344CB8AC3E}">
        <p14:creationId xmlns:p14="http://schemas.microsoft.com/office/powerpoint/2010/main" val="40029048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5486400"/>
          </a:xfrm>
        </p:spPr>
        <p:txBody>
          <a:bodyPr anchor="t">
            <a:normAutofit fontScale="92500" lnSpcReduction="10000"/>
          </a:bodyPr>
          <a:lstStyle/>
          <a:p>
            <a:r>
              <a:rPr lang="en-US" dirty="0" smtClean="0"/>
              <a:t>Log on to the computer.</a:t>
            </a:r>
          </a:p>
          <a:p>
            <a:r>
              <a:rPr lang="en-US" dirty="0" smtClean="0"/>
              <a:t>Open up Internet </a:t>
            </a:r>
            <a:r>
              <a:rPr lang="en-US" dirty="0"/>
              <a:t>E</a:t>
            </a:r>
            <a:r>
              <a:rPr lang="en-US" dirty="0" smtClean="0"/>
              <a:t>xplorer (not Firefox, not Chrome)</a:t>
            </a:r>
          </a:p>
          <a:p>
            <a:r>
              <a:rPr lang="en-US" dirty="0" smtClean="0"/>
              <a:t>You should see this.</a:t>
            </a:r>
          </a:p>
          <a:p>
            <a:endParaRPr lang="en-US" dirty="0"/>
          </a:p>
          <a:p>
            <a:endParaRPr lang="en-US" dirty="0" smtClean="0"/>
          </a:p>
          <a:p>
            <a:endParaRPr lang="en-US" dirty="0"/>
          </a:p>
          <a:p>
            <a:endParaRPr lang="en-US" dirty="0" smtClean="0"/>
          </a:p>
          <a:p>
            <a:endParaRPr lang="en-US" dirty="0"/>
          </a:p>
          <a:p>
            <a:endParaRPr lang="en-US" dirty="0" smtClean="0"/>
          </a:p>
          <a:p>
            <a:endParaRPr lang="en-US" sz="2200" dirty="0" smtClean="0"/>
          </a:p>
          <a:p>
            <a:r>
              <a:rPr lang="en-US" sz="2200" dirty="0" smtClean="0"/>
              <a:t>On the new page: 				</a:t>
            </a:r>
          </a:p>
          <a:p>
            <a:pPr marL="0" indent="0">
              <a:lnSpc>
                <a:spcPct val="110000"/>
              </a:lnSpc>
              <a:buNone/>
            </a:pPr>
            <a:r>
              <a:rPr lang="en-US" sz="2200" dirty="0" smtClean="0"/>
              <a:t>Use the same login for the</a:t>
            </a:r>
          </a:p>
          <a:p>
            <a:pPr marL="0" indent="0">
              <a:lnSpc>
                <a:spcPct val="110000"/>
              </a:lnSpc>
              <a:buNone/>
            </a:pPr>
            <a:r>
              <a:rPr lang="en-US" sz="2200" dirty="0" smtClean="0"/>
              <a:t>computer:</a:t>
            </a:r>
          </a:p>
          <a:p>
            <a:pPr marL="0" indent="0">
              <a:buNone/>
            </a:pPr>
            <a:r>
              <a:rPr lang="en-US" sz="2200" dirty="0" smtClean="0"/>
              <a:t>Student Id # = username </a:t>
            </a:r>
          </a:p>
          <a:p>
            <a:pPr marL="0" indent="0">
              <a:buNone/>
            </a:pPr>
            <a:r>
              <a:rPr lang="en-US" sz="2200" dirty="0" smtClean="0"/>
              <a:t>8 digit birthday = password</a:t>
            </a:r>
          </a:p>
          <a:p>
            <a:endParaRPr lang="en-US" dirty="0" smtClean="0"/>
          </a:p>
          <a:p>
            <a:endParaRPr lang="en-U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6799" y="2057400"/>
            <a:ext cx="3962401" cy="2142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Straight Arrow Connector 5"/>
          <p:cNvCxnSpPr/>
          <p:nvPr/>
        </p:nvCxnSpPr>
        <p:spPr>
          <a:xfrm flipH="1">
            <a:off x="4119418" y="685800"/>
            <a:ext cx="914400" cy="1676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2209800"/>
            <a:ext cx="3162300" cy="1466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9" name="Straight Arrow Connector 8"/>
          <p:cNvCxnSpPr/>
          <p:nvPr/>
        </p:nvCxnSpPr>
        <p:spPr>
          <a:xfrm>
            <a:off x="6991350" y="914400"/>
            <a:ext cx="0" cy="2214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1"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96678" y="4200100"/>
            <a:ext cx="2520084" cy="13338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Arrow Connector 11"/>
          <p:cNvCxnSpPr/>
          <p:nvPr/>
        </p:nvCxnSpPr>
        <p:spPr>
          <a:xfrm>
            <a:off x="3047999" y="4495800"/>
            <a:ext cx="2362201"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7260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6781800" cy="1066800"/>
          </a:xfrm>
        </p:spPr>
        <p:txBody>
          <a:bodyPr anchor="t"/>
          <a:lstStyle/>
          <a:p>
            <a:r>
              <a:rPr lang="en-US" smtClean="0"/>
              <a:t>Take the test!</a:t>
            </a:r>
            <a:endParaRPr lang="en-US" dirty="0"/>
          </a:p>
        </p:txBody>
      </p:sp>
      <p:sp>
        <p:nvSpPr>
          <p:cNvPr id="3" name="Content Placeholder 2"/>
          <p:cNvSpPr>
            <a:spLocks noGrp="1"/>
          </p:cNvSpPr>
          <p:nvPr>
            <p:ph idx="1"/>
          </p:nvPr>
        </p:nvSpPr>
        <p:spPr>
          <a:xfrm>
            <a:off x="381000" y="1219200"/>
            <a:ext cx="7924800" cy="5257800"/>
          </a:xfrm>
        </p:spPr>
        <p:txBody>
          <a:bodyPr>
            <a:normAutofit/>
          </a:bodyPr>
          <a:lstStyle/>
          <a:p>
            <a:r>
              <a:rPr lang="en-US" dirty="0" smtClean="0"/>
              <a:t>When you are finished with the reading passages and questions, follow the directions. </a:t>
            </a:r>
          </a:p>
          <a:p>
            <a:r>
              <a:rPr lang="en-US" dirty="0" smtClean="0"/>
              <a:t>After choosing the types of books you like best, click next and follow the directions.</a:t>
            </a:r>
          </a:p>
          <a:p>
            <a:r>
              <a:rPr lang="en-US" dirty="0" smtClean="0"/>
              <a:t>When you are finished please let me know. You are to work on your common assessment, </a:t>
            </a:r>
            <a:r>
              <a:rPr lang="en-US" i="1" dirty="0" smtClean="0"/>
              <a:t>Seize the Day </a:t>
            </a:r>
            <a:r>
              <a:rPr lang="en-US" dirty="0" smtClean="0"/>
              <a:t>activities, then your unit project.  </a:t>
            </a:r>
          </a:p>
          <a:p>
            <a:r>
              <a:rPr lang="en-US" dirty="0" smtClean="0"/>
              <a:t>I will not know if you went up or down until your score loads into the school’s data system.</a:t>
            </a:r>
          </a:p>
          <a:p>
            <a:r>
              <a:rPr lang="en-US" dirty="0" smtClean="0"/>
              <a:t>DO NOT explore the internet or use your cell phone. We are testing. If you decide not to follow this directions, it will be considered defiance. </a:t>
            </a:r>
            <a:endParaRPr lang="en-US" dirty="0"/>
          </a:p>
        </p:txBody>
      </p:sp>
    </p:spTree>
    <p:extLst>
      <p:ext uri="{BB962C8B-B14F-4D97-AF65-F5344CB8AC3E}">
        <p14:creationId xmlns:p14="http://schemas.microsoft.com/office/powerpoint/2010/main" val="1261278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6781800" cy="533400"/>
          </a:xfrm>
        </p:spPr>
        <p:txBody>
          <a:bodyPr anchor="t">
            <a:noAutofit/>
          </a:bodyPr>
          <a:lstStyle/>
          <a:p>
            <a:r>
              <a:rPr lang="en-US" sz="2500" dirty="0" smtClean="0"/>
              <a:t>Water references: Re-do Friday’s </a:t>
            </a:r>
            <a:r>
              <a:rPr lang="en-US" sz="2500" dirty="0" smtClean="0"/>
              <a:t>question – you will submit this response. </a:t>
            </a:r>
            <a:endParaRPr lang="en-US" sz="2500" dirty="0"/>
          </a:p>
        </p:txBody>
      </p:sp>
      <p:sp>
        <p:nvSpPr>
          <p:cNvPr id="3" name="Content Placeholder 2"/>
          <p:cNvSpPr>
            <a:spLocks noGrp="1"/>
          </p:cNvSpPr>
          <p:nvPr>
            <p:ph idx="1"/>
          </p:nvPr>
        </p:nvSpPr>
        <p:spPr>
          <a:xfrm>
            <a:off x="762000" y="1524000"/>
            <a:ext cx="7543800" cy="4648200"/>
          </a:xfrm>
        </p:spPr>
        <p:txBody>
          <a:bodyPr anchor="t">
            <a:normAutofit/>
          </a:bodyPr>
          <a:lstStyle/>
          <a:p>
            <a:r>
              <a:rPr lang="en-US" dirty="0" smtClean="0"/>
              <a:t>Pg1-2, 4, 10-12, 25-28, 36-37</a:t>
            </a:r>
          </a:p>
          <a:p>
            <a:r>
              <a:rPr lang="en-US" dirty="0" smtClean="0"/>
              <a:t>Check </a:t>
            </a:r>
            <a:r>
              <a:rPr lang="en-US" dirty="0" smtClean="0"/>
              <a:t>out the references – sometimes it might just be a name or a brief one-word description, but water does become a pattern in the novel.</a:t>
            </a:r>
          </a:p>
          <a:p>
            <a:endParaRPr lang="en-US" dirty="0" smtClean="0"/>
          </a:p>
          <a:p>
            <a:endParaRPr lang="en-US" dirty="0"/>
          </a:p>
          <a:p>
            <a:r>
              <a:rPr lang="en-US" dirty="0" smtClean="0"/>
              <a:t>There are other patterns which arise – check out the animal references. – put these in your notes. </a:t>
            </a:r>
          </a:p>
          <a:p>
            <a:endParaRPr lang="en-US" dirty="0" smtClean="0"/>
          </a:p>
          <a:p>
            <a:r>
              <a:rPr lang="en-US" dirty="0" smtClean="0"/>
              <a:t>Check out the references to time (not just time of day, but of season, of year…) put these in your notes. </a:t>
            </a:r>
          </a:p>
        </p:txBody>
      </p:sp>
    </p:spTree>
    <p:extLst>
      <p:ext uri="{BB962C8B-B14F-4D97-AF65-F5344CB8AC3E}">
        <p14:creationId xmlns:p14="http://schemas.microsoft.com/office/powerpoint/2010/main" val="37560407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6781800" cy="685800"/>
          </a:xfrm>
        </p:spPr>
        <p:txBody>
          <a:bodyPr anchor="t">
            <a:normAutofit/>
          </a:bodyPr>
          <a:lstStyle/>
          <a:p>
            <a:r>
              <a:rPr lang="en-US" sz="3000" dirty="0" smtClean="0"/>
              <a:t>Tommy Wilhelm is described on page 35:</a:t>
            </a:r>
            <a:endParaRPr lang="en-US" sz="3000" dirty="0"/>
          </a:p>
        </p:txBody>
      </p:sp>
      <p:sp>
        <p:nvSpPr>
          <p:cNvPr id="3" name="Content Placeholder 2"/>
          <p:cNvSpPr>
            <a:spLocks noGrp="1"/>
          </p:cNvSpPr>
          <p:nvPr>
            <p:ph idx="1"/>
          </p:nvPr>
        </p:nvSpPr>
        <p:spPr>
          <a:xfrm>
            <a:off x="685800" y="990600"/>
            <a:ext cx="7543800" cy="3886200"/>
          </a:xfrm>
        </p:spPr>
        <p:txBody>
          <a:bodyPr anchor="t">
            <a:normAutofit/>
          </a:bodyPr>
          <a:lstStyle/>
          <a:p>
            <a:pPr marL="0" indent="0">
              <a:buNone/>
            </a:pPr>
            <a:r>
              <a:rPr lang="en-US" dirty="0" smtClean="0"/>
              <a:t>“He was a little tired. The spirit, the peculiar burden of his existence lay upon him like an accretion, a load, a hump. In any moment of quiet, when sheer fatigue prevented him from struggling, he was apt to feel this mysterious weight, this growth or collection of nameless things which it was the business of his life to carry about. That must be what a man was for… But it is probably exaggerated by the subject, T.W. Who is a visionary sort of animal. Who has to believe that he can know why he exists. Though he has never seriously tried to find out why.” </a:t>
            </a:r>
            <a:endParaRPr lang="en-US" dirty="0"/>
          </a:p>
        </p:txBody>
      </p:sp>
      <p:sp>
        <p:nvSpPr>
          <p:cNvPr id="4" name="Title 1"/>
          <p:cNvSpPr txBox="1">
            <a:spLocks/>
          </p:cNvSpPr>
          <p:nvPr/>
        </p:nvSpPr>
        <p:spPr>
          <a:xfrm>
            <a:off x="685800" y="4876800"/>
            <a:ext cx="7239000" cy="1371600"/>
          </a:xfrm>
          <a:prstGeom prst="rect">
            <a:avLst/>
          </a:prstGeom>
        </p:spPr>
        <p:txBody>
          <a:bodyPr vert="horz" lIns="91440" tIns="45720" rIns="91440" bIns="45720" rtlCol="0" anchor="t" anchorCtr="0">
            <a:normAutofit fontScale="70000" lnSpcReduction="20000"/>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000" b="1" dirty="0" smtClean="0">
                <a:latin typeface="+mn-lt"/>
              </a:rPr>
              <a:t>What is Tommy’s issue? Don’t just repeat part of the description – use it to get at the deeper meaning. </a:t>
            </a:r>
          </a:p>
          <a:p>
            <a:r>
              <a:rPr lang="en-US" sz="3000" b="1" dirty="0" smtClean="0">
                <a:latin typeface="+mn-lt"/>
              </a:rPr>
              <a:t>Write your response in your </a:t>
            </a:r>
            <a:r>
              <a:rPr lang="en-US" sz="3000" b="1" i="1" dirty="0" smtClean="0">
                <a:latin typeface="+mn-lt"/>
              </a:rPr>
              <a:t>Seize the Day</a:t>
            </a:r>
            <a:r>
              <a:rPr lang="en-US" sz="3000" b="1" dirty="0" smtClean="0">
                <a:latin typeface="+mn-lt"/>
              </a:rPr>
              <a:t> notes as a paragraph. Be ready to talk about it on Friday and to re-write your response to then submit it. </a:t>
            </a:r>
            <a:endParaRPr lang="en-US" sz="3000" b="1" dirty="0">
              <a:latin typeface="+mn-lt"/>
            </a:endParaRPr>
          </a:p>
        </p:txBody>
      </p:sp>
    </p:spTree>
    <p:extLst>
      <p:ext uri="{BB962C8B-B14F-4D97-AF65-F5344CB8AC3E}">
        <p14:creationId xmlns:p14="http://schemas.microsoft.com/office/powerpoint/2010/main" val="24659429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267</TotalTime>
  <Words>633</Words>
  <Application>Microsoft Office PowerPoint</Application>
  <PresentationFormat>On-screen Show (4:3)</PresentationFormat>
  <Paragraphs>54</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NewsPrint</vt:lpstr>
      <vt:lpstr>Bellringer: Nov. 10/12 You don’t need to write the questions. Write these in your notebook. </vt:lpstr>
      <vt:lpstr>What is the SRI?</vt:lpstr>
      <vt:lpstr>PowerPoint Presentation</vt:lpstr>
      <vt:lpstr>Take the test!</vt:lpstr>
      <vt:lpstr>Water references: Re-do Friday’s question – you will submit this response. </vt:lpstr>
      <vt:lpstr>Tommy Wilhelm is described on page 35: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Taking the SRI</dc:title>
  <dc:creator>Windows User</dc:creator>
  <cp:lastModifiedBy>Windows User</cp:lastModifiedBy>
  <cp:revision>13</cp:revision>
  <cp:lastPrinted>2014-11-12T12:17:39Z</cp:lastPrinted>
  <dcterms:created xsi:type="dcterms:W3CDTF">2014-09-02T19:08:27Z</dcterms:created>
  <dcterms:modified xsi:type="dcterms:W3CDTF">2014-11-12T14:37:30Z</dcterms:modified>
</cp:coreProperties>
</file>