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6"/>
  </p:notesMasterIdLst>
  <p:handoutMasterIdLst>
    <p:handoutMasterId r:id="rId27"/>
  </p:handoutMasterIdLst>
  <p:sldIdLst>
    <p:sldId id="267" r:id="rId3"/>
    <p:sldId id="268" r:id="rId4"/>
    <p:sldId id="269" r:id="rId5"/>
    <p:sldId id="270" r:id="rId6"/>
    <p:sldId id="271" r:id="rId7"/>
    <p:sldId id="272" r:id="rId8"/>
    <p:sldId id="273" r:id="rId9"/>
    <p:sldId id="274" r:id="rId10"/>
    <p:sldId id="275" r:id="rId11"/>
    <p:sldId id="276" r:id="rId12"/>
    <p:sldId id="277" r:id="rId13"/>
    <p:sldId id="278" r:id="rId14"/>
    <p:sldId id="279" r:id="rId15"/>
    <p:sldId id="257" r:id="rId16"/>
    <p:sldId id="258" r:id="rId17"/>
    <p:sldId id="259" r:id="rId18"/>
    <p:sldId id="260" r:id="rId19"/>
    <p:sldId id="261" r:id="rId20"/>
    <p:sldId id="262" r:id="rId21"/>
    <p:sldId id="263" r:id="rId22"/>
    <p:sldId id="264" r:id="rId23"/>
    <p:sldId id="265" r:id="rId24"/>
    <p:sldId id="266"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D2FC5A34-E0A4-43E6-9BDC-0536FD5D9682}" type="datetimeFigureOut">
              <a:rPr lang="en-US" smtClean="0"/>
              <a:t>11/13/2014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519D8F6B-2201-41F7-877B-0A05E70AB4BD}" type="slidenum">
              <a:rPr lang="en-US" smtClean="0"/>
              <a:t>‹#›</a:t>
            </a:fld>
            <a:endParaRPr lang="en-US"/>
          </a:p>
        </p:txBody>
      </p:sp>
    </p:spTree>
    <p:extLst>
      <p:ext uri="{BB962C8B-B14F-4D97-AF65-F5344CB8AC3E}">
        <p14:creationId xmlns:p14="http://schemas.microsoft.com/office/powerpoint/2010/main" val="24665631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8B7E28DC-E818-42BD-8D7A-B17CDA1D2395}" type="datetimeFigureOut">
              <a:rPr lang="en-US" smtClean="0"/>
              <a:t>11/13/2014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8CECDDE-0851-4ED1-B835-5E734C8643F6}" type="slidenum">
              <a:rPr lang="en-US" smtClean="0"/>
              <a:t>‹#›</a:t>
            </a:fld>
            <a:endParaRPr lang="en-US"/>
          </a:p>
        </p:txBody>
      </p:sp>
    </p:spTree>
    <p:extLst>
      <p:ext uri="{BB962C8B-B14F-4D97-AF65-F5344CB8AC3E}">
        <p14:creationId xmlns:p14="http://schemas.microsoft.com/office/powerpoint/2010/main" val="314556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CAD8219-D63F-41D3-8822-4094DB801F8A}"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288452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Artifice</a:t>
            </a:r>
            <a:r>
              <a:rPr lang="en-US" baseline="0" dirty="0" smtClean="0"/>
              <a:t>: Clever or cunning devices or expedients, </a:t>
            </a:r>
            <a:r>
              <a:rPr lang="en-US" baseline="0" dirty="0" err="1" smtClean="0"/>
              <a:t>esp</a:t>
            </a:r>
            <a:r>
              <a:rPr lang="en-US" baseline="0" dirty="0" smtClean="0"/>
              <a:t> those used to trick or deceive others; trickery or deceit. </a:t>
            </a:r>
            <a:endParaRPr lang="en-US" dirty="0"/>
          </a:p>
        </p:txBody>
      </p:sp>
      <p:sp>
        <p:nvSpPr>
          <p:cNvPr id="4" name="Slide Number Placeholder 3"/>
          <p:cNvSpPr>
            <a:spLocks noGrp="1"/>
          </p:cNvSpPr>
          <p:nvPr>
            <p:ph type="sldNum" sz="quarter" idx="10"/>
          </p:nvPr>
        </p:nvSpPr>
        <p:spPr/>
        <p:txBody>
          <a:bodyPr/>
          <a:lstStyle/>
          <a:p>
            <a:fld id="{ECAD8219-D63F-41D3-8822-4094DB801F8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8347746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 is 5 minutes long. </a:t>
            </a:r>
            <a:endParaRPr lang="en-US" dirty="0"/>
          </a:p>
        </p:txBody>
      </p:sp>
      <p:sp>
        <p:nvSpPr>
          <p:cNvPr id="4" name="Slide Number Placeholder 3"/>
          <p:cNvSpPr>
            <a:spLocks noGrp="1"/>
          </p:cNvSpPr>
          <p:nvPr>
            <p:ph type="sldNum" sz="quarter" idx="10"/>
          </p:nvPr>
        </p:nvSpPr>
        <p:spPr/>
        <p:txBody>
          <a:bodyPr/>
          <a:lstStyle/>
          <a:p>
            <a:fld id="{ECAD8219-D63F-41D3-8822-4094DB801F8A}"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290543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Point of view was specific to Malcolm</a:t>
            </a:r>
            <a:r>
              <a:rPr lang="en-US" baseline="0" dirty="0" smtClean="0"/>
              <a:t> Crowe – we only saw what he thought he saw until he realized the truth of his situation. Then the filmmakers showed his new perspective. We all got the “AHA!” at the same moment. </a:t>
            </a:r>
            <a:endParaRPr lang="en-US" dirty="0"/>
          </a:p>
        </p:txBody>
      </p:sp>
      <p:sp>
        <p:nvSpPr>
          <p:cNvPr id="4" name="Slide Number Placeholder 3"/>
          <p:cNvSpPr>
            <a:spLocks noGrp="1"/>
          </p:cNvSpPr>
          <p:nvPr>
            <p:ph type="sldNum" sz="quarter" idx="10"/>
          </p:nvPr>
        </p:nvSpPr>
        <p:spPr/>
        <p:txBody>
          <a:bodyPr/>
          <a:lstStyle/>
          <a:p>
            <a:fld id="{ECAD8219-D63F-41D3-8822-4094DB801F8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57070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Tie to an objective view</a:t>
            </a:r>
            <a:r>
              <a:rPr lang="en-US" baseline="0" dirty="0" smtClean="0"/>
              <a:t> in opposition to the optical illusion created. </a:t>
            </a:r>
            <a:endParaRPr lang="en-US" dirty="0"/>
          </a:p>
        </p:txBody>
      </p:sp>
      <p:sp>
        <p:nvSpPr>
          <p:cNvPr id="4" name="Slide Number Placeholder 3"/>
          <p:cNvSpPr>
            <a:spLocks noGrp="1"/>
          </p:cNvSpPr>
          <p:nvPr>
            <p:ph type="sldNum" sz="quarter" idx="10"/>
          </p:nvPr>
        </p:nvSpPr>
        <p:spPr/>
        <p:txBody>
          <a:bodyPr/>
          <a:lstStyle/>
          <a:p>
            <a:fld id="{ECAD8219-D63F-41D3-8822-4094DB801F8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359944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Stop after the second switch and discuss word</a:t>
            </a:r>
            <a:r>
              <a:rPr lang="en-US" baseline="0" dirty="0" smtClean="0"/>
              <a:t> choices – refer to word choice slide</a:t>
            </a:r>
            <a:endParaRPr lang="en-US" dirty="0"/>
          </a:p>
        </p:txBody>
      </p:sp>
      <p:sp>
        <p:nvSpPr>
          <p:cNvPr id="4" name="Slide Number Placeholder 3"/>
          <p:cNvSpPr>
            <a:spLocks noGrp="1"/>
          </p:cNvSpPr>
          <p:nvPr>
            <p:ph type="sldNum" sz="quarter" idx="10"/>
          </p:nvPr>
        </p:nvSpPr>
        <p:spPr/>
        <p:txBody>
          <a:bodyPr/>
          <a:lstStyle/>
          <a:p>
            <a:fld id="{C1D99AFC-05DB-4BCE-A46B-AA86A670F08A}"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1324710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11/13/2014</a:t>
            </a:fld>
            <a:endParaRPr lang="en-US">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U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6369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11/13/2014</a:t>
            </a:fld>
            <a:endParaRPr lang="en-US">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U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63362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11/13/2014</a:t>
            </a:fld>
            <a:endParaRPr lang="en-US">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U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250986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94D2242-92CB-442C-B216-7A7A9441C967}" type="datetimeFigureOut">
              <a:rPr lang="en-US" smtClean="0">
                <a:solidFill>
                  <a:srgbClr val="438086"/>
                </a:solidFill>
              </a:rPr>
              <a:pPr/>
              <a:t>11/13/2014</a:t>
            </a:fld>
            <a:endParaRPr lang="en-US">
              <a:solidFill>
                <a:srgbClr val="438086"/>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a:solidFill>
                <a:srgbClr val="438086"/>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76A1CFC-18DB-4962-A1DA-AC22A6859528}"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5423053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4D2242-92CB-442C-B216-7A7A9441C967}" type="datetimeFigureOut">
              <a:rPr lang="en-US" smtClean="0">
                <a:solidFill>
                  <a:srgbClr val="438086"/>
                </a:solidFill>
              </a:rPr>
              <a:pPr/>
              <a:t>11/13/2014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676A1CFC-18DB-4962-A1DA-AC22A6859528}" type="slidenum">
              <a:rPr lang="en-US" smtClean="0"/>
              <a:pPr/>
              <a:t>‹#›</a:t>
            </a:fld>
            <a:endParaRPr lang="en-US"/>
          </a:p>
        </p:txBody>
      </p:sp>
    </p:spTree>
    <p:extLst>
      <p:ext uri="{BB962C8B-B14F-4D97-AF65-F5344CB8AC3E}">
        <p14:creationId xmlns:p14="http://schemas.microsoft.com/office/powerpoint/2010/main" val="1566018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94D2242-92CB-442C-B216-7A7A9441C967}" type="datetimeFigureOut">
              <a:rPr lang="en-US" smtClean="0">
                <a:solidFill>
                  <a:srgbClr val="438086"/>
                </a:solidFill>
              </a:rPr>
              <a:pPr/>
              <a:t>11/13/2014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676A1CFC-18DB-4962-A1DA-AC22A6859528}" type="slidenum">
              <a:rPr lang="en-US" smtClean="0"/>
              <a:pPr/>
              <a:t>‹#›</a:t>
            </a:fld>
            <a:endParaRPr lang="en-US"/>
          </a:p>
        </p:txBody>
      </p:sp>
    </p:spTree>
    <p:extLst>
      <p:ext uri="{BB962C8B-B14F-4D97-AF65-F5344CB8AC3E}">
        <p14:creationId xmlns:p14="http://schemas.microsoft.com/office/powerpoint/2010/main" val="1695110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4D2242-92CB-442C-B216-7A7A9441C967}" type="datetimeFigureOut">
              <a:rPr lang="en-US" smtClean="0">
                <a:solidFill>
                  <a:srgbClr val="438086"/>
                </a:solidFill>
              </a:rPr>
              <a:pPr/>
              <a:t>11/13/2014</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676A1CFC-18DB-4962-A1DA-AC22A6859528}" type="slidenum">
              <a:rPr lang="en-US" smtClean="0"/>
              <a:pPr/>
              <a:t>‹#›</a:t>
            </a:fld>
            <a:endParaRPr lang="en-US"/>
          </a:p>
        </p:txBody>
      </p:sp>
    </p:spTree>
    <p:extLst>
      <p:ext uri="{BB962C8B-B14F-4D97-AF65-F5344CB8AC3E}">
        <p14:creationId xmlns:p14="http://schemas.microsoft.com/office/powerpoint/2010/main" val="20029799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94D2242-92CB-442C-B216-7A7A9441C967}" type="datetimeFigureOut">
              <a:rPr lang="en-US" smtClean="0">
                <a:solidFill>
                  <a:srgbClr val="438086"/>
                </a:solidFill>
              </a:rPr>
              <a:pPr/>
              <a:t>11/13/2014</a:t>
            </a:fld>
            <a:endParaRPr lang="en-US">
              <a:solidFill>
                <a:srgbClr val="438086"/>
              </a:solidFill>
            </a:endParaRPr>
          </a:p>
        </p:txBody>
      </p:sp>
      <p:sp>
        <p:nvSpPr>
          <p:cNvPr id="27" name="Slide Number Placeholder 26"/>
          <p:cNvSpPr>
            <a:spLocks noGrp="1"/>
          </p:cNvSpPr>
          <p:nvPr>
            <p:ph type="sldNum" sz="quarter" idx="11"/>
          </p:nvPr>
        </p:nvSpPr>
        <p:spPr/>
        <p:txBody>
          <a:bodyPr rtlCol="0"/>
          <a:lstStyle/>
          <a:p>
            <a:fld id="{676A1CFC-18DB-4962-A1DA-AC22A6859528}"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solidFill>
                <a:srgbClr val="438086"/>
              </a:solidFill>
            </a:endParaRPr>
          </a:p>
        </p:txBody>
      </p:sp>
    </p:spTree>
    <p:extLst>
      <p:ext uri="{BB962C8B-B14F-4D97-AF65-F5344CB8AC3E}">
        <p14:creationId xmlns:p14="http://schemas.microsoft.com/office/powerpoint/2010/main" val="4185766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94D2242-92CB-442C-B216-7A7A9441C967}" type="datetimeFigureOut">
              <a:rPr lang="en-US" smtClean="0">
                <a:solidFill>
                  <a:srgbClr val="438086"/>
                </a:solidFill>
              </a:rPr>
              <a:pPr/>
              <a:t>11/13/2014</a:t>
            </a:fld>
            <a:endParaRPr lang="en-US">
              <a:solidFill>
                <a:srgbClr val="438086"/>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a:solidFill>
                <a:srgbClr val="438086"/>
              </a:solidFill>
            </a:endParaRPr>
          </a:p>
        </p:txBody>
      </p:sp>
      <p:sp>
        <p:nvSpPr>
          <p:cNvPr id="5" name="Slide Number Placeholder 4"/>
          <p:cNvSpPr>
            <a:spLocks noGrp="1"/>
          </p:cNvSpPr>
          <p:nvPr>
            <p:ph type="sldNum" sz="quarter" idx="12"/>
          </p:nvPr>
        </p:nvSpPr>
        <p:spPr>
          <a:xfrm>
            <a:off x="8174736" y="2272"/>
            <a:ext cx="762000" cy="365760"/>
          </a:xfrm>
        </p:spPr>
        <p:txBody>
          <a:bodyPr/>
          <a:lstStyle/>
          <a:p>
            <a:fld id="{676A1CFC-18DB-4962-A1DA-AC22A6859528}" type="slidenum">
              <a:rPr lang="en-US" smtClean="0"/>
              <a:pPr/>
              <a:t>‹#›</a:t>
            </a:fld>
            <a:endParaRPr lang="en-US"/>
          </a:p>
        </p:txBody>
      </p:sp>
    </p:spTree>
    <p:extLst>
      <p:ext uri="{BB962C8B-B14F-4D97-AF65-F5344CB8AC3E}">
        <p14:creationId xmlns:p14="http://schemas.microsoft.com/office/powerpoint/2010/main" val="1065974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4D2242-92CB-442C-B216-7A7A9441C967}" type="datetimeFigureOut">
              <a:rPr lang="en-US" smtClean="0">
                <a:solidFill>
                  <a:srgbClr val="438086"/>
                </a:solidFill>
              </a:rPr>
              <a:pPr/>
              <a:t>11/13/2014</a:t>
            </a:fld>
            <a:endParaRPr lang="en-US">
              <a:solidFill>
                <a:srgbClr val="438086"/>
              </a:solidFill>
            </a:endParaRPr>
          </a:p>
        </p:txBody>
      </p:sp>
      <p:sp>
        <p:nvSpPr>
          <p:cNvPr id="3" name="Footer Placeholder 2"/>
          <p:cNvSpPr>
            <a:spLocks noGrp="1"/>
          </p:cNvSpPr>
          <p:nvPr>
            <p:ph type="ftr" sz="quarter" idx="11"/>
          </p:nvPr>
        </p:nvSpPr>
        <p:spPr/>
        <p:txBody>
          <a:bodyPr/>
          <a:lstStyle/>
          <a:p>
            <a:endParaRPr lang="en-US">
              <a:solidFill>
                <a:srgbClr val="438086"/>
              </a:solidFill>
            </a:endParaRPr>
          </a:p>
        </p:txBody>
      </p:sp>
      <p:sp>
        <p:nvSpPr>
          <p:cNvPr id="4" name="Slide Number Placeholder 3"/>
          <p:cNvSpPr>
            <a:spLocks noGrp="1"/>
          </p:cNvSpPr>
          <p:nvPr>
            <p:ph type="sldNum" sz="quarter" idx="12"/>
          </p:nvPr>
        </p:nvSpPr>
        <p:spPr/>
        <p:txBody>
          <a:bodyPr/>
          <a:lstStyle/>
          <a:p>
            <a:fld id="{676A1CFC-18DB-4962-A1DA-AC22A6859528}" type="slidenum">
              <a:rPr lang="en-US" smtClean="0"/>
              <a:pPr/>
              <a:t>‹#›</a:t>
            </a:fld>
            <a:endParaRPr lang="en-US"/>
          </a:p>
        </p:txBody>
      </p:sp>
    </p:spTree>
    <p:extLst>
      <p:ext uri="{BB962C8B-B14F-4D97-AF65-F5344CB8AC3E}">
        <p14:creationId xmlns:p14="http://schemas.microsoft.com/office/powerpoint/2010/main" val="22471916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94D2242-92CB-442C-B216-7A7A9441C967}" type="datetimeFigureOut">
              <a:rPr lang="en-US" smtClean="0">
                <a:solidFill>
                  <a:srgbClr val="438086"/>
                </a:solidFill>
              </a:rPr>
              <a:pPr/>
              <a:t>11/13/2014</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676A1CFC-18DB-4962-A1DA-AC22A6859528}" type="slidenum">
              <a:rPr lang="en-US" smtClean="0"/>
              <a:pPr/>
              <a:t>‹#›</a:t>
            </a:fld>
            <a:endParaRPr lang="en-US"/>
          </a:p>
        </p:txBody>
      </p:sp>
    </p:spTree>
    <p:extLst>
      <p:ext uri="{BB962C8B-B14F-4D97-AF65-F5344CB8AC3E}">
        <p14:creationId xmlns:p14="http://schemas.microsoft.com/office/powerpoint/2010/main" val="1518988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11/13/2014</a:t>
            </a:fld>
            <a:endParaRPr lang="en-US">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U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33675567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94D2242-92CB-442C-B216-7A7A9441C967}" type="datetimeFigureOut">
              <a:rPr lang="en-US" smtClean="0">
                <a:solidFill>
                  <a:srgbClr val="438086"/>
                </a:solidFill>
              </a:rPr>
              <a:pPr/>
              <a:t>11/13/2014</a:t>
            </a:fld>
            <a:endParaRPr lang="en-US">
              <a:solidFill>
                <a:srgbClr val="438086"/>
              </a:solidFill>
            </a:endParaRPr>
          </a:p>
        </p:txBody>
      </p:sp>
      <p:sp>
        <p:nvSpPr>
          <p:cNvPr id="6" name="Footer Placeholder 5"/>
          <p:cNvSpPr>
            <a:spLocks noGrp="1"/>
          </p:cNvSpPr>
          <p:nvPr>
            <p:ph type="ftr" sz="quarter" idx="11"/>
          </p:nvPr>
        </p:nvSpPr>
        <p:spPr/>
        <p:txBody>
          <a:bodyPr/>
          <a:lstStyle/>
          <a:p>
            <a:endParaRPr lang="en-US">
              <a:solidFill>
                <a:srgbClr val="438086"/>
              </a:solidFill>
            </a:endParaRPr>
          </a:p>
        </p:txBody>
      </p:sp>
      <p:sp>
        <p:nvSpPr>
          <p:cNvPr id="7" name="Slide Number Placeholder 6"/>
          <p:cNvSpPr>
            <a:spLocks noGrp="1"/>
          </p:cNvSpPr>
          <p:nvPr>
            <p:ph type="sldNum" sz="quarter" idx="12"/>
          </p:nvPr>
        </p:nvSpPr>
        <p:spPr/>
        <p:txBody>
          <a:bodyPr/>
          <a:lstStyle/>
          <a:p>
            <a:fld id="{676A1CFC-18DB-4962-A1DA-AC22A6859528}" type="slidenum">
              <a:rPr lang="en-US" smtClean="0"/>
              <a:pPr/>
              <a:t>‹#›</a:t>
            </a:fld>
            <a:endParaRPr lang="en-US"/>
          </a:p>
        </p:txBody>
      </p:sp>
    </p:spTree>
    <p:extLst>
      <p:ext uri="{BB962C8B-B14F-4D97-AF65-F5344CB8AC3E}">
        <p14:creationId xmlns:p14="http://schemas.microsoft.com/office/powerpoint/2010/main" val="13926899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4D2242-92CB-442C-B216-7A7A9441C967}" type="datetimeFigureOut">
              <a:rPr lang="en-US" smtClean="0">
                <a:solidFill>
                  <a:srgbClr val="438086"/>
                </a:solidFill>
              </a:rPr>
              <a:pPr/>
              <a:t>11/13/2014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676A1CFC-18DB-4962-A1DA-AC22A6859528}" type="slidenum">
              <a:rPr lang="en-US" smtClean="0"/>
              <a:pPr/>
              <a:t>‹#›</a:t>
            </a:fld>
            <a:endParaRPr lang="en-US"/>
          </a:p>
        </p:txBody>
      </p:sp>
    </p:spTree>
    <p:extLst>
      <p:ext uri="{BB962C8B-B14F-4D97-AF65-F5344CB8AC3E}">
        <p14:creationId xmlns:p14="http://schemas.microsoft.com/office/powerpoint/2010/main" val="41311613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94D2242-92CB-442C-B216-7A7A9441C967}" type="datetimeFigureOut">
              <a:rPr lang="en-US" smtClean="0">
                <a:solidFill>
                  <a:srgbClr val="438086"/>
                </a:solidFill>
              </a:rPr>
              <a:pPr/>
              <a:t>11/13/2014</a:t>
            </a:fld>
            <a:endParaRPr lang="en-US">
              <a:solidFill>
                <a:srgbClr val="438086"/>
              </a:solidFill>
            </a:endParaRPr>
          </a:p>
        </p:txBody>
      </p:sp>
      <p:sp>
        <p:nvSpPr>
          <p:cNvPr id="5" name="Footer Placeholder 4"/>
          <p:cNvSpPr>
            <a:spLocks noGrp="1"/>
          </p:cNvSpPr>
          <p:nvPr>
            <p:ph type="ftr" sz="quarter" idx="11"/>
          </p:nvPr>
        </p:nvSpPr>
        <p:spPr/>
        <p:txBody>
          <a:bodyPr/>
          <a:lstStyle/>
          <a:p>
            <a:endParaRPr lang="en-US">
              <a:solidFill>
                <a:srgbClr val="438086"/>
              </a:solidFill>
            </a:endParaRPr>
          </a:p>
        </p:txBody>
      </p:sp>
      <p:sp>
        <p:nvSpPr>
          <p:cNvPr id="6" name="Slide Number Placeholder 5"/>
          <p:cNvSpPr>
            <a:spLocks noGrp="1"/>
          </p:cNvSpPr>
          <p:nvPr>
            <p:ph type="sldNum" sz="quarter" idx="12"/>
          </p:nvPr>
        </p:nvSpPr>
        <p:spPr/>
        <p:txBody>
          <a:bodyPr/>
          <a:lstStyle/>
          <a:p>
            <a:fld id="{676A1CFC-18DB-4962-A1DA-AC22A6859528}" type="slidenum">
              <a:rPr lang="en-US" smtClean="0"/>
              <a:pPr/>
              <a:t>‹#›</a:t>
            </a:fld>
            <a:endParaRPr lang="en-US"/>
          </a:p>
        </p:txBody>
      </p:sp>
    </p:spTree>
    <p:extLst>
      <p:ext uri="{BB962C8B-B14F-4D97-AF65-F5344CB8AC3E}">
        <p14:creationId xmlns:p14="http://schemas.microsoft.com/office/powerpoint/2010/main" val="2628045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11/13/2014</a:t>
            </a:fld>
            <a:endParaRPr lang="en-US">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en-US">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353867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11/13/2014</a:t>
            </a:fld>
            <a:endParaRPr lang="en-US">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en-US">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544279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11/13/2014</a:t>
            </a:fld>
            <a:endParaRPr lang="en-US">
              <a:solidFill>
                <a:srgbClr val="303030">
                  <a:lumMod val="90000"/>
                  <a:lumOff val="10000"/>
                </a:srgbClr>
              </a:solidFill>
            </a:endParaRPr>
          </a:p>
        </p:txBody>
      </p:sp>
      <p:sp>
        <p:nvSpPr>
          <p:cNvPr id="8" name="Footer Placeholder 7"/>
          <p:cNvSpPr>
            <a:spLocks noGrp="1"/>
          </p:cNvSpPr>
          <p:nvPr>
            <p:ph type="ftr" sz="quarter" idx="11"/>
          </p:nvPr>
        </p:nvSpPr>
        <p:spPr/>
        <p:txBody>
          <a:bodyPr/>
          <a:lstStyle/>
          <a:p>
            <a:endParaRPr lang="en-US">
              <a:solidFill>
                <a:srgbClr val="303030">
                  <a:lumMod val="90000"/>
                  <a:lumOff val="10000"/>
                </a:srgbClr>
              </a:solidFill>
            </a:endParaRPr>
          </a:p>
        </p:txBody>
      </p:sp>
      <p:sp>
        <p:nvSpPr>
          <p:cNvPr id="9" name="Slide Number Placeholder 8"/>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939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11/13/2014</a:t>
            </a:fld>
            <a:endParaRPr lang="en-US">
              <a:solidFill>
                <a:srgbClr val="303030">
                  <a:lumMod val="90000"/>
                  <a:lumOff val="10000"/>
                </a:srgbClr>
              </a:solidFill>
            </a:endParaRPr>
          </a:p>
        </p:txBody>
      </p:sp>
      <p:sp>
        <p:nvSpPr>
          <p:cNvPr id="4" name="Footer Placeholder 3"/>
          <p:cNvSpPr>
            <a:spLocks noGrp="1"/>
          </p:cNvSpPr>
          <p:nvPr>
            <p:ph type="ftr" sz="quarter" idx="11"/>
          </p:nvPr>
        </p:nvSpPr>
        <p:spPr/>
        <p:txBody>
          <a:bodyPr/>
          <a:lstStyle/>
          <a:p>
            <a:endParaRPr lang="en-US">
              <a:solidFill>
                <a:srgbClr val="303030">
                  <a:lumMod val="90000"/>
                  <a:lumOff val="10000"/>
                </a:srgbClr>
              </a:solidFill>
            </a:endParaRPr>
          </a:p>
        </p:txBody>
      </p:sp>
      <p:sp>
        <p:nvSpPr>
          <p:cNvPr id="5" name="Slide Number Placeholder 4"/>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2699857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11/13/2014</a:t>
            </a:fld>
            <a:endParaRPr lang="en-US">
              <a:solidFill>
                <a:srgbClr val="303030">
                  <a:lumMod val="90000"/>
                  <a:lumOff val="10000"/>
                </a:srgbClr>
              </a:solidFill>
            </a:endParaRPr>
          </a:p>
        </p:txBody>
      </p:sp>
      <p:sp>
        <p:nvSpPr>
          <p:cNvPr id="3" name="Footer Placeholder 2"/>
          <p:cNvSpPr>
            <a:spLocks noGrp="1"/>
          </p:cNvSpPr>
          <p:nvPr>
            <p:ph type="ftr" sz="quarter" idx="11"/>
          </p:nvPr>
        </p:nvSpPr>
        <p:spPr/>
        <p:txBody>
          <a:bodyPr/>
          <a:lstStyle/>
          <a:p>
            <a:endParaRPr lang="en-US">
              <a:solidFill>
                <a:srgbClr val="303030">
                  <a:lumMod val="90000"/>
                  <a:lumOff val="10000"/>
                </a:srgbClr>
              </a:solidFill>
            </a:endParaRPr>
          </a:p>
        </p:txBody>
      </p:sp>
      <p:sp>
        <p:nvSpPr>
          <p:cNvPr id="4" name="Slide Number Placeholder 3"/>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1351845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11/13/2014</a:t>
            </a:fld>
            <a:endParaRPr lang="en-US">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en-US">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436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85B0F-04D5-4D17-8CCA-986A59B175C1}" type="datetimeFigureOut">
              <a:rPr lang="en-US" smtClean="0">
                <a:solidFill>
                  <a:srgbClr val="303030">
                    <a:lumMod val="90000"/>
                    <a:lumOff val="10000"/>
                  </a:srgbClr>
                </a:solidFill>
              </a:rPr>
              <a:pPr/>
              <a:t>11/13/2014</a:t>
            </a:fld>
            <a:endParaRPr lang="en-US">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en-US">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Tree>
    <p:extLst>
      <p:ext uri="{BB962C8B-B14F-4D97-AF65-F5344CB8AC3E}">
        <p14:creationId xmlns:p14="http://schemas.microsoft.com/office/powerpoint/2010/main" val="70472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9885B0F-04D5-4D17-8CCA-986A59B175C1}" type="datetimeFigureOut">
              <a:rPr lang="en-US" smtClean="0">
                <a:solidFill>
                  <a:srgbClr val="303030">
                    <a:lumMod val="90000"/>
                    <a:lumOff val="10000"/>
                  </a:srgbClr>
                </a:solidFill>
              </a:rPr>
              <a:pPr/>
              <a:t>11/13/2014</a:t>
            </a:fld>
            <a:endParaRPr lang="en-US">
              <a:solidFill>
                <a:srgbClr val="303030">
                  <a:lumMod val="90000"/>
                  <a:lumOff val="10000"/>
                </a:srgbClr>
              </a:solidFill>
            </a:endParaRP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solidFill>
                <a:srgbClr val="303030">
                  <a:lumMod val="90000"/>
                  <a:lumOff val="10000"/>
                </a:srgbClr>
              </a:solidFill>
            </a:endParaRP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9DBEE2B-C5F0-4610-90EB-AD72330C6E9A}" type="slidenum">
              <a:rPr lang="en-US" smtClean="0">
                <a:solidFill>
                  <a:prstClr val="black">
                    <a:lumMod val="85000"/>
                    <a:lumOff val="15000"/>
                  </a:prstClr>
                </a:solidFill>
              </a:rPr>
              <a:pPr/>
              <a:t>‹#›</a:t>
            </a:fld>
            <a:endParaRPr lang="en-US">
              <a:solidFill>
                <a:prstClr val="black">
                  <a:lumMod val="85000"/>
                  <a:lumOff val="15000"/>
                </a:prstClr>
              </a:solidFill>
            </a:endParaRP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658733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94D2242-92CB-442C-B216-7A7A9441C967}" type="datetimeFigureOut">
              <a:rPr lang="en-US" smtClean="0">
                <a:solidFill>
                  <a:srgbClr val="438086"/>
                </a:solidFill>
              </a:rPr>
              <a:pPr/>
              <a:t>11/13/2014</a:t>
            </a:fld>
            <a:endParaRPr lang="en-US">
              <a:solidFill>
                <a:srgbClr val="438086"/>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rgbClr val="438086"/>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76A1CFC-18DB-4962-A1DA-AC22A6859528}" type="slidenum">
              <a:rPr lang="en-US" smtClean="0"/>
              <a:pPr/>
              <a:t>‹#›</a:t>
            </a:fld>
            <a:endParaRPr lang="en-US"/>
          </a:p>
        </p:txBody>
      </p:sp>
    </p:spTree>
    <p:extLst>
      <p:ext uri="{BB962C8B-B14F-4D97-AF65-F5344CB8AC3E}">
        <p14:creationId xmlns:p14="http://schemas.microsoft.com/office/powerpoint/2010/main" val="36253277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youtu.be/Qj0JDnQIZf0"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6781800" cy="838200"/>
          </a:xfrm>
        </p:spPr>
        <p:txBody>
          <a:bodyPr anchor="t">
            <a:normAutofit fontScale="90000"/>
          </a:bodyPr>
          <a:lstStyle/>
          <a:p>
            <a:r>
              <a:rPr lang="en-US" dirty="0" smtClean="0"/>
              <a:t>Bellringer: Nov. 13/14</a:t>
            </a:r>
            <a:endParaRPr lang="en-US" dirty="0"/>
          </a:p>
        </p:txBody>
      </p:sp>
      <p:sp>
        <p:nvSpPr>
          <p:cNvPr id="3" name="Content Placeholder 2"/>
          <p:cNvSpPr>
            <a:spLocks noGrp="1"/>
          </p:cNvSpPr>
          <p:nvPr>
            <p:ph idx="1"/>
          </p:nvPr>
        </p:nvSpPr>
        <p:spPr>
          <a:xfrm>
            <a:off x="762000" y="1219200"/>
            <a:ext cx="7543800" cy="4876800"/>
          </a:xfrm>
        </p:spPr>
        <p:txBody>
          <a:bodyPr anchor="t">
            <a:normAutofit/>
          </a:bodyPr>
          <a:lstStyle/>
          <a:p>
            <a:r>
              <a:rPr lang="en-US" dirty="0" smtClean="0"/>
              <a:t>FOLLOW THESE DIRECTIONS</a:t>
            </a:r>
          </a:p>
          <a:p>
            <a:pPr marL="777240" lvl="1" indent="-457200">
              <a:buAutoNum type="arabicPeriod"/>
            </a:pPr>
            <a:r>
              <a:rPr lang="en-US" dirty="0" smtClean="0"/>
              <a:t>If you don’t have your project with you at this exact moment, complete a PINK SLIP explanation. The slips are on the back table and on the front cart. </a:t>
            </a:r>
          </a:p>
          <a:p>
            <a:pPr marL="320040" lvl="1" indent="0">
              <a:buNone/>
            </a:pPr>
            <a:endParaRPr lang="en-US" dirty="0" smtClean="0"/>
          </a:p>
          <a:p>
            <a:pPr marL="320040" lvl="1" indent="0">
              <a:buNone/>
            </a:pPr>
            <a:r>
              <a:rPr lang="en-US" dirty="0" smtClean="0"/>
              <a:t>2. Those with your projects – good job. </a:t>
            </a:r>
          </a:p>
          <a:p>
            <a:pPr marL="320040" lvl="1" indent="0">
              <a:buNone/>
            </a:pPr>
            <a:r>
              <a:rPr lang="en-US" dirty="0" smtClean="0"/>
              <a:t>3. For each entry, label in PENCIL which criteria it covers. If it is obvious based on the title or the components, you might still want to label it.</a:t>
            </a:r>
          </a:p>
          <a:p>
            <a:pPr marL="320040" lvl="1" indent="0">
              <a:buNone/>
            </a:pPr>
            <a:r>
              <a:rPr lang="en-US" dirty="0" smtClean="0"/>
              <a:t>4. If I can’t easily identify which criteria the entry covers, I am deducting credit for each instance. </a:t>
            </a:r>
            <a:endParaRPr lang="en-US" dirty="0"/>
          </a:p>
        </p:txBody>
      </p:sp>
    </p:spTree>
    <p:extLst>
      <p:ext uri="{BB962C8B-B14F-4D97-AF65-F5344CB8AC3E}">
        <p14:creationId xmlns:p14="http://schemas.microsoft.com/office/powerpoint/2010/main" val="574679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Lessons in Unit 2</a:t>
            </a:r>
            <a:endParaRPr lang="en-US" dirty="0"/>
          </a:p>
        </p:txBody>
      </p:sp>
      <p:sp>
        <p:nvSpPr>
          <p:cNvPr id="3" name="Content Placeholder 2"/>
          <p:cNvSpPr>
            <a:spLocks noGrp="1"/>
          </p:cNvSpPr>
          <p:nvPr>
            <p:ph idx="1"/>
          </p:nvPr>
        </p:nvSpPr>
        <p:spPr/>
        <p:txBody>
          <a:bodyPr>
            <a:normAutofit fontScale="92500"/>
          </a:bodyPr>
          <a:lstStyle/>
          <a:p>
            <a:r>
              <a:rPr lang="en-US" b="1" dirty="0" smtClean="0"/>
              <a:t>Characterization and word choice </a:t>
            </a:r>
            <a:r>
              <a:rPr lang="en-US" dirty="0" smtClean="0"/>
              <a:t>– how do authors manipulate these and our perceptions? </a:t>
            </a:r>
          </a:p>
          <a:p>
            <a:r>
              <a:rPr lang="en-US" b="1" dirty="0" smtClean="0"/>
              <a:t>Unreliable narrators </a:t>
            </a:r>
            <a:r>
              <a:rPr lang="en-US" dirty="0" smtClean="0"/>
              <a:t>– what do we do when we can’t trust our narrator to tell the truth? </a:t>
            </a:r>
          </a:p>
          <a:p>
            <a:r>
              <a:rPr lang="en-US" b="1" dirty="0" smtClean="0"/>
              <a:t>Manipulating viewpoints </a:t>
            </a:r>
            <a:r>
              <a:rPr lang="en-US" dirty="0" smtClean="0"/>
              <a:t>– how do we know the truth of the story when it is edited to hide the truth until the end? </a:t>
            </a:r>
          </a:p>
          <a:p>
            <a:r>
              <a:rPr lang="en-US" b="1" dirty="0" smtClean="0"/>
              <a:t>Factual interpretations </a:t>
            </a:r>
            <a:r>
              <a:rPr lang="en-US" dirty="0" smtClean="0"/>
              <a:t>– how do we know the truth of an event when different perspectives interpret the same facts differently? </a:t>
            </a:r>
            <a:endParaRPr lang="en-US" dirty="0"/>
          </a:p>
        </p:txBody>
      </p:sp>
    </p:spTree>
    <p:extLst>
      <p:ext uri="{BB962C8B-B14F-4D97-AF65-F5344CB8AC3E}">
        <p14:creationId xmlns:p14="http://schemas.microsoft.com/office/powerpoint/2010/main" val="695952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Task</a:t>
            </a:r>
            <a:endParaRPr lang="en-US" dirty="0"/>
          </a:p>
        </p:txBody>
      </p:sp>
      <p:sp>
        <p:nvSpPr>
          <p:cNvPr id="3" name="Content Placeholder 2"/>
          <p:cNvSpPr>
            <a:spLocks noGrp="1"/>
          </p:cNvSpPr>
          <p:nvPr>
            <p:ph idx="1"/>
          </p:nvPr>
        </p:nvSpPr>
        <p:spPr/>
        <p:txBody>
          <a:bodyPr/>
          <a:lstStyle/>
          <a:p>
            <a:r>
              <a:rPr lang="en-US" dirty="0" smtClean="0"/>
              <a:t>You will not have a independent project.</a:t>
            </a:r>
          </a:p>
          <a:p>
            <a:r>
              <a:rPr lang="en-US" dirty="0" smtClean="0"/>
              <a:t>Your “project” will be a guided performance task. </a:t>
            </a:r>
          </a:p>
          <a:p>
            <a:r>
              <a:rPr lang="en-US" dirty="0" smtClean="0"/>
              <a:t>You will be completing a performance task in school. This is a type of assessment which asks you to investigate information and then write an expository piece using the texts you investigated. </a:t>
            </a:r>
            <a:endParaRPr lang="en-US" dirty="0"/>
          </a:p>
        </p:txBody>
      </p:sp>
    </p:spTree>
    <p:extLst>
      <p:ext uri="{BB962C8B-B14F-4D97-AF65-F5344CB8AC3E}">
        <p14:creationId xmlns:p14="http://schemas.microsoft.com/office/powerpoint/2010/main" val="3558672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assessment</a:t>
            </a:r>
            <a:endParaRPr lang="en-US" dirty="0"/>
          </a:p>
        </p:txBody>
      </p:sp>
      <p:sp>
        <p:nvSpPr>
          <p:cNvPr id="3" name="Content Placeholder 2"/>
          <p:cNvSpPr>
            <a:spLocks noGrp="1"/>
          </p:cNvSpPr>
          <p:nvPr>
            <p:ph idx="1"/>
          </p:nvPr>
        </p:nvSpPr>
        <p:spPr/>
        <p:txBody>
          <a:bodyPr>
            <a:normAutofit lnSpcReduction="10000"/>
          </a:bodyPr>
          <a:lstStyle/>
          <a:p>
            <a:r>
              <a:rPr lang="en-US" dirty="0" smtClean="0"/>
              <a:t>You will take this at the end of the unit – probably in January.</a:t>
            </a:r>
          </a:p>
          <a:p>
            <a:endParaRPr lang="en-US" dirty="0" smtClean="0"/>
          </a:p>
          <a:p>
            <a:r>
              <a:rPr lang="en-US" dirty="0" smtClean="0"/>
              <a:t>It will be similar to the common assessment you just took for unit 1. </a:t>
            </a:r>
          </a:p>
          <a:p>
            <a:endParaRPr lang="en-US" dirty="0"/>
          </a:p>
          <a:p>
            <a:r>
              <a:rPr lang="en-US" dirty="0" smtClean="0"/>
              <a:t>This assessment is different from the performance task which is more research based. </a:t>
            </a:r>
          </a:p>
          <a:p>
            <a:endParaRPr lang="en-US" dirty="0"/>
          </a:p>
          <a:p>
            <a:r>
              <a:rPr lang="en-US" dirty="0" smtClean="0"/>
              <a:t>Keep all these things in perspective. </a:t>
            </a:r>
          </a:p>
          <a:p>
            <a:endParaRPr lang="en-US" dirty="0"/>
          </a:p>
        </p:txBody>
      </p:sp>
    </p:spTree>
    <p:extLst>
      <p:ext uri="{BB962C8B-B14F-4D97-AF65-F5344CB8AC3E}">
        <p14:creationId xmlns:p14="http://schemas.microsoft.com/office/powerpoint/2010/main" val="114328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Write Now – on a piece of paper. You will be using this paper again today. </a:t>
            </a:r>
            <a:endParaRPr lang="en-US" dirty="0"/>
          </a:p>
        </p:txBody>
      </p:sp>
      <p:sp>
        <p:nvSpPr>
          <p:cNvPr id="3" name="Content Placeholder 2"/>
          <p:cNvSpPr>
            <a:spLocks noGrp="1"/>
          </p:cNvSpPr>
          <p:nvPr>
            <p:ph idx="1"/>
          </p:nvPr>
        </p:nvSpPr>
        <p:spPr/>
        <p:txBody>
          <a:bodyPr/>
          <a:lstStyle/>
          <a:p>
            <a:r>
              <a:rPr lang="en-US" dirty="0" smtClean="0"/>
              <a:t>Why do we need to know our world and to be able to separate truth from artifice? </a:t>
            </a:r>
            <a:endParaRPr lang="en-US" dirty="0"/>
          </a:p>
        </p:txBody>
      </p:sp>
    </p:spTree>
    <p:extLst>
      <p:ext uri="{BB962C8B-B14F-4D97-AF65-F5344CB8AC3E}">
        <p14:creationId xmlns:p14="http://schemas.microsoft.com/office/powerpoint/2010/main" val="3119815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6781800" cy="1600200"/>
          </a:xfrm>
        </p:spPr>
        <p:txBody>
          <a:bodyPr>
            <a:normAutofit/>
          </a:bodyPr>
          <a:lstStyle/>
          <a:p>
            <a:r>
              <a:rPr lang="en-US" sz="3500" dirty="0" smtClean="0"/>
              <a:t>Write Now – use the paper from the previous slide. </a:t>
            </a:r>
            <a:endParaRPr lang="en-US" sz="3500" dirty="0"/>
          </a:p>
        </p:txBody>
      </p:sp>
      <p:sp>
        <p:nvSpPr>
          <p:cNvPr id="3" name="Content Placeholder 2"/>
          <p:cNvSpPr>
            <a:spLocks noGrp="1"/>
          </p:cNvSpPr>
          <p:nvPr>
            <p:ph idx="1"/>
          </p:nvPr>
        </p:nvSpPr>
        <p:spPr>
          <a:xfrm>
            <a:off x="685800" y="1981200"/>
            <a:ext cx="7543800" cy="3886200"/>
          </a:xfrm>
        </p:spPr>
        <p:txBody>
          <a:bodyPr anchor="t">
            <a:normAutofit/>
          </a:bodyPr>
          <a:lstStyle/>
          <a:p>
            <a:pPr marL="0" indent="0">
              <a:buNone/>
            </a:pPr>
            <a:r>
              <a:rPr lang="en-US" dirty="0" smtClean="0"/>
              <a:t>Which </a:t>
            </a:r>
            <a:r>
              <a:rPr lang="en-US" dirty="0" smtClean="0"/>
              <a:t>statement </a:t>
            </a:r>
            <a:r>
              <a:rPr lang="en-US" dirty="0" smtClean="0"/>
              <a:t>do you agree with more and why?</a:t>
            </a:r>
          </a:p>
          <a:p>
            <a:pPr marL="777240" lvl="1" indent="-457200">
              <a:buFont typeface="+mj-lt"/>
              <a:buAutoNum type="arabicPeriod"/>
            </a:pPr>
            <a:r>
              <a:rPr lang="en-US" dirty="0" smtClean="0"/>
              <a:t>“Being nice to someone you don’t like isn’t being two-faced; it’s being mature.”</a:t>
            </a:r>
          </a:p>
          <a:p>
            <a:pPr marL="1371600" lvl="5" indent="0">
              <a:buNone/>
            </a:pPr>
            <a:r>
              <a:rPr lang="en-US" sz="2200" dirty="0"/>
              <a:t>	</a:t>
            </a:r>
            <a:r>
              <a:rPr lang="en-US" sz="2200" dirty="0" smtClean="0"/>
              <a:t>	</a:t>
            </a:r>
            <a:r>
              <a:rPr lang="en-US" sz="2200" b="1" dirty="0" smtClean="0"/>
              <a:t>	OR</a:t>
            </a:r>
          </a:p>
          <a:p>
            <a:pPr marL="777240" lvl="1" indent="-457200">
              <a:buFont typeface="+mj-lt"/>
              <a:buAutoNum type="arabicPeriod"/>
            </a:pPr>
            <a:r>
              <a:rPr lang="en-US" dirty="0" smtClean="0"/>
              <a:t>“When people are </a:t>
            </a:r>
            <a:r>
              <a:rPr lang="en-US" dirty="0" smtClean="0"/>
              <a:t>two-faced, </a:t>
            </a:r>
            <a:r>
              <a:rPr lang="en-US" dirty="0" smtClean="0"/>
              <a:t>the only thing you’ll know for certain is that you can’t trust either of them”</a:t>
            </a:r>
          </a:p>
          <a:p>
            <a:pPr marL="320040" lvl="1" indent="0">
              <a:buNone/>
            </a:pPr>
            <a:endParaRPr lang="en-US" dirty="0"/>
          </a:p>
          <a:p>
            <a:pPr marL="320040" lvl="1" indent="0">
              <a:buNone/>
            </a:pPr>
            <a:r>
              <a:rPr lang="en-US" dirty="0" smtClean="0"/>
              <a:t>SAVE your discussion while you respond in writing. </a:t>
            </a:r>
          </a:p>
          <a:p>
            <a:pPr marL="320040" lvl="1" indent="0">
              <a:buNone/>
            </a:pPr>
            <a:r>
              <a:rPr lang="en-US" dirty="0" smtClean="0"/>
              <a:t>We will share with each other momentarily. </a:t>
            </a:r>
          </a:p>
        </p:txBody>
      </p:sp>
    </p:spTree>
    <p:extLst>
      <p:ext uri="{BB962C8B-B14F-4D97-AF65-F5344CB8AC3E}">
        <p14:creationId xmlns:p14="http://schemas.microsoft.com/office/powerpoint/2010/main" val="35575429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429000"/>
            <a:ext cx="8763000" cy="1524000"/>
          </a:xfrm>
        </p:spPr>
        <p:txBody>
          <a:bodyPr/>
          <a:lstStyle/>
          <a:p>
            <a:pPr algn="ctr"/>
            <a:r>
              <a:rPr lang="en-US" sz="7000" dirty="0" smtClean="0"/>
              <a:t>“The Possibility of Evil</a:t>
            </a:r>
            <a:r>
              <a:rPr lang="en-US" dirty="0" smtClean="0"/>
              <a:t>”</a:t>
            </a:r>
            <a:endParaRPr lang="en-US" dirty="0"/>
          </a:p>
        </p:txBody>
      </p:sp>
      <p:sp>
        <p:nvSpPr>
          <p:cNvPr id="3" name="Subtitle 2"/>
          <p:cNvSpPr>
            <a:spLocks noGrp="1"/>
          </p:cNvSpPr>
          <p:nvPr>
            <p:ph type="subTitle" idx="1"/>
          </p:nvPr>
        </p:nvSpPr>
        <p:spPr>
          <a:xfrm>
            <a:off x="1104900" y="5257800"/>
            <a:ext cx="6858000" cy="990600"/>
          </a:xfrm>
        </p:spPr>
        <p:txBody>
          <a:bodyPr/>
          <a:lstStyle/>
          <a:p>
            <a:pPr algn="ctr"/>
            <a:r>
              <a:rPr lang="en-US" dirty="0" smtClean="0"/>
              <a:t>By Shirley Jackson</a:t>
            </a:r>
            <a:endParaRPr lang="en-US" dirty="0"/>
          </a:p>
        </p:txBody>
      </p:sp>
      <p:pic>
        <p:nvPicPr>
          <p:cNvPr id="1026" name="Picture 2" descr="C:\Users\cschroeder\AppData\Local\Microsoft\Windows\Temporary Internet Files\Content.IE5\T2PQH774\MC90043687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97427"/>
            <a:ext cx="26670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562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cschroeder\AppData\Local\Microsoft\Windows\Temporary Internet Files\Content.IE5\IW6VNVZ5\MC90043383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799" y="3429000"/>
            <a:ext cx="3621505" cy="3200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685800" y="152400"/>
            <a:ext cx="7543800" cy="3886200"/>
          </a:xfrm>
        </p:spPr>
        <p:txBody>
          <a:bodyPr/>
          <a:lstStyle/>
          <a:p>
            <a:pPr marL="0" indent="0" algn="ctr">
              <a:buNone/>
            </a:pPr>
            <a:endParaRPr lang="en-US" dirty="0" smtClean="0"/>
          </a:p>
          <a:p>
            <a:pPr marL="0" indent="0" algn="ctr">
              <a:buNone/>
            </a:pPr>
            <a:r>
              <a:rPr lang="en-US" dirty="0" smtClean="0"/>
              <a:t>71-year-old Adela Strangeworth writes anonymous letters to select townspeople, alerting them to the possibility of suspected, but unproven, evil in their lives. Eventually, Miss Strangeworth’s destructive meddling is found out, with painful consequences.</a:t>
            </a:r>
          </a:p>
          <a:p>
            <a:pPr marL="0" indent="0" algn="ctr">
              <a:buNone/>
            </a:pPr>
            <a:r>
              <a:rPr lang="en-US" dirty="0" smtClean="0"/>
              <a:t>				</a:t>
            </a:r>
            <a:r>
              <a:rPr lang="en-US" sz="1800" dirty="0" smtClean="0"/>
              <a:t>--</a:t>
            </a:r>
            <a:r>
              <a:rPr lang="en-US" sz="1800" i="1" dirty="0" smtClean="0"/>
              <a:t>McDougal Littell Literature </a:t>
            </a:r>
            <a:r>
              <a:rPr lang="en-US" sz="1800" dirty="0" smtClean="0"/>
              <a:t>textbook</a:t>
            </a:r>
            <a:endParaRPr lang="en-US" sz="1800" dirty="0"/>
          </a:p>
        </p:txBody>
      </p:sp>
    </p:spTree>
    <p:extLst>
      <p:ext uri="{BB962C8B-B14F-4D97-AF65-F5344CB8AC3E}">
        <p14:creationId xmlns:p14="http://schemas.microsoft.com/office/powerpoint/2010/main" val="27520519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LEQ </a:t>
            </a:r>
            <a:r>
              <a:rPr lang="en-US" dirty="0" smtClean="0"/>
              <a:t> </a:t>
            </a:r>
            <a:r>
              <a:rPr lang="en-US" dirty="0" smtClean="0"/>
              <a:t>Characterization</a:t>
            </a:r>
            <a:endParaRPr lang="en-US" dirty="0"/>
          </a:p>
        </p:txBody>
      </p:sp>
      <p:sp>
        <p:nvSpPr>
          <p:cNvPr id="3" name="Content Placeholder 2"/>
          <p:cNvSpPr>
            <a:spLocks noGrp="1"/>
          </p:cNvSpPr>
          <p:nvPr>
            <p:ph idx="1"/>
          </p:nvPr>
        </p:nvSpPr>
        <p:spPr/>
        <p:txBody>
          <a:bodyPr/>
          <a:lstStyle/>
          <a:p>
            <a:pPr marL="0" indent="0" algn="ctr">
              <a:buNone/>
            </a:pPr>
            <a:r>
              <a:rPr lang="en-US" dirty="0"/>
              <a:t>How does Shirley Jackson use characterization and word choice to </a:t>
            </a:r>
            <a:r>
              <a:rPr lang="en-US" dirty="0" smtClean="0"/>
              <a:t>illustrate the difference between perception </a:t>
            </a:r>
            <a:r>
              <a:rPr lang="en-US" dirty="0"/>
              <a:t>and reality </a:t>
            </a:r>
            <a:r>
              <a:rPr lang="en-US" dirty="0" smtClean="0"/>
              <a:t>in “The Possibility </a:t>
            </a:r>
            <a:r>
              <a:rPr lang="en-US" dirty="0"/>
              <a:t>of Evil”?</a:t>
            </a:r>
          </a:p>
        </p:txBody>
      </p:sp>
    </p:spTree>
    <p:extLst>
      <p:ext uri="{BB962C8B-B14F-4D97-AF65-F5344CB8AC3E}">
        <p14:creationId xmlns:p14="http://schemas.microsoft.com/office/powerpoint/2010/main" val="16558076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Character Refresher</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Ways </a:t>
            </a:r>
            <a:r>
              <a:rPr lang="en-US" b="1" dirty="0" smtClean="0"/>
              <a:t>to learn about a character:</a:t>
            </a:r>
          </a:p>
          <a:p>
            <a:r>
              <a:rPr lang="en-US" dirty="0" smtClean="0"/>
              <a:t>Direct comments</a:t>
            </a:r>
          </a:p>
          <a:p>
            <a:r>
              <a:rPr lang="en-US" dirty="0" smtClean="0"/>
              <a:t>S.T.E.A.L. </a:t>
            </a:r>
          </a:p>
          <a:p>
            <a:pPr marL="0" indent="0">
              <a:buNone/>
            </a:pPr>
            <a:r>
              <a:rPr lang="en-US" dirty="0"/>
              <a:t>	</a:t>
            </a:r>
            <a:r>
              <a:rPr lang="en-US" dirty="0"/>
              <a:t>Speech, </a:t>
            </a:r>
            <a:r>
              <a:rPr lang="en-US" dirty="0" smtClean="0"/>
              <a:t>thoughts or actions of a </a:t>
            </a:r>
            <a:r>
              <a:rPr lang="en-US" dirty="0"/>
              <a:t>character</a:t>
            </a:r>
          </a:p>
          <a:p>
            <a:pPr marL="0" indent="0">
              <a:buNone/>
            </a:pPr>
            <a:r>
              <a:rPr lang="en-US" dirty="0"/>
              <a:t>	How others react to character</a:t>
            </a:r>
          </a:p>
          <a:p>
            <a:pPr marL="0" indent="0">
              <a:buNone/>
            </a:pPr>
            <a:r>
              <a:rPr lang="en-US" dirty="0" smtClean="0"/>
              <a:t>	Physical description</a:t>
            </a:r>
          </a:p>
          <a:p>
            <a:pPr marL="0" indent="0">
              <a:buNone/>
            </a:pPr>
            <a:endParaRPr lang="en-US" b="1" dirty="0" smtClean="0"/>
          </a:p>
          <a:p>
            <a:pPr marL="0" indent="0">
              <a:buNone/>
            </a:pPr>
            <a:r>
              <a:rPr lang="en-US" b="1" dirty="0" smtClean="0"/>
              <a:t>Types </a:t>
            </a:r>
            <a:r>
              <a:rPr lang="en-US" b="1" dirty="0" smtClean="0"/>
              <a:t>of characters:</a:t>
            </a:r>
          </a:p>
          <a:p>
            <a:r>
              <a:rPr lang="en-US" dirty="0"/>
              <a:t>p</a:t>
            </a:r>
            <a:r>
              <a:rPr lang="en-US" dirty="0" smtClean="0"/>
              <a:t>rotagonist vs. antagonist</a:t>
            </a:r>
          </a:p>
          <a:p>
            <a:r>
              <a:rPr lang="en-US" dirty="0"/>
              <a:t>d</a:t>
            </a:r>
            <a:r>
              <a:rPr lang="en-US" dirty="0" smtClean="0"/>
              <a:t>ynamic vs. static</a:t>
            </a:r>
          </a:p>
          <a:p>
            <a:r>
              <a:rPr lang="en-US" dirty="0"/>
              <a:t>m</a:t>
            </a:r>
            <a:r>
              <a:rPr lang="en-US" dirty="0" smtClean="0"/>
              <a:t>ajor vs. minor</a:t>
            </a:r>
          </a:p>
          <a:p>
            <a:r>
              <a:rPr lang="en-US" dirty="0" smtClean="0"/>
              <a:t>foil</a:t>
            </a:r>
            <a:endParaRPr lang="en-US" dirty="0"/>
          </a:p>
        </p:txBody>
      </p:sp>
      <p:pic>
        <p:nvPicPr>
          <p:cNvPr id="3074" name="Picture 2" descr="C:\Users\cschroeder\AppData\Local\Microsoft\Windows\Temporary Internet Files\Content.IE5\YQPR8MSR\MC90043441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981200"/>
            <a:ext cx="2514600" cy="2828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59136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543800" cy="1600200"/>
          </a:xfrm>
        </p:spPr>
        <p:txBody>
          <a:bodyPr>
            <a:noAutofit/>
          </a:bodyPr>
          <a:lstStyle/>
          <a:p>
            <a:r>
              <a:rPr lang="en-US" sz="3600" dirty="0" smtClean="0"/>
              <a:t>Character Motivation </a:t>
            </a:r>
            <a:br>
              <a:rPr lang="en-US" sz="3600" dirty="0" smtClean="0"/>
            </a:br>
            <a:r>
              <a:rPr lang="en-US" sz="3600" dirty="0" smtClean="0"/>
              <a:t>(reason behind a character’s behavior)</a:t>
            </a:r>
            <a:endParaRPr lang="en-US" sz="36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t>Readers </a:t>
            </a:r>
            <a:r>
              <a:rPr lang="en-US" dirty="0" smtClean="0"/>
              <a:t>need to ask WHY a character behaves in a certain way:</a:t>
            </a:r>
          </a:p>
          <a:p>
            <a:r>
              <a:rPr lang="en-US" dirty="0" smtClean="0"/>
              <a:t>Find stated reasons</a:t>
            </a:r>
          </a:p>
          <a:p>
            <a:r>
              <a:rPr lang="en-US" dirty="0" smtClean="0"/>
              <a:t>Look for clues:</a:t>
            </a:r>
          </a:p>
          <a:p>
            <a:pPr lvl="1"/>
            <a:r>
              <a:rPr lang="en-US" dirty="0"/>
              <a:t>b</a:t>
            </a:r>
            <a:r>
              <a:rPr lang="en-US" dirty="0" smtClean="0"/>
              <a:t>ackground – age, description, home, etc.</a:t>
            </a:r>
          </a:p>
          <a:p>
            <a:pPr lvl="1"/>
            <a:r>
              <a:rPr lang="en-US" dirty="0"/>
              <a:t>s</a:t>
            </a:r>
            <a:r>
              <a:rPr lang="en-US" dirty="0" smtClean="0"/>
              <a:t>peech, thought, actions, revealing expressions &amp; gestures</a:t>
            </a:r>
          </a:p>
          <a:p>
            <a:pPr lvl="1"/>
            <a:r>
              <a:rPr lang="en-US" dirty="0"/>
              <a:t>k</a:t>
            </a:r>
            <a:r>
              <a:rPr lang="en-US" dirty="0" smtClean="0"/>
              <a:t>ey events – how the character interacts</a:t>
            </a:r>
          </a:p>
          <a:p>
            <a:r>
              <a:rPr lang="en-US" dirty="0" smtClean="0"/>
              <a:t>Consider human nature – emotions shared by all, changes, common reactions (stress, fear, etc.)</a:t>
            </a:r>
          </a:p>
          <a:p>
            <a:r>
              <a:rPr lang="en-US" dirty="0" smtClean="0"/>
              <a:t>Infer the motives</a:t>
            </a:r>
            <a:endParaRPr lang="en-US" dirty="0"/>
          </a:p>
        </p:txBody>
      </p:sp>
    </p:spTree>
    <p:extLst>
      <p:ext uri="{BB962C8B-B14F-4D97-AF65-F5344CB8AC3E}">
        <p14:creationId xmlns:p14="http://schemas.microsoft.com/office/powerpoint/2010/main" val="1337288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0"/>
            <a:ext cx="7772400" cy="1470025"/>
          </a:xfrm>
        </p:spPr>
        <p:txBody>
          <a:bodyPr/>
          <a:lstStyle/>
          <a:p>
            <a:r>
              <a:rPr lang="en-US" dirty="0" smtClean="0"/>
              <a:t>UNIT 2: Knowing the World</a:t>
            </a:r>
            <a:endParaRPr lang="en-US" dirty="0"/>
          </a:p>
        </p:txBody>
      </p:sp>
      <p:sp>
        <p:nvSpPr>
          <p:cNvPr id="3" name="Subtitle 2"/>
          <p:cNvSpPr>
            <a:spLocks noGrp="1"/>
          </p:cNvSpPr>
          <p:nvPr>
            <p:ph type="subTitle" idx="1"/>
          </p:nvPr>
        </p:nvSpPr>
        <p:spPr>
          <a:xfrm>
            <a:off x="609600" y="4038600"/>
            <a:ext cx="7772400" cy="1676400"/>
          </a:xfrm>
        </p:spPr>
        <p:txBody>
          <a:bodyPr>
            <a:noAutofit/>
          </a:bodyPr>
          <a:lstStyle/>
          <a:p>
            <a:r>
              <a:rPr lang="en-US" sz="4000" dirty="0" smtClean="0"/>
              <a:t>Why is it difficult to view the world around us objectively? </a:t>
            </a:r>
            <a:endParaRPr lang="en-US" sz="4000" dirty="0"/>
          </a:p>
        </p:txBody>
      </p:sp>
    </p:spTree>
    <p:extLst>
      <p:ext uri="{BB962C8B-B14F-4D97-AF65-F5344CB8AC3E}">
        <p14:creationId xmlns:p14="http://schemas.microsoft.com/office/powerpoint/2010/main" val="206044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CHOICE</a:t>
            </a:r>
            <a:endParaRPr lang="en-US" dirty="0"/>
          </a:p>
        </p:txBody>
      </p:sp>
      <p:sp>
        <p:nvSpPr>
          <p:cNvPr id="3" name="Content Placeholder 2"/>
          <p:cNvSpPr>
            <a:spLocks noGrp="1"/>
          </p:cNvSpPr>
          <p:nvPr>
            <p:ph idx="1"/>
          </p:nvPr>
        </p:nvSpPr>
        <p:spPr/>
        <p:txBody>
          <a:bodyPr/>
          <a:lstStyle/>
          <a:p>
            <a:r>
              <a:rPr lang="en-US" dirty="0" smtClean="0"/>
              <a:t>Authors will repeat specific descriptions, phrases, or words to emphasize, or draw attention, to an idea or a symbol.</a:t>
            </a:r>
          </a:p>
          <a:p>
            <a:pPr lvl="3"/>
            <a:r>
              <a:rPr lang="en-US" dirty="0" smtClean="0"/>
              <a:t>(Example from “Fifteen” – “I was fifteen”)</a:t>
            </a:r>
            <a:endParaRPr lang="en-US" dirty="0"/>
          </a:p>
          <a:p>
            <a:r>
              <a:rPr lang="en-US" dirty="0" smtClean="0"/>
              <a:t>Authors will also use unusual descriptions or words to express something. They do this to draw your attention to it and to create an effect which will support their theme. </a:t>
            </a:r>
          </a:p>
          <a:p>
            <a:pPr lvl="2"/>
            <a:r>
              <a:rPr lang="en-US" dirty="0" smtClean="0"/>
              <a:t>(Example from “Fifteen” – his “companion” becomes another man’s “machine”)</a:t>
            </a:r>
            <a:endParaRPr lang="en-US" dirty="0"/>
          </a:p>
        </p:txBody>
      </p:sp>
    </p:spTree>
    <p:extLst>
      <p:ext uri="{BB962C8B-B14F-4D97-AF65-F5344CB8AC3E}">
        <p14:creationId xmlns:p14="http://schemas.microsoft.com/office/powerpoint/2010/main" val="4012826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Partner A:</a:t>
            </a:r>
            <a:r>
              <a:rPr lang="en-US" dirty="0" smtClean="0"/>
              <a:t> How </a:t>
            </a:r>
            <a:r>
              <a:rPr lang="en-US" dirty="0" smtClean="0"/>
              <a:t>good are you at judging people?</a:t>
            </a:r>
          </a:p>
          <a:p>
            <a:endParaRPr lang="en-US" dirty="0"/>
          </a:p>
          <a:p>
            <a:pPr marL="0" indent="0">
              <a:buNone/>
            </a:pPr>
            <a:r>
              <a:rPr lang="en-US" b="1" dirty="0"/>
              <a:t>Partner </a:t>
            </a:r>
            <a:r>
              <a:rPr lang="en-US" b="1" dirty="0" smtClean="0"/>
              <a:t>B: </a:t>
            </a:r>
            <a:r>
              <a:rPr lang="en-US" dirty="0" smtClean="0"/>
              <a:t>What </a:t>
            </a:r>
            <a:r>
              <a:rPr lang="en-US" dirty="0" smtClean="0"/>
              <a:t>criteria do you use for judging </a:t>
            </a:r>
            <a:endParaRPr lang="en-US" dirty="0" smtClean="0"/>
          </a:p>
          <a:p>
            <a:pPr marL="0" indent="0">
              <a:buNone/>
            </a:pPr>
            <a:r>
              <a:rPr lang="en-US" dirty="0"/>
              <a:t>	</a:t>
            </a:r>
            <a:r>
              <a:rPr lang="en-US" dirty="0" smtClean="0"/>
              <a:t>others?</a:t>
            </a:r>
          </a:p>
          <a:p>
            <a:pPr marL="0" indent="0">
              <a:buNone/>
            </a:pPr>
            <a:r>
              <a:rPr lang="en-US" b="1" dirty="0" smtClean="0"/>
              <a:t>Partner A: </a:t>
            </a:r>
            <a:r>
              <a:rPr lang="en-US" dirty="0" smtClean="0"/>
              <a:t>Are </a:t>
            </a:r>
            <a:r>
              <a:rPr lang="en-US" dirty="0" smtClean="0"/>
              <a:t>first impressions accurate?</a:t>
            </a:r>
          </a:p>
          <a:p>
            <a:endParaRPr lang="en-US" dirty="0"/>
          </a:p>
          <a:p>
            <a:pPr marL="0" indent="0">
              <a:buNone/>
            </a:pPr>
            <a:r>
              <a:rPr lang="en-US" b="1" dirty="0"/>
              <a:t>Partner B: </a:t>
            </a:r>
            <a:r>
              <a:rPr lang="en-US" dirty="0" smtClean="0"/>
              <a:t>How </a:t>
            </a:r>
            <a:r>
              <a:rPr lang="en-US" dirty="0" smtClean="0"/>
              <a:t>do you define evil?</a:t>
            </a:r>
            <a:endParaRPr lang="en-US" dirty="0"/>
          </a:p>
        </p:txBody>
      </p:sp>
      <p:pic>
        <p:nvPicPr>
          <p:cNvPr id="4100" name="Picture 4" descr="C:\Users\cschroeder\AppData\Local\Microsoft\Windows\Temporary Internet Files\Content.IE5\LXQX98VO\MP900382872[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4200" y="2413685"/>
            <a:ext cx="1251857" cy="17526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cschroeder\AppData\Local\Microsoft\Windows\Temporary Internet Files\Content.IE5\YQPR8MSR\MP90038287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609600"/>
            <a:ext cx="1229255" cy="172095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cschroeder\AppData\Local\Microsoft\Windows\Temporary Internet Files\Content.IE5\IW6VNVZ5\MP900382873[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46234" y="4343400"/>
            <a:ext cx="1251857"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92146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00669" y="457200"/>
            <a:ext cx="6781800" cy="1600200"/>
          </a:xfrm>
        </p:spPr>
        <p:txBody>
          <a:bodyPr/>
          <a:lstStyle/>
          <a:p>
            <a:r>
              <a:rPr lang="en-US" dirty="0" smtClean="0"/>
              <a:t>PALS reading</a:t>
            </a:r>
            <a:endParaRPr lang="en-US" dirty="0"/>
          </a:p>
        </p:txBody>
      </p:sp>
      <p:sp>
        <p:nvSpPr>
          <p:cNvPr id="8" name="Content Placeholder 7"/>
          <p:cNvSpPr>
            <a:spLocks noGrp="1"/>
          </p:cNvSpPr>
          <p:nvPr>
            <p:ph idx="1"/>
          </p:nvPr>
        </p:nvSpPr>
        <p:spPr>
          <a:xfrm>
            <a:off x="800669" y="2209800"/>
            <a:ext cx="7543800" cy="3886200"/>
          </a:xfrm>
        </p:spPr>
        <p:txBody>
          <a:bodyPr/>
          <a:lstStyle/>
          <a:p>
            <a:r>
              <a:rPr lang="en-US" dirty="0" smtClean="0"/>
              <a:t>You will be using PALS step 3 to read the text today. Please follow the script.</a:t>
            </a:r>
          </a:p>
          <a:p>
            <a:endParaRPr lang="en-US" dirty="0"/>
          </a:p>
          <a:p>
            <a:r>
              <a:rPr lang="en-US" dirty="0" smtClean="0"/>
              <a:t>You will need to WRITE down your 10 word </a:t>
            </a:r>
            <a:r>
              <a:rPr lang="en-US" dirty="0" smtClean="0"/>
              <a:t>summaries – each partner writes his or her own summary and keeps it in his or her own notebook. </a:t>
            </a:r>
            <a:endParaRPr lang="en-US" dirty="0"/>
          </a:p>
        </p:txBody>
      </p:sp>
    </p:spTree>
    <p:extLst>
      <p:ext uri="{BB962C8B-B14F-4D97-AF65-F5344CB8AC3E}">
        <p14:creationId xmlns:p14="http://schemas.microsoft.com/office/powerpoint/2010/main" val="25331902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out 11/13-11/14</a:t>
            </a:r>
            <a:endParaRPr lang="en-US" dirty="0"/>
          </a:p>
        </p:txBody>
      </p:sp>
      <p:sp>
        <p:nvSpPr>
          <p:cNvPr id="3" name="Content Placeholder 2"/>
          <p:cNvSpPr>
            <a:spLocks noGrp="1"/>
          </p:cNvSpPr>
          <p:nvPr>
            <p:ph idx="1"/>
          </p:nvPr>
        </p:nvSpPr>
        <p:spPr/>
        <p:txBody>
          <a:bodyPr/>
          <a:lstStyle/>
          <a:p>
            <a:pPr marL="0" indent="0">
              <a:buNone/>
            </a:pPr>
            <a:r>
              <a:rPr lang="en-US" dirty="0" smtClean="0"/>
              <a:t>Put </a:t>
            </a:r>
            <a:r>
              <a:rPr lang="en-US" b="1" dirty="0" smtClean="0"/>
              <a:t>both</a:t>
            </a:r>
            <a:r>
              <a:rPr lang="en-US" dirty="0" smtClean="0"/>
              <a:t> your names on the ticket out.</a:t>
            </a:r>
          </a:p>
          <a:p>
            <a:pPr marL="0" indent="0">
              <a:buNone/>
            </a:pPr>
            <a:endParaRPr lang="en-US" dirty="0"/>
          </a:p>
          <a:p>
            <a:pPr marL="0" indent="0">
              <a:buNone/>
            </a:pPr>
            <a:endParaRPr lang="en-US" dirty="0" smtClean="0"/>
          </a:p>
          <a:p>
            <a:pPr marL="0" indent="0">
              <a:buNone/>
            </a:pPr>
            <a:r>
              <a:rPr lang="en-US" dirty="0" smtClean="0"/>
              <a:t>3 – Three adjectives which describe Adela</a:t>
            </a:r>
          </a:p>
          <a:p>
            <a:pPr marL="0" indent="0">
              <a:buNone/>
            </a:pPr>
            <a:endParaRPr lang="en-US" dirty="0" smtClean="0"/>
          </a:p>
          <a:p>
            <a:pPr marL="0" indent="0">
              <a:buNone/>
            </a:pPr>
            <a:r>
              <a:rPr lang="en-US" dirty="0" smtClean="0"/>
              <a:t>2 - Two actions that Adela does</a:t>
            </a:r>
          </a:p>
          <a:p>
            <a:pPr marL="0" indent="0">
              <a:buNone/>
            </a:pPr>
            <a:endParaRPr lang="en-US" dirty="0" smtClean="0"/>
          </a:p>
          <a:p>
            <a:pPr marL="0" indent="0">
              <a:buNone/>
            </a:pPr>
            <a:r>
              <a:rPr lang="en-US" dirty="0" smtClean="0"/>
              <a:t>1 – One character trait that you infer about Adela</a:t>
            </a:r>
            <a:endParaRPr lang="en-US" dirty="0"/>
          </a:p>
        </p:txBody>
      </p:sp>
    </p:spTree>
    <p:extLst>
      <p:ext uri="{BB962C8B-B14F-4D97-AF65-F5344CB8AC3E}">
        <p14:creationId xmlns:p14="http://schemas.microsoft.com/office/powerpoint/2010/main" val="1436809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 </a:t>
            </a:r>
            <a:endParaRPr lang="en-US" dirty="0"/>
          </a:p>
        </p:txBody>
      </p:sp>
      <p:sp>
        <p:nvSpPr>
          <p:cNvPr id="3" name="Content Placeholder 2"/>
          <p:cNvSpPr>
            <a:spLocks noGrp="1"/>
          </p:cNvSpPr>
          <p:nvPr>
            <p:ph idx="1"/>
          </p:nvPr>
        </p:nvSpPr>
        <p:spPr/>
        <p:txBody>
          <a:bodyPr/>
          <a:lstStyle/>
          <a:p>
            <a:r>
              <a:rPr lang="en-US" dirty="0" smtClean="0"/>
              <a:t>Expressing </a:t>
            </a:r>
            <a:r>
              <a:rPr lang="en-US" dirty="0"/>
              <a:t>or dealing with facts or conditions as perceived without distortion by personal feelings, prejudices, or </a:t>
            </a:r>
            <a:r>
              <a:rPr lang="en-US" dirty="0" smtClean="0"/>
              <a:t>interpretations.</a:t>
            </a:r>
          </a:p>
          <a:p>
            <a:pPr marL="109728" indent="0">
              <a:buNone/>
            </a:pPr>
            <a:endParaRPr lang="en-US" dirty="0"/>
          </a:p>
        </p:txBody>
      </p:sp>
    </p:spTree>
    <p:extLst>
      <p:ext uri="{BB962C8B-B14F-4D97-AF65-F5344CB8AC3E}">
        <p14:creationId xmlns:p14="http://schemas.microsoft.com/office/powerpoint/2010/main" val="2760165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Often, people will employ ARTIFICE, but attempt to pass it off as </a:t>
            </a:r>
            <a:r>
              <a:rPr lang="en-US" u="sng" dirty="0" smtClean="0"/>
              <a:t>objective.</a:t>
            </a:r>
            <a:endParaRPr lang="en-US" u="sng" dirty="0"/>
          </a:p>
        </p:txBody>
      </p:sp>
      <p:sp>
        <p:nvSpPr>
          <p:cNvPr id="3" name="Content Placeholder 2"/>
          <p:cNvSpPr>
            <a:spLocks noGrp="1"/>
          </p:cNvSpPr>
          <p:nvPr>
            <p:ph idx="1"/>
          </p:nvPr>
        </p:nvSpPr>
        <p:spPr>
          <a:xfrm>
            <a:off x="457200" y="2438400"/>
            <a:ext cx="8229600" cy="4325112"/>
          </a:xfrm>
        </p:spPr>
        <p:txBody>
          <a:bodyPr/>
          <a:lstStyle/>
          <a:p>
            <a:r>
              <a:rPr lang="en-US" dirty="0" smtClean="0"/>
              <a:t>Using your device, find a definition or an example for “artifice.” </a:t>
            </a:r>
            <a:endParaRPr lang="en-US" dirty="0"/>
          </a:p>
        </p:txBody>
      </p:sp>
    </p:spTree>
    <p:extLst>
      <p:ext uri="{BB962C8B-B14F-4D97-AF65-F5344CB8AC3E}">
        <p14:creationId xmlns:p14="http://schemas.microsoft.com/office/powerpoint/2010/main" val="919029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Spoiler Alert! </a:t>
            </a:r>
            <a:r>
              <a:rPr lang="en-US" i="1" dirty="0" smtClean="0"/>
              <a:t>The Sixth Sense</a:t>
            </a:r>
            <a:endParaRPr lang="en-US" dirty="0"/>
          </a:p>
        </p:txBody>
      </p:sp>
      <p:sp>
        <p:nvSpPr>
          <p:cNvPr id="3" name="Content Placeholder 2"/>
          <p:cNvSpPr>
            <a:spLocks noGrp="1"/>
          </p:cNvSpPr>
          <p:nvPr>
            <p:ph idx="1"/>
          </p:nvPr>
        </p:nvSpPr>
        <p:spPr/>
        <p:txBody>
          <a:bodyPr>
            <a:normAutofit lnSpcReduction="10000"/>
          </a:bodyPr>
          <a:lstStyle/>
          <a:p>
            <a:pPr marL="109728" indent="0">
              <a:buNone/>
            </a:pPr>
            <a:r>
              <a:rPr lang="en-US" sz="2500" dirty="0" smtClean="0"/>
              <a:t>Malcolm </a:t>
            </a:r>
            <a:r>
              <a:rPr lang="en-US" sz="2500" dirty="0"/>
              <a:t>Crowe is a child psychologist who receives an award on the same night that he is visited by a very unhappy ex-patient. After this encounter, Crowe takes on the task of curing a young boy with the same ills as the ex-patient. This boy "sees dead people". Crowe spends a lot of time with the boy (Cole) much to the dismay of his wife. Cole's mom is at her wit's end with what to do about her son's increasing problems. Crowe is the boy's only hope</a:t>
            </a:r>
            <a:r>
              <a:rPr lang="en-US" sz="2500" dirty="0" smtClean="0"/>
              <a:t>. (From </a:t>
            </a:r>
            <a:r>
              <a:rPr lang="en-US" sz="2500" i="1" dirty="0" smtClean="0"/>
              <a:t>IMDB</a:t>
            </a:r>
            <a:r>
              <a:rPr lang="en-US" sz="2500" dirty="0" smtClean="0"/>
              <a:t> plot summary)</a:t>
            </a:r>
          </a:p>
          <a:p>
            <a:pPr marL="109728" indent="0">
              <a:buNone/>
            </a:pPr>
            <a:r>
              <a:rPr lang="en-US" sz="2500" dirty="0" smtClean="0"/>
              <a:t>However…</a:t>
            </a:r>
          </a:p>
          <a:p>
            <a:pPr marL="109728" indent="0">
              <a:buNone/>
            </a:pPr>
            <a:r>
              <a:rPr lang="en-US" sz="2500" dirty="0" smtClean="0">
                <a:hlinkClick r:id="rId3"/>
              </a:rPr>
              <a:t>Sixth Sense Ending</a:t>
            </a:r>
            <a:endParaRPr lang="en-US" sz="2500" dirty="0"/>
          </a:p>
        </p:txBody>
      </p:sp>
    </p:spTree>
    <p:extLst>
      <p:ext uri="{BB962C8B-B14F-4D97-AF65-F5344CB8AC3E}">
        <p14:creationId xmlns:p14="http://schemas.microsoft.com/office/powerpoint/2010/main" val="315817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how did Malcolm seem to realize that everything he thought was true, wasn’t? </a:t>
            </a:r>
            <a:endParaRPr lang="en-US" dirty="0"/>
          </a:p>
        </p:txBody>
      </p:sp>
    </p:spTree>
    <p:extLst>
      <p:ext uri="{BB962C8B-B14F-4D97-AF65-F5344CB8AC3E}">
        <p14:creationId xmlns:p14="http://schemas.microsoft.com/office/powerpoint/2010/main" val="3720101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was “artifice” created by filmmakers to keep the viewers in the dark? </a:t>
            </a:r>
            <a:endParaRPr lang="en-US" dirty="0"/>
          </a:p>
        </p:txBody>
      </p:sp>
    </p:spTree>
    <p:extLst>
      <p:ext uri="{BB962C8B-B14F-4D97-AF65-F5344CB8AC3E}">
        <p14:creationId xmlns:p14="http://schemas.microsoft.com/office/powerpoint/2010/main" val="2717174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this artist “trick” our eyes? </a:t>
            </a:r>
            <a:endParaRPr lang="en-US" dirty="0"/>
          </a:p>
        </p:txBody>
      </p:sp>
      <p:pic>
        <p:nvPicPr>
          <p:cNvPr id="1026" name="Picture 2" descr="https://encrypted-tbn1.gstatic.com/images?q=tbn:ANd9GcTB34J2cpmAgtGud00tt2OxJc1MBvYVRmSttdRT3beVRj73O4B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2255" y="2133600"/>
            <a:ext cx="3505200" cy="4338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5540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382000" cy="1066800"/>
          </a:xfrm>
        </p:spPr>
        <p:txBody>
          <a:bodyPr>
            <a:normAutofit fontScale="90000"/>
          </a:bodyPr>
          <a:lstStyle/>
          <a:p>
            <a:r>
              <a:rPr lang="en-US" dirty="0" smtClean="0"/>
              <a:t>How do we see through the artifice, the illusions, and our own limited perspectives to see the objective truth? </a:t>
            </a:r>
            <a:endParaRPr lang="en-US" dirty="0"/>
          </a:p>
        </p:txBody>
      </p:sp>
      <p:sp>
        <p:nvSpPr>
          <p:cNvPr id="3" name="Content Placeholder 2"/>
          <p:cNvSpPr>
            <a:spLocks noGrp="1"/>
          </p:cNvSpPr>
          <p:nvPr>
            <p:ph idx="1"/>
          </p:nvPr>
        </p:nvSpPr>
        <p:spPr>
          <a:xfrm>
            <a:off x="381000" y="4442542"/>
            <a:ext cx="8229600" cy="2286000"/>
          </a:xfrm>
        </p:spPr>
        <p:txBody>
          <a:bodyPr/>
          <a:lstStyle/>
          <a:p>
            <a:r>
              <a:rPr lang="en-US" dirty="0" smtClean="0"/>
              <a:t>You have to ANALYZE and EVALUATE. </a:t>
            </a:r>
          </a:p>
          <a:p>
            <a:endParaRPr lang="en-US" dirty="0"/>
          </a:p>
          <a:p>
            <a:r>
              <a:rPr lang="en-US" dirty="0" smtClean="0"/>
              <a:t>What you see and think you see isn’t always the reality or truth. </a:t>
            </a:r>
            <a:endParaRPr lang="en-US" dirty="0"/>
          </a:p>
        </p:txBody>
      </p:sp>
      <p:pic>
        <p:nvPicPr>
          <p:cNvPr id="1026" name="Picture 2" descr="http://t3.gstatic.com/images?q=tbn:ANd9GcQIWfvG8DJEwJpAAtsz6uej4XMr85-3WuWmos2lL2FqyoecVvuo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514600"/>
            <a:ext cx="2971800" cy="19279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87258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TotalTime>
  <Words>1103</Words>
  <Application>Microsoft Office PowerPoint</Application>
  <PresentationFormat>On-screen Show (4:3)</PresentationFormat>
  <Paragraphs>118</Paragraphs>
  <Slides>23</Slides>
  <Notes>6</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NewsPrint</vt:lpstr>
      <vt:lpstr>Urban</vt:lpstr>
      <vt:lpstr>Bellringer: Nov. 13/14</vt:lpstr>
      <vt:lpstr>UNIT 2: Knowing the World</vt:lpstr>
      <vt:lpstr>Objective - </vt:lpstr>
      <vt:lpstr>Often, people will employ ARTIFICE, but attempt to pass it off as objective.</vt:lpstr>
      <vt:lpstr>Spoiler Alert! The Sixth Sense</vt:lpstr>
      <vt:lpstr>So, how did Malcolm seem to realize that everything he thought was true, wasn’t? </vt:lpstr>
      <vt:lpstr>How was “artifice” created by filmmakers to keep the viewers in the dark? </vt:lpstr>
      <vt:lpstr>How does this artist “trick” our eyes? </vt:lpstr>
      <vt:lpstr>How do we see through the artifice, the illusions, and our own limited perspectives to see the objective truth? </vt:lpstr>
      <vt:lpstr>Upcoming Lessons in Unit 2</vt:lpstr>
      <vt:lpstr>Performance Task</vt:lpstr>
      <vt:lpstr>Common assessment</vt:lpstr>
      <vt:lpstr>Write Now – on a piece of paper. You will be using this paper again today. </vt:lpstr>
      <vt:lpstr>Write Now – use the paper from the previous slide. </vt:lpstr>
      <vt:lpstr>“The Possibility of Evil”</vt:lpstr>
      <vt:lpstr>Summary</vt:lpstr>
      <vt:lpstr>LEQ  Characterization</vt:lpstr>
      <vt:lpstr>Character Refresher</vt:lpstr>
      <vt:lpstr>Character Motivation  (reason behind a character’s behavior)</vt:lpstr>
      <vt:lpstr>WORD CHOICE</vt:lpstr>
      <vt:lpstr>Discussion Qs</vt:lpstr>
      <vt:lpstr>PALS reading</vt:lpstr>
      <vt:lpstr>Ticket out 11/13-11/14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Nov. 13/14</dc:title>
  <dc:creator>Windows User</dc:creator>
  <cp:lastModifiedBy>Windows User</cp:lastModifiedBy>
  <cp:revision>6</cp:revision>
  <cp:lastPrinted>2013-11-20T11:47:23Z</cp:lastPrinted>
  <dcterms:created xsi:type="dcterms:W3CDTF">2013-11-14T15:29:40Z</dcterms:created>
  <dcterms:modified xsi:type="dcterms:W3CDTF">2014-11-13T13:31:22Z</dcterms:modified>
</cp:coreProperties>
</file>