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5" r:id="rId4"/>
    <p:sldId id="266" r:id="rId5"/>
    <p:sldId id="261" r:id="rId6"/>
    <p:sldId id="262" r:id="rId7"/>
    <p:sldId id="264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DF96C-CFB5-4DE3-AFA8-9159A806AC0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E6C20-67F8-4BD4-8403-31882BC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57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95CBB-E092-4B03-9F9E-5AE2BA095A7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FDC73-05D7-4AE8-94B1-9665BED8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6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1" y="4415775"/>
            <a:ext cx="54863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8707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2" y="4415776"/>
            <a:ext cx="5486399" cy="4183374"/>
          </a:xfrm>
          <a:prstGeom prst="rect">
            <a:avLst/>
          </a:prstGeom>
        </p:spPr>
        <p:txBody>
          <a:bodyPr lIns="90044" tIns="90044" rIns="90044" bIns="90044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927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3" y="4415790"/>
            <a:ext cx="5486399" cy="4183380"/>
          </a:xfrm>
          <a:prstGeom prst="rect">
            <a:avLst/>
          </a:prstGeom>
        </p:spPr>
        <p:txBody>
          <a:bodyPr lIns="90044" tIns="90044" rIns="90044" bIns="90044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658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2" y="4415776"/>
            <a:ext cx="5486399" cy="4183374"/>
          </a:xfrm>
          <a:prstGeom prst="rect">
            <a:avLst/>
          </a:prstGeom>
        </p:spPr>
        <p:txBody>
          <a:bodyPr lIns="90044" tIns="90044" rIns="90044" bIns="90044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655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5368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4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7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8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6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89C5-3304-4C86-BE22-90080FA2642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AF46-0BAE-44F4-A1F6-94E8310E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Nov.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On page R30-31 in the blue textbook, the resources pages describe how to write a good introduction. </a:t>
            </a:r>
          </a:p>
          <a:p>
            <a:r>
              <a:rPr lang="en-US" dirty="0" smtClean="0"/>
              <a:t>Read through the suggestions and select which option you would use to write about “Through the Tunnel.” </a:t>
            </a:r>
          </a:p>
          <a:p>
            <a:r>
              <a:rPr lang="en-US" dirty="0" smtClean="0"/>
              <a:t>Record your selection in your notes for the story.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92191" y="5069912"/>
            <a:ext cx="281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1 -  7:36-8:45</a:t>
            </a:r>
          </a:p>
          <a:p>
            <a:r>
              <a:rPr lang="en-US" dirty="0"/>
              <a:t>9 -  8:50-9:40</a:t>
            </a:r>
          </a:p>
          <a:p>
            <a:r>
              <a:rPr lang="en-US" dirty="0"/>
              <a:t>2-   9:45-10:55</a:t>
            </a:r>
          </a:p>
          <a:p>
            <a:r>
              <a:rPr lang="en-US" dirty="0"/>
              <a:t>3A lunch first!!</a:t>
            </a:r>
          </a:p>
          <a:p>
            <a:r>
              <a:rPr lang="en-US" dirty="0"/>
              <a:t>3-  11:00-12:55</a:t>
            </a:r>
          </a:p>
          <a:p>
            <a:r>
              <a:rPr lang="en-US" dirty="0"/>
              <a:t>4-  1:00-2:15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Finish reading “Through the Tunnel” with your partner.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to your notes. </a:t>
            </a:r>
          </a:p>
          <a:p>
            <a:r>
              <a:rPr lang="en-US" dirty="0" smtClean="0"/>
              <a:t>Answer the discussion questions with your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 </a:t>
            </a: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4400" b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</a:t>
            </a:r>
            <a:r>
              <a:rPr lang="en-US" sz="4400" b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4400" b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Tunnel”</a:t>
            </a:r>
            <a:endParaRPr lang="en-US" sz="4400" b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this four category chart using the blank paper. 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(remember RITES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PASSAGE)</a:t>
            </a:r>
            <a:endParaRPr lang="en-US" sz="25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5" name="Shape 135"/>
          <p:cNvGraphicFramePr/>
          <p:nvPr>
            <p:extLst>
              <p:ext uri="{D42A27DB-BD31-4B8C-83A1-F6EECF244321}">
                <p14:modId xmlns:p14="http://schemas.microsoft.com/office/powerpoint/2010/main" val="2880609742"/>
              </p:ext>
            </p:extLst>
          </p:nvPr>
        </p:nvGraphicFramePr>
        <p:xfrm>
          <a:off x="533400" y="1905000"/>
          <a:ext cx="8001000" cy="19969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000500"/>
                <a:gridCol w="4000500"/>
              </a:tblGrid>
              <a:tr h="44245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DETAIL</a:t>
                      </a:r>
                      <a:r>
                        <a:rPr lang="en-US" baseline="0" dirty="0"/>
                        <a:t> ABOUT THE SETTING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POSSIBLE SYMBOLIC</a:t>
                      </a:r>
                      <a:r>
                        <a:rPr lang="en-US" baseline="0" dirty="0"/>
                        <a:t> MEANING</a:t>
                      </a:r>
                    </a:p>
                  </a:txBody>
                  <a:tcPr marL="91450" marR="91450" marT="45725" marB="45725"/>
                </a:tc>
              </a:tr>
              <a:tr h="929150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dirty="0" smtClean="0"/>
                        <a:t>Safe, crowded</a:t>
                      </a:r>
                      <a:r>
                        <a:rPr lang="en-US" baseline="0" dirty="0" smtClean="0"/>
                        <a:t> beach 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“wild and rocky bay”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Tunnel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Villa              5. water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dirty="0" smtClean="0"/>
                        <a:t>Childhood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dirty="0" smtClean="0"/>
                        <a:t>Freedom – separation</a:t>
                      </a:r>
                      <a:r>
                        <a:rPr lang="en-US" baseline="0" dirty="0" smtClean="0"/>
                        <a:t> to transition in ROP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The test or ordeal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dirty="0" smtClean="0"/>
                        <a:t>? You decide</a:t>
                      </a:r>
                      <a:r>
                        <a:rPr lang="en-US" baseline="0" dirty="0" smtClean="0"/>
                        <a:t> 5. ? You decide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136" name="Shape 136"/>
          <p:cNvGraphicFramePr/>
          <p:nvPr>
            <p:extLst>
              <p:ext uri="{D42A27DB-BD31-4B8C-83A1-F6EECF244321}">
                <p14:modId xmlns:p14="http://schemas.microsoft.com/office/powerpoint/2010/main" val="3072670456"/>
              </p:ext>
            </p:extLst>
          </p:nvPr>
        </p:nvGraphicFramePr>
        <p:xfrm>
          <a:off x="533400" y="3962400"/>
          <a:ext cx="8001000" cy="274318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000500"/>
                <a:gridCol w="4000500"/>
              </a:tblGrid>
              <a:tr h="457200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Childish</a:t>
                      </a:r>
                      <a:r>
                        <a:rPr lang="en-US" baseline="0" dirty="0"/>
                        <a:t> behavior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/>
                        <a:t>Adult-like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behavior (after the tunnel swim) </a:t>
                      </a:r>
                      <a:endParaRPr lang="en-US" baseline="0" dirty="0"/>
                    </a:p>
                  </a:txBody>
                  <a:tcPr marL="91450" marR="91450" marT="45725" marB="45725"/>
                </a:tc>
              </a:tr>
              <a:tr h="603175"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He can’t see underwater so he is scared</a:t>
                      </a: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Keeps looking for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his mom</a:t>
                      </a:r>
                    </a:p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“look at me!” to get older boys’ attention and cries when they leave</a:t>
                      </a:r>
                    </a:p>
                    <a:p>
                      <a:pPr marL="0" lvl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He snatches the goggles after begging for them</a:t>
                      </a: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He can’t breathe in the tunnel so he is legitimately scared.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He takes care of himself when he is injured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baseline="0" dirty="0" smtClean="0"/>
                        <a:t>Doesn’t look for or care about the older boys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4. He is polite and nice to his mother. 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8399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Pause and Reflect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#1 - What is the relationship between Jerry and his mother? (support)Why does he look for her?</a:t>
            </a:r>
          </a:p>
          <a:p>
            <a:pPr lv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# 2 - What is Jerry’s relationship with the big boys? (support) Explain how Jerry’s interpretation of their relationship affects him. (?)</a:t>
            </a:r>
          </a:p>
          <a:p>
            <a:pPr lv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#3 - How do the goggles empower Jerry? What might the line “eyes of a different kind” mean symbolically? (explain/support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</a:t>
            </a: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376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Pause and Reflect Questions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#4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process that Jerry has gone through in preparation of becoming an adult? (support)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#5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3 details of Jerry’s trial through the tunnel and elaborate on his struggles and thoughts.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#6 - Why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no longer important to go to the bay?</a:t>
            </a:r>
          </a:p>
        </p:txBody>
      </p:sp>
    </p:spTree>
    <p:extLst>
      <p:ext uri="{BB962C8B-B14F-4D97-AF65-F5344CB8AC3E}">
        <p14:creationId xmlns:p14="http://schemas.microsoft.com/office/powerpoint/2010/main" val="244240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 with your partner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What message or theme about growing up does the author present?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How does she reinforce this theme through characterization?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/>
              <a:t>How </a:t>
            </a:r>
            <a:r>
              <a:rPr lang="en" sz="2400" dirty="0"/>
              <a:t>does she reinforce this theme through setting? </a:t>
            </a:r>
            <a:endParaRPr lang="en" sz="2400" dirty="0" smtClean="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400" dirty="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400" dirty="0" smtClean="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400" dirty="0"/>
          </a:p>
          <a:p>
            <a:pPr marL="7620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" sz="2400" dirty="0" smtClean="0">
                <a:solidFill>
                  <a:srgbClr val="FF0000"/>
                </a:solidFill>
              </a:rPr>
              <a:t>Remember – if all journeys are essentially a search for self-knowledge, what does Jerry learn about himself during his journey through this rite of passage? Answer that and you’ll probably be able to express a theme. </a:t>
            </a:r>
            <a:endParaRPr lang="e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199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Response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en-US" b="1" dirty="0"/>
              <a:t>How does an author use characterization and setting to develop a theme</a:t>
            </a:r>
            <a:r>
              <a:rPr lang="en-US" b="1" dirty="0" smtClean="0"/>
              <a:t>?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chart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to help write your response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Use the text too! </a:t>
            </a:r>
          </a:p>
          <a:p>
            <a:pPr lvl="0" indent="-342900">
              <a:spcBef>
                <a:spcPts val="0"/>
              </a:spcBef>
              <a:buSzPct val="100000"/>
            </a:pPr>
            <a:endParaRPr lang="en-US" dirty="0"/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500" dirty="0" smtClean="0"/>
              <a:t>Due – Today. You have the full class period to finish reading and to write. </a:t>
            </a:r>
          </a:p>
          <a:p>
            <a:pPr lvl="0" indent="-342900">
              <a:spcBef>
                <a:spcPts val="0"/>
              </a:spcBef>
              <a:buSzPct val="100000"/>
            </a:pPr>
            <a:endParaRPr lang="en-US" sz="2500" dirty="0" smtClean="0"/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sz="2500" dirty="0" smtClean="0"/>
              <a:t>If you work diligently, you will get it done. If you fool around and are off task, you will have to schedule a time to finish it BEFORE SCHOOL. Don’t waste time. </a:t>
            </a:r>
            <a:endParaRPr lang="en-US" sz="25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 smtClean="0"/>
              <a:t>While it is important to understand what an author says, why is it also important to understand how an author writes effectively?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577</Words>
  <Application>Microsoft Office PowerPoint</Application>
  <PresentationFormat>On-screen Show (4:3)</PresentationFormat>
  <Paragraphs>60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Bellringer: Nov. 13</vt:lpstr>
      <vt:lpstr>Finish reading “Through the Tunnel” with your partner. </vt:lpstr>
      <vt:lpstr>Reading  “Through the Tunnel”</vt:lpstr>
      <vt:lpstr>Pause and Reflect Questions</vt:lpstr>
      <vt:lpstr>Pause and Reflect Questions</vt:lpstr>
      <vt:lpstr>Discuss with your partner</vt:lpstr>
      <vt:lpstr>Written Response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Nov. 12</dc:title>
  <dc:creator>Windows User</dc:creator>
  <cp:lastModifiedBy>Windows User</cp:lastModifiedBy>
  <cp:revision>12</cp:revision>
  <cp:lastPrinted>2015-11-12T19:29:46Z</cp:lastPrinted>
  <dcterms:created xsi:type="dcterms:W3CDTF">2015-11-12T11:44:10Z</dcterms:created>
  <dcterms:modified xsi:type="dcterms:W3CDTF">2015-11-13T17:39:04Z</dcterms:modified>
</cp:coreProperties>
</file>