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1" r:id="rId2"/>
    <p:sldId id="256" r:id="rId3"/>
    <p:sldId id="257" r:id="rId4"/>
    <p:sldId id="263" r:id="rId5"/>
    <p:sldId id="265" r:id="rId6"/>
    <p:sldId id="264" r:id="rId7"/>
    <p:sldId id="266" r:id="rId8"/>
    <p:sldId id="259" r:id="rId9"/>
    <p:sldId id="260" r:id="rId10"/>
    <p:sldId id="267" r:id="rId11"/>
    <p:sldId id="272" r:id="rId12"/>
    <p:sldId id="268" r:id="rId13"/>
    <p:sldId id="269" r:id="rId14"/>
    <p:sldId id="270" r:id="rId15"/>
    <p:sldId id="258"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17E836A-5BDC-4AEE-B1C5-CD23F240DE21}" type="datetimeFigureOut">
              <a:rPr lang="en-US" smtClean="0"/>
              <a:t>11/17/2014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C2CA55A-7BAE-41A2-887A-0CB101711205}" type="slidenum">
              <a:rPr lang="en-US" smtClean="0"/>
              <a:t>‹#›</a:t>
            </a:fld>
            <a:endParaRPr lang="en-US"/>
          </a:p>
        </p:txBody>
      </p:sp>
    </p:spTree>
    <p:extLst>
      <p:ext uri="{BB962C8B-B14F-4D97-AF65-F5344CB8AC3E}">
        <p14:creationId xmlns:p14="http://schemas.microsoft.com/office/powerpoint/2010/main" val="3979531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1027B0B-D820-4510-A782-3A05C776DD70}" type="datetimeFigureOut">
              <a:rPr lang="en-US" smtClean="0"/>
              <a:t>11/17/2014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33FA1D6-8630-4CF6-9A08-EC60C637BD99}" type="slidenum">
              <a:rPr lang="en-US" smtClean="0"/>
              <a:t>‹#›</a:t>
            </a:fld>
            <a:endParaRPr lang="en-US"/>
          </a:p>
        </p:txBody>
      </p:sp>
    </p:spTree>
    <p:extLst>
      <p:ext uri="{BB962C8B-B14F-4D97-AF65-F5344CB8AC3E}">
        <p14:creationId xmlns:p14="http://schemas.microsoft.com/office/powerpoint/2010/main" val="395692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after the second switch and discuss word</a:t>
            </a:r>
            <a:r>
              <a:rPr lang="en-US" baseline="0" dirty="0" smtClean="0"/>
              <a:t> choices – refer to word choice slide</a:t>
            </a:r>
            <a:endParaRPr lang="en-US" dirty="0"/>
          </a:p>
        </p:txBody>
      </p:sp>
      <p:sp>
        <p:nvSpPr>
          <p:cNvPr id="4" name="Slide Number Placeholder 3"/>
          <p:cNvSpPr>
            <a:spLocks noGrp="1"/>
          </p:cNvSpPr>
          <p:nvPr>
            <p:ph type="sldNum" sz="quarter" idx="10"/>
          </p:nvPr>
        </p:nvSpPr>
        <p:spPr/>
        <p:txBody>
          <a:bodyPr/>
          <a:lstStyle/>
          <a:p>
            <a:fld id="{C1D99AFC-05DB-4BCE-A46B-AA86A670F08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32471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85B0F-04D5-4D17-8CCA-986A59B175C1}"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BEE2B-C5F0-4610-90EB-AD72330C6E9A}"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85B0F-04D5-4D17-8CCA-986A59B175C1}"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BEE2B-C5F0-4610-90EB-AD72330C6E9A}"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85B0F-04D5-4D17-8CCA-986A59B175C1}"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85B0F-04D5-4D17-8CCA-986A59B175C1}"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BEE2B-C5F0-4610-90EB-AD72330C6E9A}"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885B0F-04D5-4D17-8CCA-986A59B175C1}"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85B0F-04D5-4D17-8CCA-986A59B175C1}"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BEE2B-C5F0-4610-90EB-AD72330C6E9A}"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BEE2B-C5F0-4610-90EB-AD72330C6E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9885B0F-04D5-4D17-8CCA-986A59B175C1}" type="datetimeFigureOut">
              <a:rPr lang="en-US" smtClean="0"/>
              <a:t>11/17/2014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9DBEE2B-C5F0-4610-90EB-AD72330C6E9A}"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6781800" cy="1600200"/>
          </a:xfrm>
        </p:spPr>
        <p:txBody>
          <a:bodyPr>
            <a:normAutofit fontScale="90000"/>
          </a:bodyPr>
          <a:lstStyle/>
          <a:p>
            <a:r>
              <a:rPr lang="en-US" dirty="0" smtClean="0"/>
              <a:t>Bellringer: Nov. 17 and 18</a:t>
            </a:r>
            <a:endParaRPr lang="en-US" dirty="0"/>
          </a:p>
        </p:txBody>
      </p:sp>
      <p:sp>
        <p:nvSpPr>
          <p:cNvPr id="3" name="Content Placeholder 2"/>
          <p:cNvSpPr>
            <a:spLocks noGrp="1"/>
          </p:cNvSpPr>
          <p:nvPr>
            <p:ph idx="1"/>
          </p:nvPr>
        </p:nvSpPr>
        <p:spPr>
          <a:xfrm>
            <a:off x="685800" y="2362200"/>
            <a:ext cx="7543800" cy="3886200"/>
          </a:xfrm>
        </p:spPr>
        <p:txBody>
          <a:bodyPr anchor="t">
            <a:normAutofit/>
          </a:bodyPr>
          <a:lstStyle/>
          <a:p>
            <a:r>
              <a:rPr lang="en-US" sz="3500" dirty="0" smtClean="0"/>
              <a:t>Answer the questions on the student reflection handout.</a:t>
            </a:r>
          </a:p>
          <a:p>
            <a:r>
              <a:rPr lang="en-US" sz="3500" dirty="0" smtClean="0"/>
              <a:t>Use complete sentences</a:t>
            </a:r>
          </a:p>
          <a:p>
            <a:r>
              <a:rPr lang="en-US" sz="3500" dirty="0" smtClean="0"/>
              <a:t>Put your name on this.</a:t>
            </a:r>
          </a:p>
          <a:p>
            <a:r>
              <a:rPr lang="en-US" sz="3500" dirty="0" smtClean="0"/>
              <a:t>You are submitting this reflection. </a:t>
            </a:r>
            <a:endParaRPr lang="en-US" sz="3500" dirty="0"/>
          </a:p>
        </p:txBody>
      </p:sp>
    </p:spTree>
    <p:extLst>
      <p:ext uri="{BB962C8B-B14F-4D97-AF65-F5344CB8AC3E}">
        <p14:creationId xmlns:p14="http://schemas.microsoft.com/office/powerpoint/2010/main" val="284225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00669" y="457200"/>
            <a:ext cx="6781800" cy="1600200"/>
          </a:xfrm>
        </p:spPr>
        <p:txBody>
          <a:bodyPr/>
          <a:lstStyle/>
          <a:p>
            <a:r>
              <a:rPr lang="en-US" dirty="0" smtClean="0"/>
              <a:t>PALS reading</a:t>
            </a:r>
            <a:endParaRPr lang="en-US" dirty="0"/>
          </a:p>
        </p:txBody>
      </p:sp>
      <p:sp>
        <p:nvSpPr>
          <p:cNvPr id="8" name="Content Placeholder 7"/>
          <p:cNvSpPr>
            <a:spLocks noGrp="1"/>
          </p:cNvSpPr>
          <p:nvPr>
            <p:ph idx="1"/>
          </p:nvPr>
        </p:nvSpPr>
        <p:spPr>
          <a:xfrm>
            <a:off x="800669" y="2209800"/>
            <a:ext cx="7543800" cy="3886200"/>
          </a:xfrm>
        </p:spPr>
        <p:txBody>
          <a:bodyPr/>
          <a:lstStyle/>
          <a:p>
            <a:r>
              <a:rPr lang="en-US" dirty="0" smtClean="0"/>
              <a:t>You will be using PALS step 3 to read the text today. Please follow the script.</a:t>
            </a:r>
          </a:p>
          <a:p>
            <a:endParaRPr lang="en-US" dirty="0"/>
          </a:p>
          <a:p>
            <a:r>
              <a:rPr lang="en-US" b="1" dirty="0" smtClean="0"/>
              <a:t>You will need to WRITE down your 10 word summaries – each partner writes his or her own summary and keeps it in his or her own notebook. </a:t>
            </a:r>
            <a:endParaRPr lang="en-US" b="1" dirty="0"/>
          </a:p>
        </p:txBody>
      </p:sp>
    </p:spTree>
    <p:extLst>
      <p:ext uri="{BB962C8B-B14F-4D97-AF65-F5344CB8AC3E}">
        <p14:creationId xmlns:p14="http://schemas.microsoft.com/office/powerpoint/2010/main" val="3461153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Nov. 17</a:t>
            </a:r>
            <a:endParaRPr lang="en-US" dirty="0"/>
          </a:p>
        </p:txBody>
      </p:sp>
      <p:sp>
        <p:nvSpPr>
          <p:cNvPr id="3" name="Content Placeholder 2"/>
          <p:cNvSpPr>
            <a:spLocks noGrp="1"/>
          </p:cNvSpPr>
          <p:nvPr>
            <p:ph idx="1"/>
          </p:nvPr>
        </p:nvSpPr>
        <p:spPr/>
        <p:txBody>
          <a:bodyPr/>
          <a:lstStyle/>
          <a:p>
            <a:r>
              <a:rPr lang="en-US" dirty="0" smtClean="0"/>
              <a:t>Write your name and today’s date.</a:t>
            </a:r>
          </a:p>
          <a:p>
            <a:r>
              <a:rPr lang="en-US" dirty="0" smtClean="0"/>
              <a:t>How does Shirley Jackson seem to think or feel about Miss Strangeworth? </a:t>
            </a:r>
            <a:endParaRPr lang="en-US" dirty="0"/>
          </a:p>
        </p:txBody>
      </p:sp>
    </p:spTree>
    <p:extLst>
      <p:ext uri="{BB962C8B-B14F-4D97-AF65-F5344CB8AC3E}">
        <p14:creationId xmlns:p14="http://schemas.microsoft.com/office/powerpoint/2010/main" val="3706633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a:xfrm>
            <a:off x="762000" y="381000"/>
            <a:ext cx="7543800" cy="4419600"/>
          </a:xfrm>
        </p:spPr>
        <p:txBody>
          <a:bodyPr>
            <a:normAutofit/>
          </a:bodyPr>
          <a:lstStyle/>
          <a:p>
            <a:r>
              <a:rPr lang="en-US" dirty="0" smtClean="0">
                <a:solidFill>
                  <a:srgbClr val="FF0000"/>
                </a:solidFill>
              </a:rPr>
              <a:t>Complete the character traits web for Mrs. </a:t>
            </a:r>
            <a:r>
              <a:rPr lang="en-US" dirty="0" err="1" smtClean="0">
                <a:solidFill>
                  <a:srgbClr val="FF0000"/>
                </a:solidFill>
              </a:rPr>
              <a:t>Strangeworth</a:t>
            </a:r>
            <a:r>
              <a:rPr lang="en-US" dirty="0" smtClean="0"/>
              <a:t>.</a:t>
            </a:r>
          </a:p>
          <a:p>
            <a:endParaRPr lang="en-US" dirty="0"/>
          </a:p>
          <a:p>
            <a:pPr marL="0" indent="0">
              <a:buNone/>
            </a:pPr>
            <a:endParaRPr lang="en-US" dirty="0" smtClean="0"/>
          </a:p>
          <a:p>
            <a:r>
              <a:rPr lang="en-US" dirty="0" smtClean="0"/>
              <a:t>Use specific words and details from the story to complete the web. These specific words will help you understand how Jackson uses her words to help create her theme.</a:t>
            </a:r>
          </a:p>
          <a:p>
            <a:endParaRPr lang="en-US" dirty="0"/>
          </a:p>
          <a:p>
            <a:r>
              <a:rPr lang="en-US" dirty="0" smtClean="0"/>
              <a:t>Use your 10 word summaries to help you pinpoint where in the text you should go to find those specific words and details. </a:t>
            </a:r>
            <a:endParaRPr lang="en-US" dirty="0"/>
          </a:p>
        </p:txBody>
      </p:sp>
    </p:spTree>
    <p:extLst>
      <p:ext uri="{BB962C8B-B14F-4D97-AF65-F5344CB8AC3E}">
        <p14:creationId xmlns:p14="http://schemas.microsoft.com/office/powerpoint/2010/main" val="11101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p:txBody>
          <a:bodyPr/>
          <a:lstStyle/>
          <a:p>
            <a:r>
              <a:rPr lang="en-US" dirty="0" smtClean="0">
                <a:solidFill>
                  <a:srgbClr val="FF0000"/>
                </a:solidFill>
              </a:rPr>
              <a:t>How did Shirley Jackson use repetition of words and phrases or unusual word choice to help show Miss Strangeworth’s characterization? </a:t>
            </a:r>
            <a:r>
              <a:rPr lang="en-US" dirty="0" smtClean="0">
                <a:solidFill>
                  <a:srgbClr val="FF0000"/>
                </a:solidFill>
              </a:rPr>
              <a:t>\</a:t>
            </a:r>
          </a:p>
          <a:p>
            <a:endParaRPr lang="en-US" dirty="0">
              <a:solidFill>
                <a:srgbClr val="FF0000"/>
              </a:solidFill>
            </a:endParaRPr>
          </a:p>
          <a:p>
            <a:r>
              <a:rPr lang="en-US" dirty="0" smtClean="0">
                <a:solidFill>
                  <a:srgbClr val="FF0000"/>
                </a:solidFill>
              </a:rPr>
              <a:t>Go through your notes and identify those repeated words or those unusual or unexpected words. These words also help us see Miss Strangeworth’s character. </a:t>
            </a:r>
            <a:endParaRPr lang="en-US" dirty="0" smtClean="0">
              <a:solidFill>
                <a:srgbClr val="FF0000"/>
              </a:solidFill>
            </a:endParaRPr>
          </a:p>
        </p:txBody>
      </p:sp>
    </p:spTree>
    <p:extLst>
      <p:ext uri="{BB962C8B-B14F-4D97-AF65-F5344CB8AC3E}">
        <p14:creationId xmlns:p14="http://schemas.microsoft.com/office/powerpoint/2010/main" val="3540043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p:txBody>
          <a:bodyPr/>
          <a:lstStyle/>
          <a:p>
            <a:r>
              <a:rPr lang="en-US" dirty="0" smtClean="0"/>
              <a:t>What seems to be Shirley Jackson’s attitude towards Miss Strangeworth? What words and phrases show us this attitude? </a:t>
            </a:r>
          </a:p>
          <a:p>
            <a:pPr marL="0" indent="0">
              <a:buNone/>
            </a:pPr>
            <a:endParaRPr lang="en-US" dirty="0"/>
          </a:p>
        </p:txBody>
      </p:sp>
    </p:spTree>
    <p:extLst>
      <p:ext uri="{BB962C8B-B14F-4D97-AF65-F5344CB8AC3E}">
        <p14:creationId xmlns:p14="http://schemas.microsoft.com/office/powerpoint/2010/main" val="4166623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781800" cy="1600200"/>
          </a:xfrm>
        </p:spPr>
        <p:txBody>
          <a:bodyPr anchor="t"/>
          <a:lstStyle/>
          <a:p>
            <a:pPr algn="ctr"/>
            <a:r>
              <a:rPr lang="en-US" dirty="0" smtClean="0"/>
              <a:t>LEQ 1:</a:t>
            </a:r>
            <a:endParaRPr lang="en-US" dirty="0"/>
          </a:p>
        </p:txBody>
      </p:sp>
      <p:sp>
        <p:nvSpPr>
          <p:cNvPr id="3" name="Content Placeholder 2"/>
          <p:cNvSpPr>
            <a:spLocks noGrp="1"/>
          </p:cNvSpPr>
          <p:nvPr>
            <p:ph idx="1"/>
          </p:nvPr>
        </p:nvSpPr>
        <p:spPr>
          <a:xfrm>
            <a:off x="838200" y="1752600"/>
            <a:ext cx="7543800" cy="4343400"/>
          </a:xfrm>
        </p:spPr>
        <p:txBody>
          <a:bodyPr anchor="t">
            <a:normAutofit lnSpcReduction="10000"/>
          </a:bodyPr>
          <a:lstStyle/>
          <a:p>
            <a:pPr marL="0" indent="0" algn="ctr">
              <a:buNone/>
            </a:pPr>
            <a:r>
              <a:rPr lang="en-US" sz="2800" dirty="0">
                <a:latin typeface="Aharoni" panose="02010803020104030203" pitchFamily="2" charset="-79"/>
                <a:cs typeface="Aharoni" panose="02010803020104030203" pitchFamily="2" charset="-79"/>
              </a:rPr>
              <a:t>How does Shirley Jackson use characterization and word choice to </a:t>
            </a:r>
            <a:r>
              <a:rPr lang="en-US" sz="2800" dirty="0" smtClean="0">
                <a:latin typeface="Aharoni" panose="02010803020104030203" pitchFamily="2" charset="-79"/>
                <a:cs typeface="Aharoni" panose="02010803020104030203" pitchFamily="2" charset="-79"/>
              </a:rPr>
              <a:t>illustrate the difference between perception </a:t>
            </a:r>
            <a:r>
              <a:rPr lang="en-US" sz="2800" dirty="0">
                <a:latin typeface="Aharoni" panose="02010803020104030203" pitchFamily="2" charset="-79"/>
                <a:cs typeface="Aharoni" panose="02010803020104030203" pitchFamily="2" charset="-79"/>
              </a:rPr>
              <a:t>and reality </a:t>
            </a:r>
            <a:r>
              <a:rPr lang="en-US" sz="2800" dirty="0" smtClean="0">
                <a:latin typeface="Aharoni" panose="02010803020104030203" pitchFamily="2" charset="-79"/>
                <a:cs typeface="Aharoni" panose="02010803020104030203" pitchFamily="2" charset="-79"/>
              </a:rPr>
              <a:t>in </a:t>
            </a:r>
            <a:r>
              <a:rPr lang="en-US" sz="2800" dirty="0">
                <a:latin typeface="Aharoni" panose="02010803020104030203" pitchFamily="2" charset="-79"/>
                <a:cs typeface="Aharoni" panose="02010803020104030203" pitchFamily="2" charset="-79"/>
              </a:rPr>
              <a:t>“A Possibility of Evil</a:t>
            </a:r>
            <a:r>
              <a:rPr lang="en-US" sz="2800" dirty="0" smtClean="0">
                <a:latin typeface="Aharoni" panose="02010803020104030203" pitchFamily="2" charset="-79"/>
                <a:cs typeface="Aharoni" panose="02010803020104030203" pitchFamily="2" charset="-79"/>
              </a:rPr>
              <a:t>”?</a:t>
            </a:r>
          </a:p>
          <a:p>
            <a:pPr marL="0" indent="0" algn="ctr">
              <a:buNone/>
            </a:pPr>
            <a:endParaRPr lang="en-US" sz="2800" dirty="0" smtClean="0">
              <a:latin typeface="Aharoni" panose="02010803020104030203" pitchFamily="2" charset="-79"/>
              <a:cs typeface="Aharoni" panose="02010803020104030203" pitchFamily="2" charset="-79"/>
            </a:endParaRPr>
          </a:p>
          <a:p>
            <a:pPr marL="0" indent="0" algn="ctr">
              <a:buNone/>
            </a:pPr>
            <a:r>
              <a:rPr lang="en-US" sz="2800" dirty="0" smtClean="0">
                <a:latin typeface="Aharoni" panose="02010803020104030203" pitchFamily="2" charset="-79"/>
                <a:cs typeface="Aharoni" panose="02010803020104030203" pitchFamily="2" charset="-79"/>
              </a:rPr>
              <a:t>Use your notes to help you answer this question. Use specific quotations too and be sure you explain why each quotation or example helps to show your answer to the question. </a:t>
            </a:r>
            <a:endParaRPr lang="en-US" sz="2800" dirty="0">
              <a:latin typeface="Aharoni" panose="02010803020104030203" pitchFamily="2" charset="-79"/>
              <a:cs typeface="Aharoni" panose="02010803020104030203" pitchFamily="2" charset="-79"/>
            </a:endParaRPr>
          </a:p>
          <a:p>
            <a:pPr marL="0" indent="0" algn="ctr">
              <a:buNone/>
            </a:pPr>
            <a:endParaRPr lang="en-US"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96085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763000" cy="1524000"/>
          </a:xfrm>
        </p:spPr>
        <p:txBody>
          <a:bodyPr/>
          <a:lstStyle/>
          <a:p>
            <a:pPr algn="ctr"/>
            <a:r>
              <a:rPr lang="en-US" sz="5400" dirty="0" smtClean="0"/>
              <a:t>“A Possibility of Evil”</a:t>
            </a:r>
            <a:endParaRPr lang="en-US" sz="5400" dirty="0"/>
          </a:p>
        </p:txBody>
      </p:sp>
      <p:sp>
        <p:nvSpPr>
          <p:cNvPr id="3" name="Subtitle 2"/>
          <p:cNvSpPr>
            <a:spLocks noGrp="1"/>
          </p:cNvSpPr>
          <p:nvPr>
            <p:ph type="subTitle" idx="1"/>
          </p:nvPr>
        </p:nvSpPr>
        <p:spPr>
          <a:xfrm>
            <a:off x="1066800" y="1447800"/>
            <a:ext cx="6858000" cy="990600"/>
          </a:xfrm>
        </p:spPr>
        <p:txBody>
          <a:bodyPr/>
          <a:lstStyle/>
          <a:p>
            <a:pPr algn="ctr"/>
            <a:r>
              <a:rPr lang="en-US" dirty="0" smtClean="0">
                <a:latin typeface="+mj-lt"/>
              </a:rPr>
              <a:t>By Shirley Jackson</a:t>
            </a:r>
            <a:endParaRPr lang="en-US" dirty="0">
              <a:latin typeface="+mj-lt"/>
            </a:endParaRPr>
          </a:p>
        </p:txBody>
      </p:sp>
      <p:pic>
        <p:nvPicPr>
          <p:cNvPr id="1026" name="Picture 2" descr="C:\Users\cschroeder\AppData\Local\Microsoft\Windows\Temporary Internet Files\Content.IE5\T2PQH774\MC90043687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981200"/>
            <a:ext cx="2209800"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0600" y="4419600"/>
            <a:ext cx="7086600" cy="1384995"/>
          </a:xfrm>
          <a:prstGeom prst="rect">
            <a:avLst/>
          </a:prstGeom>
          <a:noFill/>
        </p:spPr>
        <p:txBody>
          <a:bodyPr wrap="square" rtlCol="0">
            <a:spAutoFit/>
          </a:bodyPr>
          <a:lstStyle/>
          <a:p>
            <a:pPr algn="ctr"/>
            <a:r>
              <a:rPr lang="en-US" sz="2800" b="1" dirty="0">
                <a:latin typeface="Aharoni" panose="02010803020104030203" pitchFamily="2" charset="-79"/>
                <a:cs typeface="Aharoni" panose="02010803020104030203" pitchFamily="2" charset="-79"/>
              </a:rPr>
              <a:t>Reading Skill: Making </a:t>
            </a:r>
            <a:r>
              <a:rPr lang="en-US" sz="2800" b="1" dirty="0" smtClean="0">
                <a:latin typeface="Aharoni" panose="02010803020104030203" pitchFamily="2" charset="-79"/>
                <a:cs typeface="Aharoni" panose="02010803020104030203" pitchFamily="2" charset="-79"/>
              </a:rPr>
              <a:t>Inferences</a:t>
            </a:r>
          </a:p>
          <a:p>
            <a:pPr algn="ctr"/>
            <a:r>
              <a:rPr lang="en-US" sz="2800" b="1" dirty="0" smtClean="0">
                <a:latin typeface="Aharoni" panose="02010803020104030203" pitchFamily="2" charset="-79"/>
                <a:cs typeface="Aharoni" panose="02010803020104030203" pitchFamily="2" charset="-79"/>
              </a:rPr>
              <a:t>Literary Analysis: Character Motivation</a:t>
            </a:r>
          </a:p>
          <a:p>
            <a:pPr algn="ctr"/>
            <a:r>
              <a:rPr lang="en-US" sz="2800" b="1" dirty="0" smtClean="0">
                <a:latin typeface="Aharoni" panose="02010803020104030203" pitchFamily="2" charset="-79"/>
                <a:cs typeface="Aharoni" panose="02010803020104030203" pitchFamily="2" charset="-79"/>
              </a:rPr>
              <a:t>Vocabulary in Context</a:t>
            </a:r>
            <a:endParaRPr lang="en-US" sz="28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29419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schroeder\AppData\Local\Microsoft\Windows\Temporary Internet Files\Content.IE5\IW6VNVZ5\MC9004338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799" y="3868478"/>
            <a:ext cx="3124201" cy="276092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81000" y="-69274"/>
            <a:ext cx="8138086" cy="4641273"/>
          </a:xfrm>
        </p:spPr>
        <p:txBody>
          <a:bodyPr/>
          <a:lstStyle/>
          <a:p>
            <a:pPr marL="0" indent="0" algn="ctr">
              <a:buNone/>
            </a:pPr>
            <a:endParaRPr lang="en-US" dirty="0" smtClean="0"/>
          </a:p>
          <a:p>
            <a:pPr marL="0" indent="0" algn="ctr">
              <a:buNone/>
            </a:pPr>
            <a:r>
              <a:rPr lang="en-US" dirty="0" smtClean="0">
                <a:latin typeface="Aharoni" panose="02010803020104030203" pitchFamily="2" charset="-79"/>
                <a:cs typeface="Aharoni" panose="02010803020104030203" pitchFamily="2" charset="-79"/>
              </a:rPr>
              <a:t>71-year-old Adela </a:t>
            </a:r>
            <a:r>
              <a:rPr lang="en-US" dirty="0" err="1" smtClean="0">
                <a:latin typeface="Aharoni" panose="02010803020104030203" pitchFamily="2" charset="-79"/>
                <a:cs typeface="Aharoni" panose="02010803020104030203" pitchFamily="2" charset="-79"/>
              </a:rPr>
              <a:t>Strangeworth</a:t>
            </a:r>
            <a:r>
              <a:rPr lang="en-US" dirty="0" smtClean="0">
                <a:latin typeface="Aharoni" panose="02010803020104030203" pitchFamily="2" charset="-79"/>
                <a:cs typeface="Aharoni" panose="02010803020104030203" pitchFamily="2" charset="-79"/>
              </a:rPr>
              <a:t> writes anonymous letters to select townspeople, alerting them to the possibility of suspected, but unproven, evil in their lives. Eventually, Miss Strangeworth’s destructive meddling is found out, with painful consequences.</a:t>
            </a:r>
          </a:p>
          <a:p>
            <a:pPr marL="0" indent="0" algn="ctr">
              <a:buNone/>
            </a:pPr>
            <a:r>
              <a:rPr lang="en-US" dirty="0" smtClean="0">
                <a:latin typeface="Aharoni" panose="02010803020104030203" pitchFamily="2" charset="-79"/>
                <a:cs typeface="Aharoni" panose="02010803020104030203" pitchFamily="2" charset="-79"/>
              </a:rPr>
              <a:t>			</a:t>
            </a:r>
          </a:p>
          <a:p>
            <a:pPr marL="0" indent="0" algn="ctr">
              <a:buNone/>
            </a:pPr>
            <a:r>
              <a:rPr lang="en-US" sz="1800" dirty="0" smtClean="0">
                <a:latin typeface="Aharoni" panose="02010803020104030203" pitchFamily="2" charset="-79"/>
                <a:cs typeface="Aharoni" panose="02010803020104030203" pitchFamily="2" charset="-79"/>
              </a:rPr>
              <a:t>--</a:t>
            </a:r>
            <a:r>
              <a:rPr lang="en-US" sz="1800" i="1" dirty="0" smtClean="0">
                <a:latin typeface="Aharoni" panose="02010803020104030203" pitchFamily="2" charset="-79"/>
                <a:cs typeface="Aharoni" panose="02010803020104030203" pitchFamily="2" charset="-79"/>
              </a:rPr>
              <a:t>McDougal </a:t>
            </a:r>
            <a:r>
              <a:rPr lang="en-US" sz="1800" i="1" dirty="0" err="1" smtClean="0">
                <a:latin typeface="Aharoni" panose="02010803020104030203" pitchFamily="2" charset="-79"/>
                <a:cs typeface="Aharoni" panose="02010803020104030203" pitchFamily="2" charset="-79"/>
              </a:rPr>
              <a:t>Littell</a:t>
            </a:r>
            <a:r>
              <a:rPr lang="en-US" sz="1800" i="1" dirty="0" smtClean="0">
                <a:latin typeface="Aharoni" panose="02010803020104030203" pitchFamily="2" charset="-79"/>
                <a:cs typeface="Aharoni" panose="02010803020104030203" pitchFamily="2" charset="-79"/>
              </a:rPr>
              <a:t> Literature </a:t>
            </a:r>
            <a:r>
              <a:rPr lang="en-US" sz="1800" dirty="0" smtClean="0">
                <a:latin typeface="Aharoni" panose="02010803020104030203" pitchFamily="2" charset="-79"/>
                <a:cs typeface="Aharoni" panose="02010803020104030203" pitchFamily="2" charset="-79"/>
              </a:rPr>
              <a:t>textbook</a:t>
            </a:r>
            <a:endParaRPr lang="en-US" sz="1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76682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543800" cy="1676400"/>
          </a:xfrm>
        </p:spPr>
        <p:txBody>
          <a:bodyPr>
            <a:normAutofit fontScale="90000"/>
          </a:bodyPr>
          <a:lstStyle/>
          <a:p>
            <a:pPr algn="ctr"/>
            <a:r>
              <a:rPr lang="en-US" sz="8900" dirty="0" smtClean="0"/>
              <a:t>Inference</a:t>
            </a:r>
            <a:r>
              <a:rPr lang="en-US" dirty="0" smtClean="0"/>
              <a:t/>
            </a:r>
            <a:br>
              <a:rPr lang="en-US" dirty="0" smtClean="0"/>
            </a:br>
            <a:r>
              <a:rPr lang="en-US" i="1" dirty="0" smtClean="0"/>
              <a:t>What is it?</a:t>
            </a:r>
            <a:endParaRPr lang="en-US" i="1" dirty="0"/>
          </a:p>
        </p:txBody>
      </p:sp>
      <p:sp>
        <p:nvSpPr>
          <p:cNvPr id="3" name="Text Placeholder 2"/>
          <p:cNvSpPr>
            <a:spLocks noGrp="1"/>
          </p:cNvSpPr>
          <p:nvPr>
            <p:ph type="body" idx="1"/>
          </p:nvPr>
        </p:nvSpPr>
        <p:spPr>
          <a:xfrm>
            <a:off x="609600" y="3276600"/>
            <a:ext cx="7924800" cy="2590800"/>
          </a:xfrm>
        </p:spPr>
        <p:txBody>
          <a:bodyPr>
            <a:normAutofit lnSpcReduction="10000"/>
          </a:bodyPr>
          <a:lstStyle/>
          <a:p>
            <a:pPr algn="ctr"/>
            <a:r>
              <a:rPr lang="en-US" dirty="0" smtClean="0">
                <a:latin typeface="Aharoni" panose="02010803020104030203" pitchFamily="2" charset="-79"/>
                <a:cs typeface="Aharoni" panose="02010803020104030203" pitchFamily="2" charset="-79"/>
              </a:rPr>
              <a:t>It is a logical guess using evidence from a text, your own knowledge, and common sense.</a:t>
            </a:r>
          </a:p>
          <a:p>
            <a:pPr algn="ctr"/>
            <a:endParaRPr lang="en-US" dirty="0"/>
          </a:p>
          <a:p>
            <a:pPr algn="ctr"/>
            <a:r>
              <a:rPr lang="en-US" dirty="0" smtClean="0">
                <a:latin typeface="Aharoni" panose="02010803020104030203" pitchFamily="2" charset="-79"/>
                <a:cs typeface="Aharoni" panose="02010803020104030203" pitchFamily="2" charset="-79"/>
              </a:rPr>
              <a:t>(</a:t>
            </a:r>
            <a:r>
              <a:rPr lang="en-US" i="1" dirty="0" smtClean="0">
                <a:latin typeface="Aharoni" panose="02010803020104030203" pitchFamily="2" charset="-79"/>
                <a:cs typeface="Aharoni" panose="02010803020104030203" pitchFamily="2" charset="-79"/>
              </a:rPr>
              <a:t>When you use inference about the future, it is </a:t>
            </a:r>
            <a:r>
              <a:rPr lang="en-US" b="1" dirty="0" smtClean="0">
                <a:latin typeface="Aharoni" panose="02010803020104030203" pitchFamily="2" charset="-79"/>
                <a:cs typeface="Aharoni" panose="02010803020104030203" pitchFamily="2" charset="-79"/>
              </a:rPr>
              <a:t>prediction</a:t>
            </a:r>
            <a:r>
              <a:rPr lang="en-US" dirty="0" smtClean="0">
                <a:latin typeface="Aharoni" panose="02010803020104030203" pitchFamily="2" charset="-79"/>
                <a:cs typeface="Aharoni" panose="02010803020104030203" pitchFamily="2" charset="-79"/>
              </a:rPr>
              <a:t>.)</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85014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3476" y="1447800"/>
            <a:ext cx="3700847" cy="4564380"/>
          </a:xfrm>
        </p:spPr>
      </p:pic>
      <p:sp>
        <p:nvSpPr>
          <p:cNvPr id="6" name="TextBox 5"/>
          <p:cNvSpPr txBox="1"/>
          <p:nvPr/>
        </p:nvSpPr>
        <p:spPr>
          <a:xfrm>
            <a:off x="152400" y="381000"/>
            <a:ext cx="8763000" cy="830997"/>
          </a:xfrm>
          <a:prstGeom prst="rect">
            <a:avLst/>
          </a:prstGeom>
          <a:noFill/>
        </p:spPr>
        <p:txBody>
          <a:bodyPr wrap="square" rtlCol="0">
            <a:spAutoFit/>
          </a:bodyPr>
          <a:lstStyle/>
          <a:p>
            <a:pPr algn="ctr"/>
            <a:r>
              <a:rPr lang="en-US" sz="4800" b="1" dirty="0" smtClean="0">
                <a:latin typeface="+mj-lt"/>
              </a:rPr>
              <a:t>Observation         vs.         Inference</a:t>
            </a:r>
            <a:endParaRPr lang="en-US" sz="4800" b="1" dirty="0">
              <a:latin typeface="+mj-lt"/>
            </a:endParaRPr>
          </a:p>
        </p:txBody>
      </p:sp>
      <p:sp>
        <p:nvSpPr>
          <p:cNvPr id="7" name="TextBox 6"/>
          <p:cNvSpPr txBox="1"/>
          <p:nvPr/>
        </p:nvSpPr>
        <p:spPr>
          <a:xfrm>
            <a:off x="6528955" y="2516647"/>
            <a:ext cx="1828800" cy="2062103"/>
          </a:xfrm>
          <a:prstGeom prst="rect">
            <a:avLst/>
          </a:prstGeom>
          <a:noFill/>
        </p:spPr>
        <p:txBody>
          <a:bodyPr wrap="square" rtlCol="0">
            <a:spAutoFit/>
          </a:bodyPr>
          <a:lstStyle/>
          <a:p>
            <a:pPr algn="ctr"/>
            <a:r>
              <a:rPr lang="en-US" sz="3200" dirty="0">
                <a:latin typeface="Aharoni" panose="02010803020104030203" pitchFamily="2" charset="-79"/>
                <a:cs typeface="Aharoni" panose="02010803020104030203" pitchFamily="2" charset="-79"/>
              </a:rPr>
              <a:t>w</a:t>
            </a:r>
            <a:r>
              <a:rPr lang="en-US" sz="3200" dirty="0" smtClean="0">
                <a:latin typeface="Aharoni" panose="02010803020104030203" pitchFamily="2" charset="-79"/>
                <a:cs typeface="Aharoni" panose="02010803020104030203" pitchFamily="2" charset="-79"/>
              </a:rPr>
              <a:t>hat you figure out</a:t>
            </a:r>
            <a:endParaRPr lang="en-US" sz="3200" dirty="0">
              <a:latin typeface="Aharoni" panose="02010803020104030203" pitchFamily="2" charset="-79"/>
              <a:cs typeface="Aharoni" panose="02010803020104030203" pitchFamily="2" charset="-79"/>
            </a:endParaRPr>
          </a:p>
        </p:txBody>
      </p:sp>
      <p:sp>
        <p:nvSpPr>
          <p:cNvPr id="8" name="TextBox 7"/>
          <p:cNvSpPr txBox="1"/>
          <p:nvPr/>
        </p:nvSpPr>
        <p:spPr>
          <a:xfrm>
            <a:off x="626918" y="2762869"/>
            <a:ext cx="1905000" cy="1569660"/>
          </a:xfrm>
          <a:prstGeom prst="rect">
            <a:avLst/>
          </a:prstGeom>
          <a:noFill/>
        </p:spPr>
        <p:txBody>
          <a:bodyPr wrap="square" rtlCol="0">
            <a:spAutoFit/>
          </a:bodyPr>
          <a:lstStyle/>
          <a:p>
            <a:pPr algn="ctr"/>
            <a:r>
              <a:rPr lang="en-US" sz="3200" dirty="0">
                <a:latin typeface="Aharoni" panose="02010803020104030203" pitchFamily="2" charset="-79"/>
                <a:cs typeface="Aharoni" panose="02010803020104030203" pitchFamily="2" charset="-79"/>
              </a:rPr>
              <a:t>w</a:t>
            </a:r>
            <a:r>
              <a:rPr lang="en-US" sz="3200" dirty="0" smtClean="0">
                <a:latin typeface="Aharoni" panose="02010803020104030203" pitchFamily="2" charset="-79"/>
                <a:cs typeface="Aharoni" panose="02010803020104030203" pitchFamily="2" charset="-79"/>
              </a:rPr>
              <a:t>hat you</a:t>
            </a:r>
          </a:p>
          <a:p>
            <a:pPr algn="ctr"/>
            <a:r>
              <a:rPr lang="en-US" sz="3200" dirty="0" smtClean="0">
                <a:latin typeface="Aharoni" panose="02010803020104030203" pitchFamily="2" charset="-79"/>
                <a:cs typeface="Aharoni" panose="02010803020104030203" pitchFamily="2" charset="-79"/>
              </a:rPr>
              <a:t>see</a:t>
            </a:r>
            <a:endParaRPr lang="en-US" sz="3200" dirty="0">
              <a:latin typeface="Aharoni" panose="02010803020104030203" pitchFamily="2" charset="-79"/>
              <a:cs typeface="Aharoni" panose="02010803020104030203" pitchFamily="2" charset="-79"/>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993" y="1335596"/>
            <a:ext cx="450850" cy="118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7930" y="1351217"/>
            <a:ext cx="450850" cy="1149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22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648200"/>
            <a:ext cx="8915400" cy="1600200"/>
          </a:xfrm>
        </p:spPr>
        <p:txBody>
          <a:bodyPr>
            <a:normAutofit fontScale="90000"/>
          </a:bodyPr>
          <a:lstStyle/>
          <a:p>
            <a:r>
              <a:rPr lang="en-US" dirty="0" smtClean="0"/>
              <a:t>Strategies for Making Inferences:</a:t>
            </a:r>
            <a:endParaRPr lang="en-US" dirty="0"/>
          </a:p>
        </p:txBody>
      </p:sp>
      <p:sp>
        <p:nvSpPr>
          <p:cNvPr id="3" name="Content Placeholder 2"/>
          <p:cNvSpPr>
            <a:spLocks noGrp="1"/>
          </p:cNvSpPr>
          <p:nvPr>
            <p:ph idx="1"/>
          </p:nvPr>
        </p:nvSpPr>
        <p:spPr>
          <a:xfrm>
            <a:off x="381000" y="0"/>
            <a:ext cx="8382000" cy="5410200"/>
          </a:xfrm>
        </p:spPr>
        <p:txBody>
          <a:bodyPr>
            <a:normAutofit/>
          </a:bodyPr>
          <a:lstStyle/>
          <a:p>
            <a:endParaRPr lang="en-US" sz="1600" dirty="0" smtClean="0"/>
          </a:p>
          <a:p>
            <a:endParaRPr lang="en-US" sz="1800" dirty="0">
              <a:latin typeface="+mj-lt"/>
            </a:endParaRPr>
          </a:p>
          <a:p>
            <a:r>
              <a:rPr lang="en-US" sz="2000" dirty="0" smtClean="0">
                <a:latin typeface="Aharoni" panose="02010803020104030203" pitchFamily="2" charset="-79"/>
                <a:cs typeface="Aharoni" panose="02010803020104030203" pitchFamily="2" charset="-79"/>
              </a:rPr>
              <a:t>Look </a:t>
            </a:r>
            <a:r>
              <a:rPr lang="en-US" sz="2000" dirty="0">
                <a:latin typeface="Aharoni" panose="02010803020104030203" pitchFamily="2" charset="-79"/>
                <a:cs typeface="Aharoni" panose="02010803020104030203" pitchFamily="2" charset="-79"/>
              </a:rPr>
              <a:t>for details that reveal important aspects of setting, plot, and character. </a:t>
            </a:r>
            <a:endParaRPr lang="en-US" sz="2000" dirty="0" smtClean="0">
              <a:latin typeface="Aharoni" panose="02010803020104030203" pitchFamily="2" charset="-79"/>
              <a:cs typeface="Aharoni" panose="02010803020104030203" pitchFamily="2" charset="-79"/>
            </a:endParaRPr>
          </a:p>
          <a:p>
            <a:endParaRPr lang="en-US" sz="2000" dirty="0" smtClean="0">
              <a:latin typeface="Aharoni" panose="02010803020104030203" pitchFamily="2" charset="-79"/>
              <a:cs typeface="Aharoni" panose="02010803020104030203" pitchFamily="2" charset="-79"/>
            </a:endParaRPr>
          </a:p>
          <a:p>
            <a:r>
              <a:rPr lang="en-US" sz="2000" dirty="0" smtClean="0">
                <a:latin typeface="Aharoni" panose="02010803020104030203" pitchFamily="2" charset="-79"/>
                <a:cs typeface="Aharoni" panose="02010803020104030203" pitchFamily="2" charset="-79"/>
              </a:rPr>
              <a:t>Use </a:t>
            </a:r>
            <a:r>
              <a:rPr lang="en-US" sz="2000" dirty="0">
                <a:latin typeface="Aharoni" panose="02010803020104030203" pitchFamily="2" charset="-79"/>
                <a:cs typeface="Aharoni" panose="02010803020104030203" pitchFamily="2" charset="-79"/>
              </a:rPr>
              <a:t>common sense and prior knowledge to make connections. </a:t>
            </a:r>
            <a:endParaRPr lang="en-US" sz="2000" dirty="0" smtClean="0">
              <a:latin typeface="Aharoni" panose="02010803020104030203" pitchFamily="2" charset="-79"/>
              <a:cs typeface="Aharoni" panose="02010803020104030203" pitchFamily="2" charset="-79"/>
            </a:endParaRPr>
          </a:p>
          <a:p>
            <a:endParaRPr lang="en-US" sz="2000" dirty="0" smtClean="0">
              <a:latin typeface="Aharoni" panose="02010803020104030203" pitchFamily="2" charset="-79"/>
              <a:cs typeface="Aharoni" panose="02010803020104030203" pitchFamily="2" charset="-79"/>
            </a:endParaRPr>
          </a:p>
          <a:p>
            <a:r>
              <a:rPr lang="en-US" sz="2000" dirty="0" smtClean="0">
                <a:latin typeface="Aharoni" panose="02010803020104030203" pitchFamily="2" charset="-79"/>
                <a:cs typeface="Aharoni" panose="02010803020104030203" pitchFamily="2" charset="-79"/>
              </a:rPr>
              <a:t>Analyze </a:t>
            </a:r>
            <a:r>
              <a:rPr lang="en-US" sz="2000" dirty="0">
                <a:latin typeface="Aharoni" panose="02010803020104030203" pitchFamily="2" charset="-79"/>
                <a:cs typeface="Aharoni" panose="02010803020104030203" pitchFamily="2" charset="-79"/>
              </a:rPr>
              <a:t>a character's actions and words to determine his or her values. </a:t>
            </a:r>
            <a:endParaRPr lang="en-US" sz="2000" dirty="0" smtClean="0">
              <a:latin typeface="Aharoni" panose="02010803020104030203" pitchFamily="2" charset="-79"/>
              <a:cs typeface="Aharoni" panose="02010803020104030203" pitchFamily="2" charset="-79"/>
            </a:endParaRPr>
          </a:p>
          <a:p>
            <a:endParaRPr lang="en-US" sz="2000" dirty="0" smtClean="0">
              <a:latin typeface="Aharoni" panose="02010803020104030203" pitchFamily="2" charset="-79"/>
              <a:cs typeface="Aharoni" panose="02010803020104030203" pitchFamily="2" charset="-79"/>
            </a:endParaRPr>
          </a:p>
          <a:p>
            <a:r>
              <a:rPr lang="en-US" sz="2000" dirty="0" smtClean="0">
                <a:latin typeface="Aharoni" panose="02010803020104030203" pitchFamily="2" charset="-79"/>
                <a:cs typeface="Aharoni" panose="02010803020104030203" pitchFamily="2" charset="-79"/>
              </a:rPr>
              <a:t>Pay </a:t>
            </a:r>
            <a:r>
              <a:rPr lang="en-US" sz="2000" dirty="0">
                <a:latin typeface="Aharoni" panose="02010803020104030203" pitchFamily="2" charset="-79"/>
                <a:cs typeface="Aharoni" panose="02010803020104030203" pitchFamily="2" charset="-79"/>
              </a:rPr>
              <a:t>attention to how the narrator or characters make inferences. </a:t>
            </a:r>
            <a:endParaRPr lang="en-US" sz="2000" dirty="0" smtClean="0">
              <a:latin typeface="Aharoni" panose="02010803020104030203" pitchFamily="2" charset="-79"/>
              <a:cs typeface="Aharoni" panose="02010803020104030203" pitchFamily="2" charset="-79"/>
            </a:endParaRPr>
          </a:p>
          <a:p>
            <a:endParaRPr lang="en-US" sz="2000" dirty="0" smtClean="0">
              <a:latin typeface="Aharoni" panose="02010803020104030203" pitchFamily="2" charset="-79"/>
              <a:cs typeface="Aharoni" panose="02010803020104030203" pitchFamily="2" charset="-79"/>
            </a:endParaRPr>
          </a:p>
          <a:p>
            <a:r>
              <a:rPr lang="en-US" sz="2000" dirty="0" smtClean="0">
                <a:latin typeface="Aharoni" panose="02010803020104030203" pitchFamily="2" charset="-79"/>
                <a:cs typeface="Aharoni" panose="02010803020104030203" pitchFamily="2" charset="-79"/>
              </a:rPr>
              <a:t>Analyze </a:t>
            </a:r>
            <a:r>
              <a:rPr lang="en-US" sz="2000" dirty="0">
                <a:latin typeface="Aharoni" panose="02010803020104030203" pitchFamily="2" charset="-79"/>
                <a:cs typeface="Aharoni" panose="02010803020104030203" pitchFamily="2" charset="-79"/>
              </a:rPr>
              <a:t>your thought process and determine whether or not you are using faulty logic or jumping to conclusions. </a:t>
            </a:r>
          </a:p>
        </p:txBody>
      </p:sp>
    </p:spTree>
    <p:extLst>
      <p:ext uri="{BB962C8B-B14F-4D97-AF65-F5344CB8AC3E}">
        <p14:creationId xmlns:p14="http://schemas.microsoft.com/office/powerpoint/2010/main" val="1504175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moral?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873" y="1143000"/>
            <a:ext cx="2743200" cy="4267200"/>
          </a:xfrm>
          <a:prstGeom prst="rect">
            <a:avLst/>
          </a:prstGeom>
          <a:blipFill dpi="0" rotWithShape="1">
            <a:blip r:embed="rId3">
              <a:alphaModFix amt="32000"/>
            </a:blip>
            <a:srcRect/>
            <a:tile tx="0" ty="0" sx="100000" sy="100000" flip="none" algn="tl"/>
          </a:blipFill>
          <a:effectLst>
            <a:softEdge rad="317500"/>
          </a:effectLst>
        </p:spPr>
      </p:pic>
      <p:sp>
        <p:nvSpPr>
          <p:cNvPr id="3" name="Content Placeholder 2"/>
          <p:cNvSpPr>
            <a:spLocks noGrp="1"/>
          </p:cNvSpPr>
          <p:nvPr>
            <p:ph idx="1"/>
          </p:nvPr>
        </p:nvSpPr>
        <p:spPr>
          <a:xfrm>
            <a:off x="775855" y="457200"/>
            <a:ext cx="7543800" cy="1066800"/>
          </a:xfrm>
        </p:spPr>
        <p:txBody>
          <a:bodyPr>
            <a:normAutofit/>
          </a:bodyPr>
          <a:lstStyle/>
          <a:p>
            <a:pPr marL="0" indent="0" algn="ctr">
              <a:buNone/>
            </a:pPr>
            <a:r>
              <a:rPr lang="en-US" sz="3200" b="1" dirty="0">
                <a:latin typeface="+mj-lt"/>
              </a:rPr>
              <a:t>The Four Oxen and the Lion </a:t>
            </a:r>
            <a:endParaRPr lang="en-US" sz="3200" b="1" dirty="0" smtClean="0">
              <a:latin typeface="+mj-lt"/>
            </a:endParaRPr>
          </a:p>
          <a:p>
            <a:pPr marL="0" indent="0">
              <a:buNone/>
            </a:pPr>
            <a:endParaRPr lang="en-US" dirty="0"/>
          </a:p>
        </p:txBody>
      </p:sp>
      <p:sp>
        <p:nvSpPr>
          <p:cNvPr id="7" name="TextBox 6"/>
          <p:cNvSpPr txBox="1"/>
          <p:nvPr/>
        </p:nvSpPr>
        <p:spPr>
          <a:xfrm>
            <a:off x="685800" y="1399163"/>
            <a:ext cx="5105400" cy="3754874"/>
          </a:xfrm>
          <a:prstGeom prst="rect">
            <a:avLst/>
          </a:prstGeom>
          <a:noFill/>
        </p:spPr>
        <p:txBody>
          <a:bodyPr wrap="square" rtlCol="0">
            <a:spAutoFit/>
          </a:bodyPr>
          <a:lstStyle/>
          <a:p>
            <a:pPr algn="ctr"/>
            <a:r>
              <a:rPr lang="en-US" sz="2000" b="1" dirty="0"/>
              <a:t>A Lion used to prowl about a field in which Four Oxen used to dwell. Many a time he tried to attack them; but whenever he came near they turned their tails to one another, so that whichever way he approached them he was met by the horns of one of them. At last, however, they fell a-quarrelling among themselves, and each went off to pasture alone in a separate corner of the field. Then the Lion attacked them one by one and soon made an end of all four. </a:t>
            </a:r>
          </a:p>
          <a:p>
            <a:endParaRPr lang="en-US" dirty="0"/>
          </a:p>
        </p:txBody>
      </p:sp>
    </p:spTree>
    <p:extLst>
      <p:ext uri="{BB962C8B-B14F-4D97-AF65-F5344CB8AC3E}">
        <p14:creationId xmlns:p14="http://schemas.microsoft.com/office/powerpoint/2010/main" val="3864291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Character Refresher</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5535" y="1572986"/>
            <a:ext cx="3213100" cy="3213100"/>
          </a:xfrm>
          <a:prstGeom prst="rect">
            <a:avLst/>
          </a:prstGeom>
          <a:effectLst/>
        </p:spPr>
      </p:pic>
      <p:sp>
        <p:nvSpPr>
          <p:cNvPr id="5" name="Oval Callout 4"/>
          <p:cNvSpPr/>
          <p:nvPr/>
        </p:nvSpPr>
        <p:spPr>
          <a:xfrm rot="1037700">
            <a:off x="5252603" y="1352658"/>
            <a:ext cx="2971800" cy="99955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rot="956895" flipH="1" flipV="1">
            <a:off x="544214" y="3793458"/>
            <a:ext cx="3239888" cy="1295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23349" flipH="1">
            <a:off x="417711" y="1286448"/>
            <a:ext cx="3087487" cy="1304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96793" y="449007"/>
            <a:ext cx="8542408" cy="861774"/>
          </a:xfrm>
          <a:prstGeom prst="rect">
            <a:avLst/>
          </a:prstGeom>
          <a:noFill/>
        </p:spPr>
        <p:txBody>
          <a:bodyPr wrap="square" rtlCol="0">
            <a:spAutoFit/>
          </a:bodyPr>
          <a:lstStyle/>
          <a:p>
            <a:pPr algn="ctr"/>
            <a:r>
              <a:rPr lang="en-US" sz="3200" b="1" dirty="0">
                <a:latin typeface="+mj-lt"/>
                <a:cs typeface="Aharoni" panose="02010803020104030203" pitchFamily="2" charset="-79"/>
              </a:rPr>
              <a:t>Four ways to learn about a character:</a:t>
            </a:r>
          </a:p>
          <a:p>
            <a:endParaRPr lang="en-US" dirty="0"/>
          </a:p>
        </p:txBody>
      </p:sp>
      <p:sp>
        <p:nvSpPr>
          <p:cNvPr id="9" name="TextBox 8"/>
          <p:cNvSpPr txBox="1"/>
          <p:nvPr/>
        </p:nvSpPr>
        <p:spPr>
          <a:xfrm rot="1007858">
            <a:off x="5690754" y="1621601"/>
            <a:ext cx="2095500" cy="461665"/>
          </a:xfrm>
          <a:prstGeom prst="rect">
            <a:avLst/>
          </a:prstGeom>
          <a:noFill/>
        </p:spPr>
        <p:txBody>
          <a:bodyPr wrap="square" rtlCol="0">
            <a:spAutoFit/>
          </a:bodyPr>
          <a:lstStyle/>
          <a:p>
            <a:pPr algn="ctr"/>
            <a:r>
              <a:rPr lang="en-US" sz="2400" dirty="0" smtClean="0">
                <a:solidFill>
                  <a:schemeClr val="bg1"/>
                </a:solidFill>
                <a:latin typeface="Aharoni" panose="02010803020104030203" pitchFamily="2" charset="-79"/>
                <a:cs typeface="Aharoni" panose="02010803020104030203" pitchFamily="2" charset="-79"/>
              </a:rPr>
              <a:t>What I say</a:t>
            </a:r>
            <a:endParaRPr lang="en-US" sz="2400" dirty="0">
              <a:solidFill>
                <a:schemeClr val="bg1"/>
              </a:solidFill>
              <a:latin typeface="Aharoni" panose="02010803020104030203" pitchFamily="2" charset="-79"/>
              <a:cs typeface="Aharoni" panose="02010803020104030203" pitchFamily="2" charset="-79"/>
            </a:endParaRPr>
          </a:p>
        </p:txBody>
      </p:sp>
      <p:sp>
        <p:nvSpPr>
          <p:cNvPr id="10" name="TextBox 9"/>
          <p:cNvSpPr txBox="1"/>
          <p:nvPr/>
        </p:nvSpPr>
        <p:spPr>
          <a:xfrm rot="20460727">
            <a:off x="846387" y="1452885"/>
            <a:ext cx="2286000" cy="923330"/>
          </a:xfrm>
          <a:prstGeom prst="rect">
            <a:avLst/>
          </a:prstGeom>
          <a:noFill/>
        </p:spPr>
        <p:txBody>
          <a:bodyPr wrap="square" rtlCol="0">
            <a:spAutoFit/>
          </a:bodyPr>
          <a:lstStyle/>
          <a:p>
            <a:pPr algn="ctr"/>
            <a:r>
              <a:rPr lang="en-US" dirty="0" smtClean="0">
                <a:solidFill>
                  <a:schemeClr val="bg1"/>
                </a:solidFill>
                <a:latin typeface="Aharoni" panose="02010803020104030203" pitchFamily="2" charset="-79"/>
                <a:cs typeface="Aharoni" panose="02010803020104030203" pitchFamily="2" charset="-79"/>
              </a:rPr>
              <a:t>What I look like (physical appearance)</a:t>
            </a:r>
            <a:endParaRPr lang="en-US" dirty="0">
              <a:solidFill>
                <a:schemeClr val="bg1"/>
              </a:solidFill>
              <a:latin typeface="Aharoni" panose="02010803020104030203" pitchFamily="2" charset="-79"/>
              <a:cs typeface="Aharoni" panose="02010803020104030203" pitchFamily="2" charset="-79"/>
            </a:endParaRPr>
          </a:p>
        </p:txBody>
      </p:sp>
      <p:sp>
        <p:nvSpPr>
          <p:cNvPr id="11" name="TextBox 10"/>
          <p:cNvSpPr txBox="1"/>
          <p:nvPr/>
        </p:nvSpPr>
        <p:spPr>
          <a:xfrm rot="1169604">
            <a:off x="786696" y="4117992"/>
            <a:ext cx="2774392" cy="646331"/>
          </a:xfrm>
          <a:prstGeom prst="rect">
            <a:avLst/>
          </a:prstGeom>
          <a:noFill/>
        </p:spPr>
        <p:txBody>
          <a:bodyPr wrap="square" rtlCol="0">
            <a:spAutoFit/>
          </a:bodyPr>
          <a:lstStyle/>
          <a:p>
            <a:pPr algn="ctr"/>
            <a:r>
              <a:rPr lang="en-US" dirty="0" smtClean="0">
                <a:solidFill>
                  <a:schemeClr val="bg1"/>
                </a:solidFill>
                <a:latin typeface="Aharoni" panose="02010803020104030203" pitchFamily="2" charset="-79"/>
                <a:cs typeface="Aharoni" panose="02010803020104030203" pitchFamily="2" charset="-79"/>
              </a:rPr>
              <a:t>What other characters say and think about me</a:t>
            </a:r>
            <a:endParaRPr lang="en-US" dirty="0">
              <a:solidFill>
                <a:schemeClr val="bg1"/>
              </a:solidFill>
              <a:latin typeface="Aharoni" panose="02010803020104030203" pitchFamily="2" charset="-79"/>
              <a:cs typeface="Aharoni" panose="02010803020104030203" pitchFamily="2" charset="-79"/>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733238" flipV="1">
            <a:off x="5483473" y="3861723"/>
            <a:ext cx="30051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rot="20800567">
            <a:off x="6060303" y="4025660"/>
            <a:ext cx="1924050" cy="830997"/>
          </a:xfrm>
          <a:prstGeom prst="rect">
            <a:avLst/>
          </a:prstGeom>
          <a:noFill/>
        </p:spPr>
        <p:txBody>
          <a:bodyPr wrap="square" rtlCol="0">
            <a:spAutoFit/>
          </a:bodyPr>
          <a:lstStyle/>
          <a:p>
            <a:pPr algn="ctr"/>
            <a:r>
              <a:rPr lang="en-US" sz="2400" dirty="0" smtClean="0">
                <a:solidFill>
                  <a:schemeClr val="bg1"/>
                </a:solidFill>
                <a:latin typeface="Aharoni" panose="02010803020104030203" pitchFamily="2" charset="-79"/>
                <a:cs typeface="Aharoni" panose="02010803020104030203" pitchFamily="2" charset="-79"/>
              </a:rPr>
              <a:t>How others react to me</a:t>
            </a:r>
            <a:endParaRPr lang="en-US" sz="24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41247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r>
              <a:rPr lang="en-US" sz="4400" dirty="0" smtClean="0"/>
              <a:t>Character Motivation: </a:t>
            </a:r>
            <a:r>
              <a:rPr lang="en-US" sz="3600" dirty="0" smtClean="0"/>
              <a:t/>
            </a:r>
            <a:br>
              <a:rPr lang="en-US" sz="3600" dirty="0" smtClean="0"/>
            </a:br>
            <a:r>
              <a:rPr lang="en-US" sz="3600" dirty="0"/>
              <a:t>R</a:t>
            </a:r>
            <a:r>
              <a:rPr lang="en-US" sz="3600" dirty="0" smtClean="0"/>
              <a:t>eason behind a </a:t>
            </a:r>
            <a:r>
              <a:rPr lang="en-US" sz="3600" dirty="0"/>
              <a:t>c</a:t>
            </a:r>
            <a:r>
              <a:rPr lang="en-US" sz="3600" dirty="0" smtClean="0"/>
              <a:t>haracter’s behavior</a:t>
            </a:r>
            <a:endParaRPr lang="en-US" sz="3600" dirty="0"/>
          </a:p>
        </p:txBody>
      </p:sp>
      <p:sp>
        <p:nvSpPr>
          <p:cNvPr id="3" name="Content Placeholder 2"/>
          <p:cNvSpPr>
            <a:spLocks noGrp="1"/>
          </p:cNvSpPr>
          <p:nvPr>
            <p:ph idx="1"/>
          </p:nvPr>
        </p:nvSpPr>
        <p:spPr>
          <a:xfrm>
            <a:off x="304800" y="685800"/>
            <a:ext cx="8382000" cy="4114800"/>
          </a:xfrm>
        </p:spPr>
        <p:txBody>
          <a:bodyPr>
            <a:normAutofit fontScale="92500"/>
          </a:bodyPr>
          <a:lstStyle/>
          <a:p>
            <a:pPr marL="0" indent="0" algn="ctr">
              <a:buNone/>
            </a:pPr>
            <a:r>
              <a:rPr lang="en-US" sz="3000" dirty="0" smtClean="0">
                <a:latin typeface="+mj-lt"/>
                <a:cs typeface="Aharoni" panose="02010803020104030203" pitchFamily="2" charset="-79"/>
              </a:rPr>
              <a:t>You need to ask </a:t>
            </a:r>
            <a:r>
              <a:rPr lang="en-US" sz="3000" dirty="0" smtClean="0">
                <a:effectLst>
                  <a:outerShdw blurRad="38100" dist="38100" dir="2700000" algn="tl">
                    <a:srgbClr val="000000">
                      <a:alpha val="43137"/>
                    </a:srgbClr>
                  </a:outerShdw>
                </a:effectLst>
                <a:latin typeface="+mj-lt"/>
                <a:cs typeface="Aharoni" panose="02010803020104030203" pitchFamily="2" charset="-79"/>
              </a:rPr>
              <a:t>WHY</a:t>
            </a:r>
            <a:r>
              <a:rPr lang="en-US" sz="3000" dirty="0" smtClean="0">
                <a:latin typeface="+mj-lt"/>
                <a:cs typeface="Aharoni" panose="02010803020104030203" pitchFamily="2" charset="-79"/>
              </a:rPr>
              <a:t> a character behaves a certain way:</a:t>
            </a:r>
          </a:p>
          <a:p>
            <a:endParaRPr lang="en-US" dirty="0" smtClean="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Find stated reasons in text</a:t>
            </a:r>
          </a:p>
          <a:p>
            <a:r>
              <a:rPr lang="en-US" dirty="0" smtClean="0">
                <a:latin typeface="Aharoni" panose="02010803020104030203" pitchFamily="2" charset="-79"/>
                <a:cs typeface="Aharoni" panose="02010803020104030203" pitchFamily="2" charset="-79"/>
              </a:rPr>
              <a:t>Look for clues:</a:t>
            </a:r>
          </a:p>
          <a:p>
            <a:pPr lvl="1"/>
            <a:r>
              <a:rPr lang="en-US" dirty="0">
                <a:latin typeface="Aharoni" panose="02010803020104030203" pitchFamily="2" charset="-79"/>
                <a:cs typeface="Aharoni" panose="02010803020104030203" pitchFamily="2" charset="-79"/>
              </a:rPr>
              <a:t>b</a:t>
            </a:r>
            <a:r>
              <a:rPr lang="en-US" dirty="0" smtClean="0">
                <a:latin typeface="Aharoni" panose="02010803020104030203" pitchFamily="2" charset="-79"/>
                <a:cs typeface="Aharoni" panose="02010803020104030203" pitchFamily="2" charset="-79"/>
              </a:rPr>
              <a:t>ackground – age, description, home, etc.</a:t>
            </a:r>
          </a:p>
          <a:p>
            <a:pPr lvl="1"/>
            <a:r>
              <a:rPr lang="en-US" dirty="0">
                <a:latin typeface="Aharoni" panose="02010803020104030203" pitchFamily="2" charset="-79"/>
                <a:cs typeface="Aharoni" panose="02010803020104030203" pitchFamily="2" charset="-79"/>
              </a:rPr>
              <a:t>s</a:t>
            </a:r>
            <a:r>
              <a:rPr lang="en-US" dirty="0" smtClean="0">
                <a:latin typeface="Aharoni" panose="02010803020104030203" pitchFamily="2" charset="-79"/>
                <a:cs typeface="Aharoni" panose="02010803020104030203" pitchFamily="2" charset="-79"/>
              </a:rPr>
              <a:t>peech, thought, actions, revealing expressions &amp; gestures</a:t>
            </a:r>
          </a:p>
          <a:p>
            <a:pPr lvl="1"/>
            <a:r>
              <a:rPr lang="en-US" dirty="0">
                <a:latin typeface="Aharoni" panose="02010803020104030203" pitchFamily="2" charset="-79"/>
                <a:cs typeface="Aharoni" panose="02010803020104030203" pitchFamily="2" charset="-79"/>
              </a:rPr>
              <a:t>k</a:t>
            </a:r>
            <a:r>
              <a:rPr lang="en-US" dirty="0" smtClean="0">
                <a:latin typeface="Aharoni" panose="02010803020104030203" pitchFamily="2" charset="-79"/>
                <a:cs typeface="Aharoni" panose="02010803020104030203" pitchFamily="2" charset="-79"/>
              </a:rPr>
              <a:t>ey events – how the character interacts</a:t>
            </a:r>
          </a:p>
          <a:p>
            <a:r>
              <a:rPr lang="en-US" dirty="0" smtClean="0">
                <a:latin typeface="Aharoni" panose="02010803020104030203" pitchFamily="2" charset="-79"/>
                <a:cs typeface="Aharoni" panose="02010803020104030203" pitchFamily="2" charset="-79"/>
              </a:rPr>
              <a:t>Consider human nature – emotions shared by all, changes, common reactions (stress, fear, etc.)</a:t>
            </a:r>
          </a:p>
          <a:p>
            <a:r>
              <a:rPr lang="en-US" dirty="0" smtClean="0">
                <a:latin typeface="Aharoni" panose="02010803020104030203" pitchFamily="2" charset="-79"/>
                <a:cs typeface="Aharoni" panose="02010803020104030203" pitchFamily="2" charset="-79"/>
              </a:rPr>
              <a:t>Infer the motives</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7391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1830</TotalTime>
  <Words>715</Words>
  <Application>Microsoft Office PowerPoint</Application>
  <PresentationFormat>On-screen Show (4:3)</PresentationFormat>
  <Paragraphs>80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NewsPrint</vt:lpstr>
      <vt:lpstr>Bellringer: Nov. 17 and 18</vt:lpstr>
      <vt:lpstr>“A Possibility of Evil”</vt:lpstr>
      <vt:lpstr>Summary</vt:lpstr>
      <vt:lpstr>Inference What is it?</vt:lpstr>
      <vt:lpstr>PowerPoint Presentation</vt:lpstr>
      <vt:lpstr>Strategies for Making Inferences:</vt:lpstr>
      <vt:lpstr>What’s the moral?</vt:lpstr>
      <vt:lpstr>Character Refresher</vt:lpstr>
      <vt:lpstr>Character Motivation:  Reason behind a character’s behavior</vt:lpstr>
      <vt:lpstr>PALS reading</vt:lpstr>
      <vt:lpstr>Ticket out: Nov. 17</vt:lpstr>
      <vt:lpstr>INDIVIDUALLY</vt:lpstr>
      <vt:lpstr>Individually</vt:lpstr>
      <vt:lpstr>Individually</vt:lpstr>
      <vt:lpstr>LEQ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Possibility of Evil”</dc:title>
  <dc:creator>Windows User</dc:creator>
  <cp:lastModifiedBy>Windows User</cp:lastModifiedBy>
  <cp:revision>52</cp:revision>
  <cp:lastPrinted>2014-11-17T11:58:50Z</cp:lastPrinted>
  <dcterms:created xsi:type="dcterms:W3CDTF">2013-11-12T16:57:12Z</dcterms:created>
  <dcterms:modified xsi:type="dcterms:W3CDTF">2014-11-17T17:41:49Z</dcterms:modified>
</cp:coreProperties>
</file>