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0" y="1433732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5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3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48" y="3526301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7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8" y="-327818"/>
            <a:ext cx="46783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4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6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07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0" y="4916992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1710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1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87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11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26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9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0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0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0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0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37319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abstract concept would you say </a:t>
            </a:r>
            <a:r>
              <a:rPr lang="en-US" i="1" dirty="0" smtClean="0">
                <a:solidFill>
                  <a:schemeClr val="tx1"/>
                </a:solidFill>
              </a:rPr>
              <a:t>AHH</a:t>
            </a:r>
            <a:r>
              <a:rPr lang="en-US" dirty="0" smtClean="0">
                <a:solidFill>
                  <a:schemeClr val="tx1"/>
                </a:solidFill>
              </a:rPr>
              <a:t> addresses in the first 8 chapters of part 1?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(example: love, fear, jealously, desire, yearning)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evidence in the novel supports your assertion?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PSST – a smart kid would use his or her notes to help with this </a:t>
            </a:r>
            <a:r>
              <a:rPr lang="en-US" dirty="0" err="1" smtClean="0">
                <a:solidFill>
                  <a:schemeClr val="tx1"/>
                </a:solidFill>
              </a:rPr>
              <a:t>bellringer</a:t>
            </a:r>
            <a:r>
              <a:rPr lang="en-US" dirty="0" smtClean="0">
                <a:solidFill>
                  <a:schemeClr val="tx1"/>
                </a:solidFill>
              </a:rPr>
              <a:t>. I’m walking around checking them anyway.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Bellringer Nov.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3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 chapter 7, the narrator changes. How do the story telling styles change? Think about how our first narrator tells the story and then how the narrative changes in chapter 7 – look at the types of symbols, figurative language, imagery, syntax, and other literary elements.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Who seems more believable? Why?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Make connections to our lives here too.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Two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8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seems to be a theme from this first 8 chapters.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the formula from the beginning of class.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 a couple of examples from the chapters to help show your theme.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Make connections to our lives here too.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three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56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Finish writing the response for “Only Daughter.”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you don’t finish it today, you will finish it for homework and turn it in next class.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it is not turned in today or next class, I will deduct 2 points per calendar day for everyday it is late until  you hit 50%.  Once 50% is hit, that is the highest percentage grade you can earn on the assignment all marking period.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“Only Daughter”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7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Due Nov. 9 – Lesson 3 drafts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Due Nov. 9 – Parent conference letter completed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Due Nov. 9 – Part 1, chapters 9-15 notes.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Due Nov. 4 – Any “Only Daughter” responses not submitted today. You must turn it in with your </a:t>
            </a:r>
            <a:r>
              <a:rPr lang="en-US" dirty="0" err="1" smtClean="0">
                <a:solidFill>
                  <a:schemeClr val="tx1"/>
                </a:solidFill>
              </a:rPr>
              <a:t>SOAPSTone</a:t>
            </a:r>
            <a:r>
              <a:rPr lang="en-US" dirty="0" smtClean="0">
                <a:solidFill>
                  <a:schemeClr val="tx1"/>
                </a:solidFill>
              </a:rPr>
              <a:t> notes and the assignment page with the scoring guide. No scoring guide and </a:t>
            </a:r>
            <a:r>
              <a:rPr lang="en-US" dirty="0" err="1" smtClean="0">
                <a:solidFill>
                  <a:schemeClr val="tx1"/>
                </a:solidFill>
              </a:rPr>
              <a:t>SOAPSTone</a:t>
            </a:r>
            <a:r>
              <a:rPr lang="en-US" dirty="0" smtClean="0">
                <a:solidFill>
                  <a:schemeClr val="tx1"/>
                </a:solidFill>
              </a:rPr>
              <a:t> notes, no grade. </a:t>
            </a:r>
            <a:r>
              <a:rPr lang="en-US" smtClean="0">
                <a:solidFill>
                  <a:schemeClr val="tx1"/>
                </a:solidFill>
              </a:rPr>
              <a:t>(0%)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Homework: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8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Use the rough draft rubric for lesson 3 to help you compose.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Your drafts for lesson 3 are due Nov. 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Next section of </a:t>
            </a:r>
            <a:r>
              <a:rPr lang="en-US" i="1" dirty="0" smtClean="0">
                <a:solidFill>
                  <a:schemeClr val="tx1"/>
                </a:solidFill>
              </a:rPr>
              <a:t>AHH</a:t>
            </a:r>
            <a:r>
              <a:rPr lang="en-US" dirty="0" smtClean="0">
                <a:solidFill>
                  <a:schemeClr val="tx1"/>
                </a:solidFill>
              </a:rPr>
              <a:t> is due Monday, Nov. 9.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3 drafts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Right, so many of you aren’t writing thematic statements when I ask you to write thematic statements.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Break out your theme notes. – It says “What is theme” and then you filled in a bunch of notes in boxes.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 is a theme different from a topic?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is a theme different from a summary?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Theme review.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School in Georgia has this helpful formula.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Step 1: Topic (subject)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Choose an abstract concept like </a:t>
            </a:r>
            <a:r>
              <a:rPr lang="en-US" i="1" dirty="0" smtClean="0">
                <a:solidFill>
                  <a:schemeClr val="tx1"/>
                </a:solidFill>
              </a:rPr>
              <a:t>unrequited love, freedom, abuse, jealousy, self-pity,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en-US" i="1" dirty="0" smtClean="0">
                <a:solidFill>
                  <a:schemeClr val="tx1"/>
                </a:solidFill>
              </a:rPr>
              <a:t> fear of the dark </a:t>
            </a:r>
            <a:r>
              <a:rPr lang="en-US" dirty="0" smtClean="0">
                <a:solidFill>
                  <a:schemeClr val="tx1"/>
                </a:solidFill>
              </a:rPr>
              <a:t>that the work explores.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help you with writing a theme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3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_____ _______ by ________ is about</a:t>
            </a: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(genre) (title) 	 (author)</a:t>
            </a: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____________________________________.</a:t>
            </a: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(topic/subject/abstract concept)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Step 2: Statement part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5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Now you need to state what the literary work asserts about this abstract topic. If a poem is about </a:t>
            </a:r>
            <a:r>
              <a:rPr lang="en-US" i="1" dirty="0" smtClean="0">
                <a:solidFill>
                  <a:schemeClr val="tx1"/>
                </a:solidFill>
              </a:rPr>
              <a:t>jealousy</a:t>
            </a:r>
            <a:r>
              <a:rPr lang="en-US" dirty="0" smtClean="0">
                <a:solidFill>
                  <a:schemeClr val="tx1"/>
                </a:solidFill>
              </a:rPr>
              <a:t>, what opinion does is express about the effect of jealousy on humanity?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 3: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0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_____ _______ by ________ is about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(genre) (title) 	 (author)</a:t>
            </a: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 and </a:t>
            </a: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(topic/subject/abstract concept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eveals ________________________________.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(assertion about human condition)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Step 4: Statement part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0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 your groups of three, choose one person to be the facilitator – he or she asks the questions and runs the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Choose one person to be the recorder- he or she takes the notes and submits the group’s note paper.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Choose one person to be quotation expert.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each discussion point, you will change roles.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discussion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5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7709" y="914400"/>
            <a:ext cx="8991600" cy="5791200"/>
          </a:xfrm>
        </p:spPr>
        <p:txBody>
          <a:bodyPr/>
          <a:lstStyle/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Student participates in seminar by doing </a:t>
            </a:r>
            <a:r>
              <a:rPr lang="en-US" b="1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of the following: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>
                <a:solidFill>
                  <a:schemeClr val="tx1"/>
                </a:solidFill>
              </a:rPr>
              <a:t>follows norms for discussion both as listener and speaker.  This includes making eye contact, sitting up straight, and maintaining focus and energy throughout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Uses academic transitions and phrases to build on the thoughts of others every time he/she speaks.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Makes a </a:t>
            </a:r>
            <a:r>
              <a:rPr lang="en-US" sz="2000" i="1" dirty="0">
                <a:solidFill>
                  <a:schemeClr val="tx1"/>
                </a:solidFill>
              </a:rPr>
              <a:t>relevant</a:t>
            </a:r>
            <a:r>
              <a:rPr lang="en-US" sz="2000" dirty="0">
                <a:solidFill>
                  <a:schemeClr val="tx1"/>
                </a:solidFill>
              </a:rPr>
              <a:t> comment, question, or clarifying question that is on-topic and builds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Provides relevant quotes from the focus texts to support point.  Offers page number/title, directs everyone to the text, and waits for most of the group to find the quote and reads it out loud.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Explains how the quote supports point in own words.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Does not dominate or withdraw; does not need to be invited to join discussion or asked to hold back until others have spoken.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38200"/>
          </a:xfrm>
        </p:spPr>
        <p:txBody>
          <a:bodyPr/>
          <a:lstStyle/>
          <a:p>
            <a:r>
              <a:rPr lang="en-US" sz="3500" dirty="0" smtClean="0">
                <a:solidFill>
                  <a:schemeClr val="tx1"/>
                </a:solidFill>
              </a:rPr>
              <a:t>Listening and Speaking Criteria. 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12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“And so there must be in life something like a catastrophic turning point, when the world as we know it ceases to exist” (23)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in the text points to the “catastrophic turning point” for our narrator – look beyond literal plot events to symbols, figurative language, and imagery (for example – the novel starts with her in a “wretched hovel” of  tea room. How might that setting indicate a catastrophe?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 connections to our lives here too.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One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64565"/>
      </p:ext>
    </p:extLst>
  </p:cSld>
  <p:clrMapOvr>
    <a:masterClrMapping/>
  </p:clrMapOvr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751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Bellringer Nov. 2</vt:lpstr>
      <vt:lpstr>Theme review.</vt:lpstr>
      <vt:lpstr>To help you with writing a theme</vt:lpstr>
      <vt:lpstr>Step 2: Statement part 1</vt:lpstr>
      <vt:lpstr>Step 3:</vt:lpstr>
      <vt:lpstr>Step 4: Statement part 2</vt:lpstr>
      <vt:lpstr>Today’s discussion</vt:lpstr>
      <vt:lpstr>Listening and Speaking Criteria. </vt:lpstr>
      <vt:lpstr>Discussion Point One</vt:lpstr>
      <vt:lpstr>Discussion point Two </vt:lpstr>
      <vt:lpstr>Discussion point three</vt:lpstr>
      <vt:lpstr>“Only Daughter” </vt:lpstr>
      <vt:lpstr>Homework:</vt:lpstr>
      <vt:lpstr>Lesson 3 drafts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Nov. 2</dc:title>
  <dc:creator>Windows User</dc:creator>
  <cp:lastModifiedBy>Windows User</cp:lastModifiedBy>
  <cp:revision>3</cp:revision>
  <dcterms:created xsi:type="dcterms:W3CDTF">2015-11-02T12:14:19Z</dcterms:created>
  <dcterms:modified xsi:type="dcterms:W3CDTF">2015-11-02T14:47:02Z</dcterms:modified>
</cp:coreProperties>
</file>