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82" r:id="rId2"/>
    <p:sldId id="283" r:id="rId3"/>
    <p:sldId id="256" r:id="rId4"/>
    <p:sldId id="279" r:id="rId5"/>
    <p:sldId id="271" r:id="rId6"/>
    <p:sldId id="257" r:id="rId7"/>
    <p:sldId id="258" r:id="rId8"/>
    <p:sldId id="273" r:id="rId9"/>
    <p:sldId id="275" r:id="rId10"/>
    <p:sldId id="280" r:id="rId11"/>
    <p:sldId id="281" r:id="rId12"/>
    <p:sldId id="274" r:id="rId13"/>
    <p:sldId id="276" r:id="rId14"/>
    <p:sldId id="277" r:id="rId15"/>
    <p:sldId id="284" r:id="rId16"/>
    <p:sldId id="285" r:id="rId17"/>
    <p:sldId id="286" r:id="rId18"/>
    <p:sldId id="287" r:id="rId19"/>
    <p:sldId id="288" r:id="rId20"/>
    <p:sldId id="289" r:id="rId21"/>
    <p:sldId id="290" r:id="rId22"/>
    <p:sldId id="291" r:id="rId23"/>
    <p:sldId id="292" r:id="rId24"/>
    <p:sldId id="293" r:id="rId25"/>
    <p:sldId id="295" r:id="rId26"/>
    <p:sldId id="29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4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D7905-6AB7-43D0-9A0C-91EC75F72231}" type="datetimeFigureOut">
              <a:rPr lang="en-US" smtClean="0"/>
              <a:t>11/30/2015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D8219-D63F-41D3-8822-4094DB801F8A}" type="slidenum">
              <a:rPr lang="en-US" smtClean="0"/>
              <a:t>‹#›</a:t>
            </a:fld>
            <a:endParaRPr lang="en-US"/>
          </a:p>
        </p:txBody>
      </p:sp>
    </p:spTree>
    <p:extLst>
      <p:ext uri="{BB962C8B-B14F-4D97-AF65-F5344CB8AC3E}">
        <p14:creationId xmlns:p14="http://schemas.microsoft.com/office/powerpoint/2010/main" val="2819980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t>3</a:t>
            </a:fld>
            <a:endParaRPr lang="en-US"/>
          </a:p>
        </p:txBody>
      </p:sp>
    </p:spTree>
    <p:extLst>
      <p:ext uri="{BB962C8B-B14F-4D97-AF65-F5344CB8AC3E}">
        <p14:creationId xmlns:p14="http://schemas.microsoft.com/office/powerpoint/2010/main" val="2288452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after the second switch and discuss word</a:t>
            </a:r>
            <a:r>
              <a:rPr lang="en-US" baseline="0" dirty="0" smtClean="0"/>
              <a:t> choices – refer to word choice slide</a:t>
            </a:r>
            <a:endParaRPr lang="en-US" dirty="0"/>
          </a:p>
        </p:txBody>
      </p:sp>
      <p:sp>
        <p:nvSpPr>
          <p:cNvPr id="4" name="Slide Number Placeholder 3"/>
          <p:cNvSpPr>
            <a:spLocks noGrp="1"/>
          </p:cNvSpPr>
          <p:nvPr>
            <p:ph type="sldNum" sz="quarter" idx="10"/>
          </p:nvPr>
        </p:nvSpPr>
        <p:spPr/>
        <p:txBody>
          <a:bodyPr/>
          <a:lstStyle/>
          <a:p>
            <a:fld id="{C1D99AFC-05DB-4BCE-A46B-AA86A670F08A}"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32471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Artifice</a:t>
            </a:r>
            <a:r>
              <a:rPr lang="en-US" baseline="0" dirty="0" smtClean="0"/>
              <a:t>: Clever or cunning devices or expedients, </a:t>
            </a:r>
            <a:r>
              <a:rPr lang="en-US" baseline="0" dirty="0" err="1" smtClean="0"/>
              <a:t>esp</a:t>
            </a:r>
            <a:r>
              <a:rPr lang="en-US" baseline="0" dirty="0" smtClean="0"/>
              <a:t> those used to trick or deceive others; trickery or deceit. </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t>5</a:t>
            </a:fld>
            <a:endParaRPr lang="en-US"/>
          </a:p>
        </p:txBody>
      </p:sp>
    </p:spTree>
    <p:extLst>
      <p:ext uri="{BB962C8B-B14F-4D97-AF65-F5344CB8AC3E}">
        <p14:creationId xmlns:p14="http://schemas.microsoft.com/office/powerpoint/2010/main" val="2834774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is 5 minutes long. Link </a:t>
            </a:r>
            <a:r>
              <a:rPr lang="en-US" smtClean="0"/>
              <a:t>is fixed.</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t>6</a:t>
            </a:fld>
            <a:endParaRPr lang="en-US"/>
          </a:p>
        </p:txBody>
      </p:sp>
    </p:spTree>
    <p:extLst>
      <p:ext uri="{BB962C8B-B14F-4D97-AF65-F5344CB8AC3E}">
        <p14:creationId xmlns:p14="http://schemas.microsoft.com/office/powerpoint/2010/main" val="229054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Point of view was specific to Malcolm</a:t>
            </a:r>
            <a:r>
              <a:rPr lang="en-US" baseline="0" dirty="0" smtClean="0"/>
              <a:t> Crowe – we only saw what he thought he saw until he realized the truth of his situation. Then the filmmakers showed his new perspective. We all got the “AHA!” at the same moment. </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t>8</a:t>
            </a:fld>
            <a:endParaRPr lang="en-US"/>
          </a:p>
        </p:txBody>
      </p:sp>
    </p:spTree>
    <p:extLst>
      <p:ext uri="{BB962C8B-B14F-4D97-AF65-F5344CB8AC3E}">
        <p14:creationId xmlns:p14="http://schemas.microsoft.com/office/powerpoint/2010/main" val="157070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Tie to an objective view</a:t>
            </a:r>
            <a:r>
              <a:rPr lang="en-US" baseline="0" dirty="0" smtClean="0"/>
              <a:t> in opposition to the optical illusion created. </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t>9</a:t>
            </a:fld>
            <a:endParaRPr lang="en-US"/>
          </a:p>
        </p:txBody>
      </p:sp>
    </p:spTree>
    <p:extLst>
      <p:ext uri="{BB962C8B-B14F-4D97-AF65-F5344CB8AC3E}">
        <p14:creationId xmlns:p14="http://schemas.microsoft.com/office/powerpoint/2010/main" val="2359944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Tie to an objective view in opposition to the optical illusion created. </a:t>
            </a:r>
          </a:p>
        </p:txBody>
      </p:sp>
      <p:sp>
        <p:nvSpPr>
          <p:cNvPr id="157" name="Shape 1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94D2242-92CB-442C-B216-7A7A9441C967}" type="datetimeFigureOut">
              <a:rPr lang="en-US" smtClean="0"/>
              <a:t>11/30/2015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76A1CFC-18DB-4962-A1DA-AC22A68595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4D2242-92CB-442C-B216-7A7A9441C967}"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4D2242-92CB-442C-B216-7A7A9441C967}"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94D2242-92CB-442C-B216-7A7A9441C967}" type="datetimeFigureOut">
              <a:rPr lang="en-US" smtClean="0"/>
              <a:t>11/30/2015</a:t>
            </a:fld>
            <a:endParaRPr lang="en-US"/>
          </a:p>
        </p:txBody>
      </p:sp>
      <p:sp>
        <p:nvSpPr>
          <p:cNvPr id="27" name="Slide Number Placeholder 26"/>
          <p:cNvSpPr>
            <a:spLocks noGrp="1"/>
          </p:cNvSpPr>
          <p:nvPr>
            <p:ph type="sldNum" sz="quarter" idx="11"/>
          </p:nvPr>
        </p:nvSpPr>
        <p:spPr/>
        <p:txBody>
          <a:bodyPr rtlCol="0"/>
          <a:lstStyle/>
          <a:p>
            <a:fld id="{676A1CFC-18DB-4962-A1DA-AC22A685952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94D2242-92CB-442C-B216-7A7A9441C967}" type="datetimeFigureOut">
              <a:rPr lang="en-US" smtClean="0"/>
              <a:t>11/30/2015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76A1CFC-18DB-4962-A1DA-AC22A68595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D2242-92CB-442C-B216-7A7A9441C967}"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4D2242-92CB-442C-B216-7A7A9441C967}"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4D2242-92CB-442C-B216-7A7A9441C967}"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A1CFC-18DB-4962-A1DA-AC22A68595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4D2242-92CB-442C-B216-7A7A9441C967}" type="datetimeFigureOut">
              <a:rPr lang="en-US" smtClean="0"/>
              <a:t>11/30/2015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76A1CFC-18DB-4962-A1DA-AC22A68595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YxYtwZUKn5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Nov. 30</a:t>
            </a:r>
            <a:endParaRPr lang="en-US" dirty="0"/>
          </a:p>
        </p:txBody>
      </p:sp>
      <p:sp>
        <p:nvSpPr>
          <p:cNvPr id="3" name="Content Placeholder 2"/>
          <p:cNvSpPr>
            <a:spLocks noGrp="1"/>
          </p:cNvSpPr>
          <p:nvPr>
            <p:ph idx="1"/>
          </p:nvPr>
        </p:nvSpPr>
        <p:spPr/>
        <p:txBody>
          <a:bodyPr/>
          <a:lstStyle/>
          <a:p>
            <a:r>
              <a:rPr lang="en-US" dirty="0" smtClean="0"/>
              <a:t>Your unit 1 project is due today. </a:t>
            </a:r>
          </a:p>
          <a:p>
            <a:r>
              <a:rPr lang="en-US" dirty="0" smtClean="0"/>
              <a:t>If you have submitted it electronically, you must turn in the scoring guide (it’s on the original directions) and WRITE where the project is.</a:t>
            </a:r>
          </a:p>
          <a:p>
            <a:r>
              <a:rPr lang="en-US" dirty="0" smtClean="0"/>
              <a:t>If you don’t have your unit project today, complete an “Oh no!” slip. </a:t>
            </a:r>
          </a:p>
          <a:p>
            <a:r>
              <a:rPr lang="en-US" dirty="0" smtClean="0"/>
              <a:t>Everyone will hand me something. </a:t>
            </a:r>
            <a:endParaRPr lang="en-US" dirty="0"/>
          </a:p>
        </p:txBody>
      </p:sp>
    </p:spTree>
    <p:extLst>
      <p:ext uri="{BB962C8B-B14F-4D97-AF65-F5344CB8AC3E}">
        <p14:creationId xmlns:p14="http://schemas.microsoft.com/office/powerpoint/2010/main" val="3658140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848900"/>
            <a:ext cx="50373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600">
                <a:solidFill>
                  <a:schemeClr val="dk2"/>
                </a:solidFill>
                <a:latin typeface="Trebuchet MS"/>
                <a:ea typeface="Trebuchet MS"/>
                <a:cs typeface="Trebuchet MS"/>
                <a:sym typeface="Trebuchet MS"/>
              </a:rPr>
              <a:t>Discussion: </a:t>
            </a:r>
            <a:r>
              <a:rPr lang="en-US" sz="3600" b="0" i="0" u="none" strike="noStrike" cap="none" baseline="0">
                <a:solidFill>
                  <a:schemeClr val="dk2"/>
                </a:solidFill>
                <a:latin typeface="Trebuchet MS"/>
                <a:ea typeface="Trebuchet MS"/>
                <a:cs typeface="Trebuchet MS"/>
                <a:sym typeface="Trebuchet MS"/>
              </a:rPr>
              <a:t>How do</a:t>
            </a:r>
            <a:r>
              <a:rPr lang="en-US" sz="3600">
                <a:solidFill>
                  <a:schemeClr val="dk2"/>
                </a:solidFill>
                <a:latin typeface="Trebuchet MS"/>
                <a:ea typeface="Trebuchet MS"/>
                <a:cs typeface="Trebuchet MS"/>
                <a:sym typeface="Trebuchet MS"/>
              </a:rPr>
              <a:t> </a:t>
            </a:r>
            <a:r>
              <a:rPr lang="en-US" sz="3600" b="0" i="0" u="none" strike="noStrike" cap="none" baseline="0">
                <a:solidFill>
                  <a:schemeClr val="dk2"/>
                </a:solidFill>
                <a:latin typeface="Trebuchet MS"/>
                <a:ea typeface="Trebuchet MS"/>
                <a:cs typeface="Trebuchet MS"/>
                <a:sym typeface="Trebuchet MS"/>
              </a:rPr>
              <a:t>th</a:t>
            </a:r>
            <a:r>
              <a:rPr lang="en-US" sz="3600">
                <a:solidFill>
                  <a:schemeClr val="dk2"/>
                </a:solidFill>
                <a:latin typeface="Trebuchet MS"/>
                <a:ea typeface="Trebuchet MS"/>
                <a:cs typeface="Trebuchet MS"/>
                <a:sym typeface="Trebuchet MS"/>
              </a:rPr>
              <a:t>ese </a:t>
            </a:r>
            <a:r>
              <a:rPr lang="en-US" sz="3600" b="0" i="0" u="none" strike="noStrike" cap="none" baseline="0">
                <a:solidFill>
                  <a:schemeClr val="dk2"/>
                </a:solidFill>
                <a:latin typeface="Trebuchet MS"/>
                <a:ea typeface="Trebuchet MS"/>
                <a:cs typeface="Trebuchet MS"/>
                <a:sym typeface="Trebuchet MS"/>
              </a:rPr>
              <a:t>artists “trick” our eyes? </a:t>
            </a:r>
          </a:p>
        </p:txBody>
      </p:sp>
      <p:pic>
        <p:nvPicPr>
          <p:cNvPr id="160" name="Shape 160"/>
          <p:cNvPicPr preferRelativeResize="0"/>
          <p:nvPr/>
        </p:nvPicPr>
        <p:blipFill rotWithShape="1">
          <a:blip r:embed="rId3">
            <a:alphaModFix/>
          </a:blip>
          <a:srcRect/>
          <a:stretch/>
        </p:blipFill>
        <p:spPr>
          <a:xfrm>
            <a:off x="802100" y="2410000"/>
            <a:ext cx="2936099" cy="3633900"/>
          </a:xfrm>
          <a:prstGeom prst="rect">
            <a:avLst/>
          </a:prstGeom>
          <a:noFill/>
          <a:ln>
            <a:noFill/>
          </a:ln>
        </p:spPr>
      </p:pic>
      <p:pic>
        <p:nvPicPr>
          <p:cNvPr id="161" name="Shape 161"/>
          <p:cNvPicPr preferRelativeResize="0"/>
          <p:nvPr/>
        </p:nvPicPr>
        <p:blipFill rotWithShape="1">
          <a:blip r:embed="rId4">
            <a:alphaModFix/>
          </a:blip>
          <a:srcRect/>
          <a:stretch/>
        </p:blipFill>
        <p:spPr>
          <a:xfrm>
            <a:off x="3996935" y="4443275"/>
            <a:ext cx="3489300" cy="2263499"/>
          </a:xfrm>
          <a:prstGeom prst="rect">
            <a:avLst/>
          </a:prstGeom>
          <a:noFill/>
          <a:ln>
            <a:noFill/>
          </a:ln>
        </p:spPr>
      </p:pic>
      <p:pic>
        <p:nvPicPr>
          <p:cNvPr id="162" name="Shape 162"/>
          <p:cNvPicPr preferRelativeResize="0"/>
          <p:nvPr/>
        </p:nvPicPr>
        <p:blipFill rotWithShape="1">
          <a:blip r:embed="rId5">
            <a:alphaModFix/>
          </a:blip>
          <a:srcRect b="13035"/>
          <a:stretch/>
        </p:blipFill>
        <p:spPr>
          <a:xfrm>
            <a:off x="6082650" y="661748"/>
            <a:ext cx="2553249" cy="3327024"/>
          </a:xfrm>
          <a:prstGeom prst="rect">
            <a:avLst/>
          </a:prstGeom>
          <a:noFill/>
          <a:ln>
            <a:noFill/>
          </a:ln>
        </p:spPr>
      </p:pic>
    </p:spTree>
    <p:extLst>
      <p:ext uri="{BB962C8B-B14F-4D97-AF65-F5344CB8AC3E}">
        <p14:creationId xmlns:p14="http://schemas.microsoft.com/office/powerpoint/2010/main" val="2723386303"/>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1477200"/>
            <a:ext cx="8381999"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400" b="0" i="0" u="none" strike="noStrike" cap="none" baseline="0">
                <a:solidFill>
                  <a:schemeClr val="dk2"/>
                </a:solidFill>
                <a:latin typeface="Trebuchet MS"/>
                <a:ea typeface="Trebuchet MS"/>
                <a:cs typeface="Trebuchet MS"/>
                <a:sym typeface="Trebuchet MS"/>
              </a:rPr>
              <a:t>How do we see </a:t>
            </a:r>
            <a:r>
              <a:rPr lang="en-US" sz="3400" b="0" i="1" strike="noStrike" cap="none" baseline="0">
                <a:solidFill>
                  <a:schemeClr val="dk2"/>
                </a:solidFill>
                <a:latin typeface="Trebuchet MS"/>
                <a:ea typeface="Trebuchet MS"/>
                <a:cs typeface="Trebuchet MS"/>
                <a:sym typeface="Trebuchet MS"/>
              </a:rPr>
              <a:t>through</a:t>
            </a:r>
            <a:r>
              <a:rPr lang="en-US" sz="3400" b="0" i="0" u="none" strike="noStrike" cap="none" baseline="0">
                <a:solidFill>
                  <a:schemeClr val="dk2"/>
                </a:solidFill>
                <a:latin typeface="Trebuchet MS"/>
                <a:ea typeface="Trebuchet MS"/>
                <a:cs typeface="Trebuchet MS"/>
                <a:sym typeface="Trebuchet MS"/>
              </a:rPr>
              <a:t> the artifice, the illusions, and our own limited perspectives to see the </a:t>
            </a:r>
            <a:r>
              <a:rPr lang="en-US" sz="3400" b="1" i="0" u="sng" strike="noStrike" cap="none" baseline="0">
                <a:solidFill>
                  <a:schemeClr val="dk2"/>
                </a:solidFill>
                <a:latin typeface="Trebuchet MS"/>
                <a:ea typeface="Trebuchet MS"/>
                <a:cs typeface="Trebuchet MS"/>
                <a:sym typeface="Trebuchet MS"/>
              </a:rPr>
              <a:t>objective</a:t>
            </a:r>
            <a:r>
              <a:rPr lang="en-US" sz="3400" b="0" i="0" u="sng" strike="noStrike" cap="none" baseline="0">
                <a:solidFill>
                  <a:schemeClr val="dk2"/>
                </a:solidFill>
                <a:latin typeface="Trebuchet MS"/>
                <a:ea typeface="Trebuchet MS"/>
                <a:cs typeface="Trebuchet MS"/>
                <a:sym typeface="Trebuchet MS"/>
              </a:rPr>
              <a:t> truth</a:t>
            </a:r>
            <a:r>
              <a:rPr lang="en-US" sz="3400" b="0" i="0" u="none" strike="noStrike" cap="none" baseline="0">
                <a:solidFill>
                  <a:schemeClr val="dk2"/>
                </a:solidFill>
                <a:latin typeface="Trebuchet MS"/>
                <a:ea typeface="Trebuchet MS"/>
                <a:cs typeface="Trebuchet MS"/>
                <a:sym typeface="Trebuchet MS"/>
              </a:rPr>
              <a:t>? </a:t>
            </a:r>
          </a:p>
          <a:p>
            <a:pPr marL="0" marR="0" lvl="0" indent="0" algn="l" rtl="0">
              <a:spcBef>
                <a:spcPts val="0"/>
              </a:spcBef>
              <a:buClr>
                <a:schemeClr val="dk2"/>
              </a:buClr>
              <a:buFont typeface="Trebuchet MS"/>
              <a:buNone/>
            </a:pPr>
            <a:endParaRPr sz="3400" b="0" u="none" strike="noStrike" cap="none" baseline="0">
              <a:solidFill>
                <a:schemeClr val="dk2"/>
              </a:solidFill>
              <a:latin typeface="Trebuchet MS"/>
              <a:ea typeface="Trebuchet MS"/>
              <a:cs typeface="Trebuchet MS"/>
              <a:sym typeface="Trebuchet MS"/>
            </a:endParaRPr>
          </a:p>
        </p:txBody>
      </p:sp>
      <p:sp>
        <p:nvSpPr>
          <p:cNvPr id="168" name="Shape 168"/>
          <p:cNvSpPr txBox="1">
            <a:spLocks noGrp="1"/>
          </p:cNvSpPr>
          <p:nvPr>
            <p:ph type="body" idx="1"/>
          </p:nvPr>
        </p:nvSpPr>
        <p:spPr>
          <a:xfrm>
            <a:off x="505950" y="2406325"/>
            <a:ext cx="8284499" cy="3863399"/>
          </a:xfrm>
          <a:prstGeom prst="rect">
            <a:avLst/>
          </a:prstGeom>
          <a:noFill/>
          <a:ln>
            <a:noFill/>
          </a:ln>
        </p:spPr>
        <p:txBody>
          <a:bodyPr lIns="91425" tIns="45700" rIns="91425" bIns="45700" anchor="t" anchorCtr="0">
            <a:noAutofit/>
          </a:bodyPr>
          <a:lstStyle/>
          <a:p>
            <a:pPr marL="0" marR="0" lvl="0" indent="0" algn="l" rtl="0">
              <a:spcBef>
                <a:spcPts val="0"/>
              </a:spcBef>
              <a:buNone/>
            </a:pPr>
            <a:endParaRPr sz="3000">
              <a:solidFill>
                <a:schemeClr val="dk1"/>
              </a:solidFill>
              <a:latin typeface="Georgia"/>
              <a:ea typeface="Georgia"/>
              <a:cs typeface="Georgia"/>
              <a:sym typeface="Georgia"/>
            </a:endParaRPr>
          </a:p>
          <a:p>
            <a:pPr marL="457200" marR="0" lvl="0" indent="-419100" algn="l" rtl="0">
              <a:spcBef>
                <a:spcPts val="0"/>
              </a:spcBef>
              <a:buClr>
                <a:schemeClr val="dk1"/>
              </a:buClr>
              <a:buSzPct val="100000"/>
              <a:buFont typeface="Georgia"/>
              <a:buAutoNum type="arabicPeriod"/>
            </a:pPr>
            <a:r>
              <a:rPr lang="en-US" sz="3000" b="1">
                <a:solidFill>
                  <a:schemeClr val="dk1"/>
                </a:solidFill>
                <a:latin typeface="Georgia"/>
                <a:ea typeface="Georgia"/>
                <a:cs typeface="Georgia"/>
                <a:sym typeface="Georgia"/>
              </a:rPr>
              <a:t>CONSIDER</a:t>
            </a:r>
            <a:r>
              <a:rPr lang="en-US" sz="3000">
                <a:solidFill>
                  <a:schemeClr val="dk1"/>
                </a:solidFill>
                <a:latin typeface="Georgia"/>
                <a:ea typeface="Georgia"/>
                <a:cs typeface="Georgia"/>
                <a:sym typeface="Georgia"/>
              </a:rPr>
              <a:t> that the author may be twisting the truth</a:t>
            </a:r>
          </a:p>
          <a:p>
            <a:pPr marL="0" marR="0" lvl="0" indent="0" algn="l" rtl="0">
              <a:spcBef>
                <a:spcPts val="0"/>
              </a:spcBef>
              <a:buNone/>
            </a:pPr>
            <a:endParaRPr sz="3000">
              <a:solidFill>
                <a:schemeClr val="dk1"/>
              </a:solidFill>
              <a:latin typeface="Georgia"/>
              <a:ea typeface="Georgia"/>
              <a:cs typeface="Georgia"/>
              <a:sym typeface="Georgia"/>
            </a:endParaRPr>
          </a:p>
          <a:p>
            <a:pPr marL="457200" marR="0" lvl="0" indent="-419100" algn="l" rtl="0">
              <a:spcBef>
                <a:spcPts val="0"/>
              </a:spcBef>
              <a:buClr>
                <a:schemeClr val="dk1"/>
              </a:buClr>
              <a:buSzPct val="100000"/>
              <a:buFont typeface="Georgia"/>
              <a:buAutoNum type="arabicPeriod"/>
            </a:pPr>
            <a:r>
              <a:rPr lang="en-US" sz="3000" b="1" i="0" u="none" strike="noStrike" cap="none" baseline="0">
                <a:solidFill>
                  <a:schemeClr val="dk1"/>
                </a:solidFill>
                <a:latin typeface="Georgia"/>
                <a:ea typeface="Georgia"/>
                <a:cs typeface="Georgia"/>
                <a:sym typeface="Georgia"/>
              </a:rPr>
              <a:t>ANALYZE</a:t>
            </a:r>
            <a:r>
              <a:rPr lang="en-US" sz="3000" b="0" i="0" u="none" strike="noStrike" cap="none" baseline="0">
                <a:solidFill>
                  <a:schemeClr val="dk1"/>
                </a:solidFill>
                <a:latin typeface="Georgia"/>
                <a:ea typeface="Georgia"/>
                <a:cs typeface="Georgia"/>
                <a:sym typeface="Georgia"/>
              </a:rPr>
              <a:t> the s</a:t>
            </a:r>
            <a:r>
              <a:rPr lang="en-US" sz="3000">
                <a:solidFill>
                  <a:schemeClr val="dk1"/>
                </a:solidFill>
                <a:latin typeface="Georgia"/>
                <a:ea typeface="Georgia"/>
                <a:cs typeface="Georgia"/>
                <a:sym typeface="Georgia"/>
              </a:rPr>
              <a:t>ituation</a:t>
            </a:r>
            <a:r>
              <a:rPr lang="en-US" sz="3000" b="0" i="0" u="none" strike="noStrike" cap="none" baseline="0">
                <a:solidFill>
                  <a:schemeClr val="dk1"/>
                </a:solidFill>
                <a:latin typeface="Georgia"/>
                <a:ea typeface="Georgia"/>
                <a:cs typeface="Georgia"/>
                <a:sym typeface="Georgia"/>
              </a:rPr>
              <a:t> (break it down, look at it carefully)</a:t>
            </a:r>
          </a:p>
          <a:p>
            <a:pPr marL="0" marR="0" lvl="0" indent="0" algn="l" rtl="0">
              <a:spcBef>
                <a:spcPts val="0"/>
              </a:spcBef>
              <a:buNone/>
            </a:pPr>
            <a:endParaRPr sz="3000">
              <a:solidFill>
                <a:schemeClr val="dk1"/>
              </a:solidFill>
              <a:latin typeface="Georgia"/>
              <a:ea typeface="Georgia"/>
              <a:cs typeface="Georgia"/>
              <a:sym typeface="Georgia"/>
            </a:endParaRPr>
          </a:p>
          <a:p>
            <a:pPr marL="457200" marR="0" lvl="0" indent="-419100" algn="l" rtl="0">
              <a:spcBef>
                <a:spcPts val="0"/>
              </a:spcBef>
              <a:buClr>
                <a:schemeClr val="dk1"/>
              </a:buClr>
              <a:buSzPct val="100000"/>
              <a:buFont typeface="Georgia"/>
              <a:buAutoNum type="arabicPeriod"/>
            </a:pPr>
            <a:r>
              <a:rPr lang="en-US" sz="3000" b="1" i="0" u="none" strike="noStrike" cap="none" baseline="0">
                <a:solidFill>
                  <a:schemeClr val="dk1"/>
                </a:solidFill>
                <a:latin typeface="Georgia"/>
                <a:ea typeface="Georgia"/>
                <a:cs typeface="Georgia"/>
                <a:sym typeface="Georgia"/>
              </a:rPr>
              <a:t>EVALUATE</a:t>
            </a:r>
            <a:r>
              <a:rPr lang="en-US" sz="3000">
                <a:solidFill>
                  <a:schemeClr val="dk1"/>
                </a:solidFill>
                <a:latin typeface="Georgia"/>
                <a:ea typeface="Georgia"/>
                <a:cs typeface="Georgia"/>
                <a:sym typeface="Georgia"/>
              </a:rPr>
              <a:t> (make some logical judgements)</a:t>
            </a:r>
          </a:p>
        </p:txBody>
      </p:sp>
    </p:spTree>
    <p:extLst>
      <p:ext uri="{BB962C8B-B14F-4D97-AF65-F5344CB8AC3E}">
        <p14:creationId xmlns:p14="http://schemas.microsoft.com/office/powerpoint/2010/main" val="4067631715"/>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Lessons in Unit 2</a:t>
            </a:r>
            <a:endParaRPr lang="en-US" dirty="0"/>
          </a:p>
        </p:txBody>
      </p:sp>
      <p:sp>
        <p:nvSpPr>
          <p:cNvPr id="3" name="Content Placeholder 2"/>
          <p:cNvSpPr>
            <a:spLocks noGrp="1"/>
          </p:cNvSpPr>
          <p:nvPr>
            <p:ph idx="1"/>
          </p:nvPr>
        </p:nvSpPr>
        <p:spPr/>
        <p:txBody>
          <a:bodyPr>
            <a:normAutofit fontScale="92500"/>
          </a:bodyPr>
          <a:lstStyle/>
          <a:p>
            <a:r>
              <a:rPr lang="en-US" b="1" dirty="0" smtClean="0"/>
              <a:t>Characterization and word choice </a:t>
            </a:r>
            <a:r>
              <a:rPr lang="en-US" dirty="0" smtClean="0"/>
              <a:t>– how do authors manipulate these and our perceptions? </a:t>
            </a:r>
          </a:p>
          <a:p>
            <a:r>
              <a:rPr lang="en-US" b="1" dirty="0" smtClean="0"/>
              <a:t>Unreliable narrators </a:t>
            </a:r>
            <a:r>
              <a:rPr lang="en-US" dirty="0" smtClean="0"/>
              <a:t>– what do we do when we can’t trust our narrator to tell the truth? </a:t>
            </a:r>
          </a:p>
          <a:p>
            <a:r>
              <a:rPr lang="en-US" b="1" dirty="0" smtClean="0"/>
              <a:t>Manipulating viewpoints </a:t>
            </a:r>
            <a:r>
              <a:rPr lang="en-US" dirty="0" smtClean="0"/>
              <a:t>– how do we know the truth of the story when it is edited to hide the truth until the end? </a:t>
            </a:r>
          </a:p>
          <a:p>
            <a:r>
              <a:rPr lang="en-US" b="1" dirty="0" smtClean="0"/>
              <a:t>Factual interpretations </a:t>
            </a:r>
            <a:r>
              <a:rPr lang="en-US" dirty="0" smtClean="0"/>
              <a:t>– how do we know the truth of an event when different perspectives interpret the same facts differently? </a:t>
            </a:r>
            <a:endParaRPr lang="en-US" dirty="0"/>
          </a:p>
        </p:txBody>
      </p:sp>
    </p:spTree>
    <p:extLst>
      <p:ext uri="{BB962C8B-B14F-4D97-AF65-F5344CB8AC3E}">
        <p14:creationId xmlns:p14="http://schemas.microsoft.com/office/powerpoint/2010/main" val="4149301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a:t>
            </a:r>
            <a:endParaRPr lang="en-US" dirty="0"/>
          </a:p>
        </p:txBody>
      </p:sp>
      <p:sp>
        <p:nvSpPr>
          <p:cNvPr id="3" name="Content Placeholder 2"/>
          <p:cNvSpPr>
            <a:spLocks noGrp="1"/>
          </p:cNvSpPr>
          <p:nvPr>
            <p:ph idx="1"/>
          </p:nvPr>
        </p:nvSpPr>
        <p:spPr/>
        <p:txBody>
          <a:bodyPr/>
          <a:lstStyle/>
          <a:p>
            <a:r>
              <a:rPr lang="en-US" dirty="0" smtClean="0"/>
              <a:t>You will not have a independent project.</a:t>
            </a:r>
          </a:p>
          <a:p>
            <a:r>
              <a:rPr lang="en-US" dirty="0" smtClean="0"/>
              <a:t>Your “project” will be a guided performance task. </a:t>
            </a:r>
          </a:p>
          <a:p>
            <a:r>
              <a:rPr lang="en-US" dirty="0" smtClean="0"/>
              <a:t>You will be completing a performance task in school. This is a type of assessment which asks you to investigate information and then write an expository piece using the texts you investigated. </a:t>
            </a:r>
            <a:endParaRPr lang="en-US" dirty="0"/>
          </a:p>
        </p:txBody>
      </p:sp>
    </p:spTree>
    <p:extLst>
      <p:ext uri="{BB962C8B-B14F-4D97-AF65-F5344CB8AC3E}">
        <p14:creationId xmlns:p14="http://schemas.microsoft.com/office/powerpoint/2010/main" val="1145160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assessment</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take this at the end of the unit – probably in January.</a:t>
            </a:r>
          </a:p>
          <a:p>
            <a:endParaRPr lang="en-US" dirty="0" smtClean="0"/>
          </a:p>
          <a:p>
            <a:r>
              <a:rPr lang="en-US" dirty="0" smtClean="0"/>
              <a:t>It will be similar to the common assessment you just took for unit 1. </a:t>
            </a:r>
          </a:p>
          <a:p>
            <a:endParaRPr lang="en-US" dirty="0"/>
          </a:p>
          <a:p>
            <a:r>
              <a:rPr lang="en-US" dirty="0" smtClean="0"/>
              <a:t>This assessment is different from the performance task which is more research based. </a:t>
            </a:r>
          </a:p>
          <a:p>
            <a:endParaRPr lang="en-US" dirty="0"/>
          </a:p>
          <a:p>
            <a:r>
              <a:rPr lang="en-US" dirty="0" smtClean="0"/>
              <a:t>Keep all these things in perspective. </a:t>
            </a:r>
          </a:p>
          <a:p>
            <a:endParaRPr lang="en-US" dirty="0"/>
          </a:p>
        </p:txBody>
      </p:sp>
    </p:spTree>
    <p:extLst>
      <p:ext uri="{BB962C8B-B14F-4D97-AF65-F5344CB8AC3E}">
        <p14:creationId xmlns:p14="http://schemas.microsoft.com/office/powerpoint/2010/main" val="3260158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685800" y="990600"/>
            <a:ext cx="8229600" cy="1066799"/>
          </a:xfrm>
          <a:prstGeom prst="rect">
            <a:avLst/>
          </a:prstGeom>
          <a:noFill/>
          <a:ln>
            <a:noFill/>
          </a:ln>
        </p:spPr>
        <p:txBody>
          <a:bodyPr lIns="91425" tIns="45700" rIns="91425" bIns="45700" anchor="ctr" anchorCtr="0">
            <a:noAutofit/>
          </a:bodyPr>
          <a:lstStyle/>
          <a:p>
            <a:pPr lvl="0">
              <a:spcBef>
                <a:spcPts val="0"/>
              </a:spcBef>
              <a:buClr>
                <a:schemeClr val="dk2"/>
              </a:buClr>
              <a:buSzPct val="25000"/>
            </a:pPr>
            <a:r>
              <a:rPr lang="en-US" sz="3500" dirty="0"/>
              <a:t>Write Now – on a piece of paper. You will be using this paper again today. </a:t>
            </a:r>
            <a:endParaRPr lang="en-US" sz="3500" b="0" i="0" u="none" strike="noStrike" cap="none" baseline="0" dirty="0">
              <a:solidFill>
                <a:schemeClr val="dk2"/>
              </a:solidFill>
              <a:latin typeface="Trebuchet MS"/>
              <a:ea typeface="Trebuchet MS"/>
              <a:cs typeface="Trebuchet MS"/>
              <a:sym typeface="Trebuchet MS"/>
            </a:endParaRPr>
          </a:p>
        </p:txBody>
      </p:sp>
      <p:sp>
        <p:nvSpPr>
          <p:cNvPr id="192" name="Shape 192"/>
          <p:cNvSpPr txBox="1">
            <a:spLocks noGrp="1"/>
          </p:cNvSpPr>
          <p:nvPr>
            <p:ph type="body" idx="1"/>
          </p:nvPr>
        </p:nvSpPr>
        <p:spPr>
          <a:xfrm>
            <a:off x="381000" y="2209800"/>
            <a:ext cx="8229600" cy="4325099"/>
          </a:xfrm>
          <a:prstGeom prst="rect">
            <a:avLst/>
          </a:prstGeom>
          <a:noFill/>
          <a:ln>
            <a:noFill/>
          </a:ln>
        </p:spPr>
        <p:txBody>
          <a:bodyPr lIns="91425" tIns="45700" rIns="91425" bIns="45700" anchor="t" anchorCtr="0">
            <a:noAutofit/>
          </a:bodyPr>
          <a:lstStyle/>
          <a:p>
            <a:pPr marL="365760" marR="0" lvl="0" indent="-314960" algn="l" rtl="0">
              <a:spcBef>
                <a:spcPts val="0"/>
              </a:spcBef>
              <a:buClr>
                <a:schemeClr val="accent3"/>
              </a:buClr>
              <a:buSzPct val="100000"/>
              <a:buFont typeface="Georgia"/>
              <a:buChar char="•"/>
            </a:pPr>
            <a:r>
              <a:rPr lang="en-US" sz="3600" b="1" i="0" u="none" strike="noStrike" cap="none" baseline="0" dirty="0">
                <a:solidFill>
                  <a:schemeClr val="dk1"/>
                </a:solidFill>
                <a:latin typeface="Georgia"/>
                <a:ea typeface="Georgia"/>
                <a:cs typeface="Georgia"/>
                <a:sym typeface="Georgia"/>
              </a:rPr>
              <a:t>Why do we need to be able to </a:t>
            </a:r>
            <a:r>
              <a:rPr lang="en-US" sz="3600" b="1" i="0" u="sng" strike="noStrike" cap="none" baseline="0" dirty="0">
                <a:solidFill>
                  <a:schemeClr val="dk1"/>
                </a:solidFill>
                <a:latin typeface="Georgia"/>
                <a:ea typeface="Georgia"/>
                <a:cs typeface="Georgia"/>
                <a:sym typeface="Georgia"/>
              </a:rPr>
              <a:t>separate</a:t>
            </a:r>
            <a:r>
              <a:rPr lang="en-US" sz="3600" b="1" i="0" u="none" strike="noStrike" cap="none" baseline="0" dirty="0">
                <a:solidFill>
                  <a:schemeClr val="dk1"/>
                </a:solidFill>
                <a:latin typeface="Georgia"/>
                <a:ea typeface="Georgia"/>
                <a:cs typeface="Georgia"/>
                <a:sym typeface="Georgia"/>
              </a:rPr>
              <a:t> truth from artifice? (2-3 complete sentences)</a:t>
            </a:r>
          </a:p>
        </p:txBody>
      </p:sp>
    </p:spTree>
    <p:extLst>
      <p:ext uri="{BB962C8B-B14F-4D97-AF65-F5344CB8AC3E}">
        <p14:creationId xmlns:p14="http://schemas.microsoft.com/office/powerpoint/2010/main" val="2413040832"/>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6781800" cy="1600200"/>
          </a:xfrm>
        </p:spPr>
        <p:txBody>
          <a:bodyPr>
            <a:normAutofit/>
          </a:bodyPr>
          <a:lstStyle/>
          <a:p>
            <a:r>
              <a:rPr lang="en-US" sz="3500" dirty="0" smtClean="0"/>
              <a:t>Write Now – use the paper from the previous slide. </a:t>
            </a:r>
            <a:endParaRPr lang="en-US" sz="3500" dirty="0"/>
          </a:p>
        </p:txBody>
      </p:sp>
      <p:sp>
        <p:nvSpPr>
          <p:cNvPr id="3" name="Content Placeholder 2"/>
          <p:cNvSpPr>
            <a:spLocks noGrp="1"/>
          </p:cNvSpPr>
          <p:nvPr>
            <p:ph idx="1"/>
          </p:nvPr>
        </p:nvSpPr>
        <p:spPr>
          <a:xfrm>
            <a:off x="685800" y="2133600"/>
            <a:ext cx="7543800" cy="3886200"/>
          </a:xfrm>
        </p:spPr>
        <p:txBody>
          <a:bodyPr anchor="t">
            <a:normAutofit fontScale="92500" lnSpcReduction="20000"/>
          </a:bodyPr>
          <a:lstStyle/>
          <a:p>
            <a:pPr marL="0" indent="0">
              <a:buNone/>
            </a:pPr>
            <a:r>
              <a:rPr lang="en-US" dirty="0" smtClean="0"/>
              <a:t>Which statement do you agree with more and why?</a:t>
            </a:r>
          </a:p>
          <a:p>
            <a:pPr marL="777240" lvl="1" indent="-457200">
              <a:buFont typeface="+mj-lt"/>
              <a:buAutoNum type="arabicPeriod"/>
            </a:pPr>
            <a:r>
              <a:rPr lang="en-US" dirty="0" smtClean="0"/>
              <a:t>“Being nice to someone you don’t like isn’t being two-faced; it’s being mature.”</a:t>
            </a:r>
          </a:p>
          <a:p>
            <a:pPr marL="1371600" lvl="5" indent="0">
              <a:buNone/>
            </a:pPr>
            <a:r>
              <a:rPr lang="en-US" sz="2200" dirty="0"/>
              <a:t>	</a:t>
            </a:r>
            <a:r>
              <a:rPr lang="en-US" sz="2200" dirty="0" smtClean="0"/>
              <a:t>	</a:t>
            </a:r>
            <a:r>
              <a:rPr lang="en-US" sz="2200" b="1" dirty="0" smtClean="0"/>
              <a:t>	OR</a:t>
            </a:r>
          </a:p>
          <a:p>
            <a:pPr marL="777240" lvl="1" indent="-457200">
              <a:buFont typeface="+mj-lt"/>
              <a:buAutoNum type="arabicPeriod"/>
            </a:pPr>
            <a:r>
              <a:rPr lang="en-US" dirty="0" smtClean="0"/>
              <a:t>“When people are two-faced, the only thing you’ll know for certain is that you can’t trust either of them”</a:t>
            </a:r>
          </a:p>
          <a:p>
            <a:pPr marL="320040" lvl="1" indent="0">
              <a:buNone/>
            </a:pPr>
            <a:endParaRPr lang="en-US" dirty="0"/>
          </a:p>
          <a:p>
            <a:pPr marL="320040" lvl="1" indent="0">
              <a:buNone/>
            </a:pPr>
            <a:r>
              <a:rPr lang="en-US" dirty="0" smtClean="0"/>
              <a:t>SAVE your discussion while you respond in writing. </a:t>
            </a:r>
          </a:p>
          <a:p>
            <a:pPr marL="320040" lvl="1" indent="0">
              <a:buNone/>
            </a:pPr>
            <a:r>
              <a:rPr lang="en-US" dirty="0" smtClean="0"/>
              <a:t>We will share with each other momentarily. </a:t>
            </a:r>
          </a:p>
        </p:txBody>
      </p:sp>
    </p:spTree>
    <p:extLst>
      <p:ext uri="{BB962C8B-B14F-4D97-AF65-F5344CB8AC3E}">
        <p14:creationId xmlns:p14="http://schemas.microsoft.com/office/powerpoint/2010/main" val="4177181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429000"/>
            <a:ext cx="8763000" cy="1524000"/>
          </a:xfrm>
        </p:spPr>
        <p:txBody>
          <a:bodyPr>
            <a:normAutofit fontScale="90000"/>
          </a:bodyPr>
          <a:lstStyle/>
          <a:p>
            <a:pPr algn="ctr"/>
            <a:r>
              <a:rPr lang="en-US" sz="7000" dirty="0" smtClean="0">
                <a:solidFill>
                  <a:srgbClr val="FF0000"/>
                </a:solidFill>
              </a:rPr>
              <a:t>“The Possibility of Evil</a:t>
            </a:r>
            <a:r>
              <a:rPr lang="en-US" dirty="0" smtClean="0">
                <a:solidFill>
                  <a:srgbClr val="FF0000"/>
                </a:solidFill>
              </a:rPr>
              <a:t>”</a:t>
            </a:r>
            <a:endParaRPr lang="en-US" dirty="0">
              <a:solidFill>
                <a:srgbClr val="FF0000"/>
              </a:solidFill>
            </a:endParaRPr>
          </a:p>
        </p:txBody>
      </p:sp>
      <p:sp>
        <p:nvSpPr>
          <p:cNvPr id="3" name="Subtitle 2"/>
          <p:cNvSpPr>
            <a:spLocks noGrp="1"/>
          </p:cNvSpPr>
          <p:nvPr>
            <p:ph type="subTitle" idx="1"/>
          </p:nvPr>
        </p:nvSpPr>
        <p:spPr>
          <a:xfrm>
            <a:off x="1104900" y="5257800"/>
            <a:ext cx="6858000" cy="990600"/>
          </a:xfrm>
        </p:spPr>
        <p:txBody>
          <a:bodyPr/>
          <a:lstStyle/>
          <a:p>
            <a:pPr algn="ctr"/>
            <a:r>
              <a:rPr lang="en-US" dirty="0" smtClean="0"/>
              <a:t>By Shirley Jackson</a:t>
            </a:r>
            <a:endParaRPr lang="en-US" dirty="0"/>
          </a:p>
        </p:txBody>
      </p:sp>
      <p:pic>
        <p:nvPicPr>
          <p:cNvPr id="1026" name="Picture 2" descr="C:\Users\cschroeder\AppData\Local\Microsoft\Windows\Temporary Internet Files\Content.IE5\T2PQH774\MC90043687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97427"/>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210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schroeder\AppData\Local\Microsoft\Windows\Temporary Internet Files\Content.IE5\IW6VNVZ5\MC90043383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
            <a:ext cx="3621505" cy="3200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47662" y="2667000"/>
            <a:ext cx="8345905" cy="3886200"/>
          </a:xfrm>
        </p:spPr>
        <p:txBody>
          <a:bodyPr/>
          <a:lstStyle/>
          <a:p>
            <a:pPr marL="0" indent="0" algn="ctr">
              <a:buNone/>
            </a:pPr>
            <a:endParaRPr lang="en-US" dirty="0" smtClean="0"/>
          </a:p>
          <a:p>
            <a:pPr marL="0" indent="0" algn="ctr">
              <a:buNone/>
            </a:pPr>
            <a:r>
              <a:rPr lang="en-US" dirty="0" smtClean="0"/>
              <a:t>71-year-old Adela Strangeworth writes anonymous letters to select townspeople, alerting them to the possibility of suspected, but unproven, evil in their lives. Eventually, Miss Strangeworth’s destructive meddling is found out, with painful consequences.</a:t>
            </a:r>
          </a:p>
          <a:p>
            <a:pPr marL="0" indent="0" algn="ctr">
              <a:buNone/>
            </a:pPr>
            <a:r>
              <a:rPr lang="en-US" dirty="0" smtClean="0"/>
              <a:t>				</a:t>
            </a:r>
            <a:r>
              <a:rPr lang="en-US" sz="1800" dirty="0" smtClean="0"/>
              <a:t>--</a:t>
            </a:r>
            <a:r>
              <a:rPr lang="en-US" sz="1800" i="1" dirty="0" smtClean="0"/>
              <a:t>McDougal Littell Literature </a:t>
            </a:r>
            <a:r>
              <a:rPr lang="en-US" sz="1800" i="1" dirty="0" smtClean="0"/>
              <a:t>te</a:t>
            </a:r>
            <a:r>
              <a:rPr lang="en-US" sz="1800" dirty="0" smtClean="0"/>
              <a:t>xtbook</a:t>
            </a:r>
            <a:endParaRPr lang="en-US" sz="1800" dirty="0"/>
          </a:p>
        </p:txBody>
      </p:sp>
    </p:spTree>
    <p:extLst>
      <p:ext uri="{BB962C8B-B14F-4D97-AF65-F5344CB8AC3E}">
        <p14:creationId xmlns:p14="http://schemas.microsoft.com/office/powerpoint/2010/main" val="926174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LEQ  Characterization</a:t>
            </a:r>
            <a:endParaRPr lang="en-US" dirty="0"/>
          </a:p>
        </p:txBody>
      </p:sp>
      <p:sp>
        <p:nvSpPr>
          <p:cNvPr id="3" name="Content Placeholder 2"/>
          <p:cNvSpPr>
            <a:spLocks noGrp="1"/>
          </p:cNvSpPr>
          <p:nvPr>
            <p:ph idx="1"/>
          </p:nvPr>
        </p:nvSpPr>
        <p:spPr/>
        <p:txBody>
          <a:bodyPr/>
          <a:lstStyle/>
          <a:p>
            <a:pPr marL="0" indent="0" algn="ctr">
              <a:buNone/>
            </a:pPr>
            <a:r>
              <a:rPr lang="en-US" dirty="0"/>
              <a:t>How does Shirley Jackson use characterization and word choice to </a:t>
            </a:r>
            <a:r>
              <a:rPr lang="en-US" dirty="0" smtClean="0"/>
              <a:t>illustrate the difference between perception </a:t>
            </a:r>
            <a:r>
              <a:rPr lang="en-US" dirty="0"/>
              <a:t>and reality </a:t>
            </a:r>
            <a:r>
              <a:rPr lang="en-US" dirty="0" smtClean="0"/>
              <a:t>in “The Possibility </a:t>
            </a:r>
            <a:r>
              <a:rPr lang="en-US" dirty="0"/>
              <a:t>of Evil”?</a:t>
            </a:r>
          </a:p>
        </p:txBody>
      </p:sp>
    </p:spTree>
    <p:extLst>
      <p:ext uri="{BB962C8B-B14F-4D97-AF65-F5344CB8AC3E}">
        <p14:creationId xmlns:p14="http://schemas.microsoft.com/office/powerpoint/2010/main" val="2090742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Tone review	</a:t>
            </a:r>
            <a:endParaRPr lang="en-US" dirty="0"/>
          </a:p>
        </p:txBody>
      </p:sp>
      <p:sp>
        <p:nvSpPr>
          <p:cNvPr id="3" name="Content Placeholder 2"/>
          <p:cNvSpPr>
            <a:spLocks noGrp="1"/>
          </p:cNvSpPr>
          <p:nvPr>
            <p:ph idx="1"/>
          </p:nvPr>
        </p:nvSpPr>
        <p:spPr/>
        <p:txBody>
          <a:bodyPr/>
          <a:lstStyle/>
          <a:p>
            <a:r>
              <a:rPr lang="en-US" dirty="0" smtClean="0"/>
              <a:t>On a piece of paper which you WILL HAND IN, explain the connection between TONE, connotation, diction, syntax, figurative language, and imagery. You can use one of the pieces we have read to help your explanation. </a:t>
            </a:r>
            <a:endParaRPr lang="en-US" dirty="0"/>
          </a:p>
        </p:txBody>
      </p:sp>
    </p:spTree>
    <p:extLst>
      <p:ext uri="{BB962C8B-B14F-4D97-AF65-F5344CB8AC3E}">
        <p14:creationId xmlns:p14="http://schemas.microsoft.com/office/powerpoint/2010/main" val="2212664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Character Refresher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Ways to learn about a character:</a:t>
            </a:r>
          </a:p>
          <a:p>
            <a:r>
              <a:rPr lang="en-US" dirty="0" smtClean="0"/>
              <a:t>Direct comments</a:t>
            </a:r>
          </a:p>
          <a:p>
            <a:r>
              <a:rPr lang="en-US" dirty="0" smtClean="0"/>
              <a:t>S.T.E.A.L. </a:t>
            </a:r>
          </a:p>
          <a:p>
            <a:pPr marL="0" indent="0">
              <a:buNone/>
            </a:pPr>
            <a:r>
              <a:rPr lang="en-US" dirty="0"/>
              <a:t>	Speech, </a:t>
            </a:r>
            <a:r>
              <a:rPr lang="en-US" dirty="0" smtClean="0"/>
              <a:t>thoughts or actions of a </a:t>
            </a:r>
            <a:r>
              <a:rPr lang="en-US" dirty="0"/>
              <a:t>character</a:t>
            </a:r>
          </a:p>
          <a:p>
            <a:pPr marL="0" indent="0">
              <a:buNone/>
            </a:pPr>
            <a:r>
              <a:rPr lang="en-US" dirty="0"/>
              <a:t>	How others react to character</a:t>
            </a:r>
          </a:p>
          <a:p>
            <a:pPr marL="0" indent="0">
              <a:buNone/>
            </a:pPr>
            <a:r>
              <a:rPr lang="en-US" dirty="0" smtClean="0"/>
              <a:t>	Physical description</a:t>
            </a:r>
          </a:p>
          <a:p>
            <a:pPr marL="0" indent="0">
              <a:buNone/>
            </a:pPr>
            <a:endParaRPr lang="en-US" b="1" dirty="0" smtClean="0"/>
          </a:p>
          <a:p>
            <a:pPr marL="0" indent="0">
              <a:buNone/>
            </a:pPr>
            <a:r>
              <a:rPr lang="en-US" b="1" dirty="0" smtClean="0"/>
              <a:t>Types of characters:</a:t>
            </a:r>
          </a:p>
          <a:p>
            <a:r>
              <a:rPr lang="en-US" dirty="0"/>
              <a:t>p</a:t>
            </a:r>
            <a:r>
              <a:rPr lang="en-US" dirty="0" smtClean="0"/>
              <a:t>rotagonist vs. antagonist</a:t>
            </a:r>
          </a:p>
          <a:p>
            <a:r>
              <a:rPr lang="en-US" dirty="0"/>
              <a:t>d</a:t>
            </a:r>
            <a:r>
              <a:rPr lang="en-US" dirty="0" smtClean="0"/>
              <a:t>ynamic vs. static</a:t>
            </a:r>
          </a:p>
          <a:p>
            <a:r>
              <a:rPr lang="en-US" dirty="0"/>
              <a:t>m</a:t>
            </a:r>
            <a:r>
              <a:rPr lang="en-US" dirty="0" smtClean="0"/>
              <a:t>ajor vs. minor</a:t>
            </a:r>
          </a:p>
          <a:p>
            <a:r>
              <a:rPr lang="en-US" dirty="0" smtClean="0"/>
              <a:t>foil</a:t>
            </a:r>
            <a:endParaRPr lang="en-US" dirty="0"/>
          </a:p>
        </p:txBody>
      </p:sp>
      <p:pic>
        <p:nvPicPr>
          <p:cNvPr id="3074" name="Picture 2" descr="C:\Users\cschroeder\AppData\Local\Microsoft\Windows\Temporary Internet Files\Content.IE5\YQPR8MSR\MC90043441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981200"/>
            <a:ext cx="25146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014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600200"/>
          </a:xfrm>
        </p:spPr>
        <p:txBody>
          <a:bodyPr>
            <a:noAutofit/>
          </a:bodyPr>
          <a:lstStyle/>
          <a:p>
            <a:r>
              <a:rPr lang="en-US" sz="3600" dirty="0" smtClean="0"/>
              <a:t>Character Motivation </a:t>
            </a:r>
            <a:br>
              <a:rPr lang="en-US" sz="3600" dirty="0" smtClean="0"/>
            </a:br>
            <a:r>
              <a:rPr lang="en-US" sz="3600" dirty="0" smtClean="0"/>
              <a:t>(reason behind a character’s behavior)</a:t>
            </a:r>
            <a:endParaRPr lang="en-US" sz="3600" dirty="0"/>
          </a:p>
        </p:txBody>
      </p:sp>
      <p:sp>
        <p:nvSpPr>
          <p:cNvPr id="3" name="Content Placeholder 2"/>
          <p:cNvSpPr>
            <a:spLocks noGrp="1"/>
          </p:cNvSpPr>
          <p:nvPr>
            <p:ph idx="1"/>
          </p:nvPr>
        </p:nvSpPr>
        <p:spPr>
          <a:xfrm>
            <a:off x="457200" y="2286000"/>
            <a:ext cx="8229600" cy="4325112"/>
          </a:xfrm>
        </p:spPr>
        <p:txBody>
          <a:bodyPr>
            <a:normAutofit fontScale="92500" lnSpcReduction="10000"/>
          </a:bodyPr>
          <a:lstStyle/>
          <a:p>
            <a:pPr marL="0" indent="0">
              <a:buNone/>
            </a:pPr>
            <a:r>
              <a:rPr lang="en-US" dirty="0" smtClean="0"/>
              <a:t>Readers need to ask WHY a character behaves in a certain way:</a:t>
            </a:r>
          </a:p>
          <a:p>
            <a:r>
              <a:rPr lang="en-US" dirty="0" smtClean="0"/>
              <a:t>Find stated reasons</a:t>
            </a:r>
          </a:p>
          <a:p>
            <a:r>
              <a:rPr lang="en-US" dirty="0" smtClean="0"/>
              <a:t>Look for clues:</a:t>
            </a:r>
          </a:p>
          <a:p>
            <a:pPr lvl="1"/>
            <a:r>
              <a:rPr lang="en-US" dirty="0"/>
              <a:t>b</a:t>
            </a:r>
            <a:r>
              <a:rPr lang="en-US" dirty="0" smtClean="0"/>
              <a:t>ackground – age, description, home, etc.</a:t>
            </a:r>
          </a:p>
          <a:p>
            <a:pPr lvl="1"/>
            <a:r>
              <a:rPr lang="en-US" dirty="0"/>
              <a:t>s</a:t>
            </a:r>
            <a:r>
              <a:rPr lang="en-US" dirty="0" smtClean="0"/>
              <a:t>peech, thought, actions, revealing expressions &amp; gestures</a:t>
            </a:r>
          </a:p>
          <a:p>
            <a:pPr lvl="1"/>
            <a:r>
              <a:rPr lang="en-US" dirty="0"/>
              <a:t>k</a:t>
            </a:r>
            <a:r>
              <a:rPr lang="en-US" dirty="0" smtClean="0"/>
              <a:t>ey events – how the character interacts</a:t>
            </a:r>
          </a:p>
          <a:p>
            <a:r>
              <a:rPr lang="en-US" dirty="0" smtClean="0"/>
              <a:t>Consider human nature – emotions shared by all, changes, common reactions (stress, fear, etc.)</a:t>
            </a:r>
          </a:p>
          <a:p>
            <a:r>
              <a:rPr lang="en-US" dirty="0" smtClean="0"/>
              <a:t>Infer the motives</a:t>
            </a:r>
            <a:endParaRPr lang="en-US" dirty="0"/>
          </a:p>
        </p:txBody>
      </p:sp>
    </p:spTree>
    <p:extLst>
      <p:ext uri="{BB962C8B-B14F-4D97-AF65-F5344CB8AC3E}">
        <p14:creationId xmlns:p14="http://schemas.microsoft.com/office/powerpoint/2010/main" val="246962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CHOICE</a:t>
            </a:r>
            <a:endParaRPr lang="en-US" dirty="0"/>
          </a:p>
        </p:txBody>
      </p:sp>
      <p:sp>
        <p:nvSpPr>
          <p:cNvPr id="3" name="Content Placeholder 2"/>
          <p:cNvSpPr>
            <a:spLocks noGrp="1"/>
          </p:cNvSpPr>
          <p:nvPr>
            <p:ph idx="1"/>
          </p:nvPr>
        </p:nvSpPr>
        <p:spPr/>
        <p:txBody>
          <a:bodyPr/>
          <a:lstStyle/>
          <a:p>
            <a:r>
              <a:rPr lang="en-US" dirty="0" smtClean="0"/>
              <a:t>Authors will repeat specific descriptions, phrases, or words to emphasize, or draw attention, to an idea or a symbol.</a:t>
            </a:r>
          </a:p>
          <a:p>
            <a:pPr lvl="3"/>
            <a:r>
              <a:rPr lang="en-US" dirty="0" smtClean="0"/>
              <a:t>(Example from “Fifteen” – “I was fifteen”)</a:t>
            </a:r>
            <a:endParaRPr lang="en-US" dirty="0"/>
          </a:p>
          <a:p>
            <a:r>
              <a:rPr lang="en-US" dirty="0" smtClean="0"/>
              <a:t>Authors will also use unusual descriptions or words to express something. They do this to draw your attention to it and to create an effect which will support their theme. </a:t>
            </a:r>
          </a:p>
          <a:p>
            <a:pPr lvl="2"/>
            <a:r>
              <a:rPr lang="en-US" dirty="0" smtClean="0"/>
              <a:t>(Example from “Fifteen” – his “companion” becomes another man’s “machine”)</a:t>
            </a:r>
            <a:endParaRPr lang="en-US" dirty="0"/>
          </a:p>
        </p:txBody>
      </p:sp>
    </p:spTree>
    <p:extLst>
      <p:ext uri="{BB962C8B-B14F-4D97-AF65-F5344CB8AC3E}">
        <p14:creationId xmlns:p14="http://schemas.microsoft.com/office/powerpoint/2010/main" val="1516526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Qs</a:t>
            </a:r>
            <a:endParaRPr lang="en-US" dirty="0"/>
          </a:p>
        </p:txBody>
      </p:sp>
      <p:sp>
        <p:nvSpPr>
          <p:cNvPr id="3" name="Content Placeholder 2"/>
          <p:cNvSpPr>
            <a:spLocks noGrp="1"/>
          </p:cNvSpPr>
          <p:nvPr>
            <p:ph idx="1"/>
          </p:nvPr>
        </p:nvSpPr>
        <p:spPr>
          <a:xfrm>
            <a:off x="457200" y="2249424"/>
            <a:ext cx="6477000" cy="4325112"/>
          </a:xfrm>
        </p:spPr>
        <p:txBody>
          <a:bodyPr>
            <a:normAutofit lnSpcReduction="10000"/>
          </a:bodyPr>
          <a:lstStyle/>
          <a:p>
            <a:pPr marL="0" indent="0">
              <a:buNone/>
            </a:pPr>
            <a:r>
              <a:rPr lang="en-US" b="1" dirty="0" smtClean="0"/>
              <a:t>Partner A:</a:t>
            </a:r>
            <a:r>
              <a:rPr lang="en-US" dirty="0" smtClean="0"/>
              <a:t> How good are you at judging people?</a:t>
            </a:r>
          </a:p>
          <a:p>
            <a:endParaRPr lang="en-US" dirty="0"/>
          </a:p>
          <a:p>
            <a:pPr marL="0" indent="0">
              <a:buNone/>
            </a:pPr>
            <a:r>
              <a:rPr lang="en-US" b="1" dirty="0"/>
              <a:t>Partner </a:t>
            </a:r>
            <a:r>
              <a:rPr lang="en-US" b="1" dirty="0" smtClean="0"/>
              <a:t>B: </a:t>
            </a:r>
            <a:r>
              <a:rPr lang="en-US" dirty="0" smtClean="0"/>
              <a:t>What criteria do you use for judging </a:t>
            </a:r>
            <a:r>
              <a:rPr lang="en-US" dirty="0"/>
              <a:t>	</a:t>
            </a:r>
            <a:r>
              <a:rPr lang="en-US" dirty="0" smtClean="0"/>
              <a:t>others</a:t>
            </a:r>
            <a:r>
              <a:rPr lang="en-US" dirty="0" smtClean="0"/>
              <a:t>?</a:t>
            </a:r>
          </a:p>
          <a:p>
            <a:pPr marL="0" indent="0">
              <a:buNone/>
            </a:pPr>
            <a:endParaRPr lang="en-US" dirty="0" smtClean="0"/>
          </a:p>
          <a:p>
            <a:pPr marL="0" indent="0">
              <a:buNone/>
            </a:pPr>
            <a:r>
              <a:rPr lang="en-US" b="1" dirty="0" smtClean="0"/>
              <a:t>Partner A: </a:t>
            </a:r>
            <a:r>
              <a:rPr lang="en-US" dirty="0" smtClean="0"/>
              <a:t>Are first impressions accurate?</a:t>
            </a:r>
          </a:p>
          <a:p>
            <a:endParaRPr lang="en-US" dirty="0"/>
          </a:p>
          <a:p>
            <a:pPr marL="0" indent="0">
              <a:buNone/>
            </a:pPr>
            <a:r>
              <a:rPr lang="en-US" b="1" dirty="0"/>
              <a:t>Partner B: </a:t>
            </a:r>
            <a:r>
              <a:rPr lang="en-US" dirty="0" smtClean="0"/>
              <a:t>How do you define evil?</a:t>
            </a:r>
            <a:endParaRPr lang="en-US" dirty="0"/>
          </a:p>
        </p:txBody>
      </p:sp>
      <p:pic>
        <p:nvPicPr>
          <p:cNvPr id="4100" name="Picture 4" descr="C:\Users\cschroeder\AppData\Local\Microsoft\Windows\Temporary Internet Files\Content.IE5\LXQX98VO\MP90038287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413685"/>
            <a:ext cx="1251857"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cschroeder\AppData\Local\Microsoft\Windows\Temporary Internet Files\Content.IE5\YQPR8MSR\MP90038287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609600"/>
            <a:ext cx="1229255" cy="172095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cschroeder\AppData\Local\Microsoft\Windows\Temporary Internet Files\Content.IE5\IW6VNVZ5\MP900382873[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6234" y="4343400"/>
            <a:ext cx="125185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539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00669" y="457200"/>
            <a:ext cx="6781800" cy="1600200"/>
          </a:xfrm>
        </p:spPr>
        <p:txBody>
          <a:bodyPr/>
          <a:lstStyle/>
          <a:p>
            <a:r>
              <a:rPr lang="en-US" dirty="0" smtClean="0"/>
              <a:t>PALS reading</a:t>
            </a:r>
            <a:endParaRPr lang="en-US" dirty="0"/>
          </a:p>
        </p:txBody>
      </p:sp>
      <p:sp>
        <p:nvSpPr>
          <p:cNvPr id="8" name="Content Placeholder 7"/>
          <p:cNvSpPr>
            <a:spLocks noGrp="1"/>
          </p:cNvSpPr>
          <p:nvPr>
            <p:ph idx="1"/>
          </p:nvPr>
        </p:nvSpPr>
        <p:spPr>
          <a:xfrm>
            <a:off x="800669" y="2209800"/>
            <a:ext cx="7543800" cy="3886200"/>
          </a:xfrm>
        </p:spPr>
        <p:txBody>
          <a:bodyPr/>
          <a:lstStyle/>
          <a:p>
            <a:r>
              <a:rPr lang="en-US" dirty="0" smtClean="0"/>
              <a:t>You will be using PALS step 3 to read the text today. Please follow the script.</a:t>
            </a:r>
          </a:p>
          <a:p>
            <a:endParaRPr lang="en-US" dirty="0"/>
          </a:p>
          <a:p>
            <a:r>
              <a:rPr lang="en-US" dirty="0" smtClean="0"/>
              <a:t>You will need to WRITE down your 10 word summaries – each partner writes his or her own summary and keeps it in his or her own notebook. </a:t>
            </a:r>
            <a:endParaRPr lang="en-US" dirty="0"/>
          </a:p>
        </p:txBody>
      </p:sp>
    </p:spTree>
    <p:extLst>
      <p:ext uri="{BB962C8B-B14F-4D97-AF65-F5344CB8AC3E}">
        <p14:creationId xmlns:p14="http://schemas.microsoft.com/office/powerpoint/2010/main" val="178000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Reading	</a:t>
            </a:r>
            <a:endParaRPr lang="en-US" dirty="0"/>
          </a:p>
        </p:txBody>
      </p:sp>
      <p:sp>
        <p:nvSpPr>
          <p:cNvPr id="3" name="Content Placeholder 2"/>
          <p:cNvSpPr>
            <a:spLocks noGrp="1"/>
          </p:cNvSpPr>
          <p:nvPr>
            <p:ph idx="1"/>
          </p:nvPr>
        </p:nvSpPr>
        <p:spPr/>
        <p:txBody>
          <a:bodyPr/>
          <a:lstStyle/>
          <a:p>
            <a:r>
              <a:rPr lang="en-US" dirty="0" smtClean="0"/>
              <a:t>Read the story.</a:t>
            </a:r>
          </a:p>
          <a:p>
            <a:r>
              <a:rPr lang="en-US" dirty="0" smtClean="0"/>
              <a:t>Answer the questions.</a:t>
            </a:r>
          </a:p>
          <a:p>
            <a:r>
              <a:rPr lang="en-US" dirty="0" smtClean="0"/>
              <a:t>Enjoy Miss Adela </a:t>
            </a:r>
            <a:r>
              <a:rPr lang="en-US" dirty="0" err="1" smtClean="0"/>
              <a:t>Strangeworth</a:t>
            </a:r>
            <a:r>
              <a:rPr lang="en-US" dirty="0" smtClean="0"/>
              <a:t>.</a:t>
            </a:r>
            <a:endParaRPr lang="en-US" dirty="0"/>
          </a:p>
        </p:txBody>
      </p:sp>
    </p:spTree>
    <p:extLst>
      <p:ext uri="{BB962C8B-B14F-4D97-AF65-F5344CB8AC3E}">
        <p14:creationId xmlns:p14="http://schemas.microsoft.com/office/powerpoint/2010/main" val="1031414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Exit Ticket – on the paper from earlier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3 – Three adjectives which describe </a:t>
            </a:r>
            <a:r>
              <a:rPr lang="en-US" dirty="0" smtClean="0"/>
              <a:t>Adela (NOT THE PAINTING IN THE BOOK!!!!!) </a:t>
            </a:r>
            <a:endParaRPr lang="en-US" dirty="0" smtClean="0"/>
          </a:p>
          <a:p>
            <a:pPr marL="0" indent="0">
              <a:buNone/>
            </a:pPr>
            <a:endParaRPr lang="en-US" dirty="0" smtClean="0"/>
          </a:p>
          <a:p>
            <a:pPr marL="0" indent="0">
              <a:buNone/>
            </a:pPr>
            <a:r>
              <a:rPr lang="en-US" dirty="0" smtClean="0"/>
              <a:t>2 - Two actions that Adela does</a:t>
            </a:r>
          </a:p>
          <a:p>
            <a:pPr marL="0" indent="0">
              <a:buNone/>
            </a:pPr>
            <a:endParaRPr lang="en-US" dirty="0" smtClean="0"/>
          </a:p>
          <a:p>
            <a:pPr marL="0" indent="0">
              <a:buNone/>
            </a:pPr>
            <a:r>
              <a:rPr lang="en-US" dirty="0" smtClean="0"/>
              <a:t>1 – One character trait that you infer about Adela</a:t>
            </a:r>
            <a:endParaRPr lang="en-US" dirty="0"/>
          </a:p>
        </p:txBody>
      </p:sp>
    </p:spTree>
    <p:extLst>
      <p:ext uri="{BB962C8B-B14F-4D97-AF65-F5344CB8AC3E}">
        <p14:creationId xmlns:p14="http://schemas.microsoft.com/office/powerpoint/2010/main" val="1158254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1470025"/>
          </a:xfrm>
        </p:spPr>
        <p:txBody>
          <a:bodyPr/>
          <a:lstStyle/>
          <a:p>
            <a:r>
              <a:rPr lang="en-US" dirty="0" smtClean="0"/>
              <a:t>UNIT 2: Knowing the World</a:t>
            </a:r>
            <a:endParaRPr lang="en-US" dirty="0"/>
          </a:p>
        </p:txBody>
      </p:sp>
      <p:sp>
        <p:nvSpPr>
          <p:cNvPr id="3" name="Subtitle 2"/>
          <p:cNvSpPr>
            <a:spLocks noGrp="1"/>
          </p:cNvSpPr>
          <p:nvPr>
            <p:ph type="subTitle" idx="1"/>
          </p:nvPr>
        </p:nvSpPr>
        <p:spPr>
          <a:xfrm>
            <a:off x="609600" y="4038600"/>
            <a:ext cx="7772400" cy="1676400"/>
          </a:xfrm>
        </p:spPr>
        <p:txBody>
          <a:bodyPr>
            <a:noAutofit/>
          </a:bodyPr>
          <a:lstStyle/>
          <a:p>
            <a:r>
              <a:rPr lang="en-US" sz="4000" dirty="0" smtClean="0"/>
              <a:t>Why is it difficult to view the world around us objectively? </a:t>
            </a:r>
            <a:endParaRPr lang="en-US" sz="4000" dirty="0"/>
          </a:p>
        </p:txBody>
      </p:sp>
    </p:spTree>
    <p:extLst>
      <p:ext uri="{BB962C8B-B14F-4D97-AF65-F5344CB8AC3E}">
        <p14:creationId xmlns:p14="http://schemas.microsoft.com/office/powerpoint/2010/main" val="61694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77000" y="581525"/>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1" i="0" u="none" strike="noStrike" cap="none" baseline="0">
                <a:solidFill>
                  <a:schemeClr val="dk2"/>
                </a:solidFill>
                <a:latin typeface="Trebuchet MS"/>
                <a:ea typeface="Trebuchet MS"/>
                <a:cs typeface="Trebuchet MS"/>
                <a:sym typeface="Trebuchet MS"/>
              </a:rPr>
              <a:t>Objective 					 </a:t>
            </a:r>
          </a:p>
        </p:txBody>
      </p:sp>
      <p:sp>
        <p:nvSpPr>
          <p:cNvPr id="120" name="Shape 120"/>
          <p:cNvSpPr txBox="1">
            <a:spLocks noGrp="1"/>
          </p:cNvSpPr>
          <p:nvPr>
            <p:ph type="body" idx="1"/>
          </p:nvPr>
        </p:nvSpPr>
        <p:spPr>
          <a:xfrm>
            <a:off x="457200" y="1737900"/>
            <a:ext cx="5491800" cy="4796999"/>
          </a:xfrm>
          <a:prstGeom prst="rect">
            <a:avLst/>
          </a:prstGeom>
          <a:noFill/>
          <a:ln>
            <a:noFill/>
          </a:ln>
        </p:spPr>
        <p:txBody>
          <a:bodyPr lIns="91425" tIns="45700" rIns="91425" bIns="45700" anchor="t" anchorCtr="0">
            <a:noAutofit/>
          </a:bodyPr>
          <a:lstStyle/>
          <a:p>
            <a:pPr marL="365760" marR="0" lvl="0" indent="-276860" algn="l" rtl="0">
              <a:spcBef>
                <a:spcPts val="0"/>
              </a:spcBef>
              <a:buClr>
                <a:srgbClr val="000000"/>
              </a:buClr>
              <a:buSzPct val="100000"/>
              <a:buFont typeface="Georgia"/>
              <a:buChar char="•"/>
            </a:pPr>
            <a:r>
              <a:rPr lang="en-US" sz="3000">
                <a:solidFill>
                  <a:schemeClr val="dk1"/>
                </a:solidFill>
                <a:latin typeface="Georgia"/>
                <a:ea typeface="Georgia"/>
                <a:cs typeface="Georgia"/>
                <a:sym typeface="Georgia"/>
              </a:rPr>
              <a:t>when something is said</a:t>
            </a:r>
            <a:r>
              <a:rPr lang="en-US" sz="3000" b="0" i="0" u="none" strike="noStrike" cap="none" baseline="0">
                <a:solidFill>
                  <a:schemeClr val="dk1"/>
                </a:solidFill>
                <a:latin typeface="Georgia"/>
                <a:ea typeface="Georgia"/>
                <a:cs typeface="Georgia"/>
                <a:sym typeface="Georgia"/>
              </a:rPr>
              <a:t> </a:t>
            </a:r>
            <a:r>
              <a:rPr lang="en-US" sz="3000" b="0" i="0" u="sng" strike="noStrike" cap="none" baseline="0">
                <a:solidFill>
                  <a:schemeClr val="dk1"/>
                </a:solidFill>
                <a:latin typeface="Georgia"/>
                <a:ea typeface="Georgia"/>
                <a:cs typeface="Georgia"/>
                <a:sym typeface="Georgia"/>
              </a:rPr>
              <a:t>without</a:t>
            </a:r>
            <a:r>
              <a:rPr lang="en-US" sz="3000" b="0" i="0" u="none" strike="noStrike" cap="none" baseline="0">
                <a:solidFill>
                  <a:schemeClr val="dk1"/>
                </a:solidFill>
                <a:latin typeface="Georgia"/>
                <a:ea typeface="Georgia"/>
                <a:cs typeface="Georgia"/>
                <a:sym typeface="Georgia"/>
              </a:rPr>
              <a:t> </a:t>
            </a:r>
            <a:r>
              <a:rPr lang="en-US" sz="3000">
                <a:solidFill>
                  <a:schemeClr val="dk1"/>
                </a:solidFill>
                <a:latin typeface="Georgia"/>
                <a:ea typeface="Georgia"/>
                <a:cs typeface="Georgia"/>
                <a:sym typeface="Georgia"/>
              </a:rPr>
              <a:t>the influence of </a:t>
            </a:r>
            <a:r>
              <a:rPr lang="en-US" sz="3000" b="0" i="0" u="none" strike="noStrike" cap="none" baseline="0">
                <a:solidFill>
                  <a:schemeClr val="dk1"/>
                </a:solidFill>
                <a:latin typeface="Georgia"/>
                <a:ea typeface="Georgia"/>
                <a:cs typeface="Georgia"/>
                <a:sym typeface="Georgia"/>
              </a:rPr>
              <a:t>personal feelings, prejudices, or interpretations</a:t>
            </a:r>
          </a:p>
          <a:p>
            <a:pPr marL="0" marR="0" lvl="0" indent="0" algn="l" rtl="0">
              <a:spcBef>
                <a:spcPts val="0"/>
              </a:spcBef>
              <a:buNone/>
            </a:pPr>
            <a:endParaRPr sz="3000">
              <a:solidFill>
                <a:schemeClr val="dk1"/>
              </a:solidFill>
              <a:latin typeface="Georgia"/>
              <a:ea typeface="Georgia"/>
              <a:cs typeface="Georgia"/>
              <a:sym typeface="Georgia"/>
            </a:endParaRPr>
          </a:p>
          <a:p>
            <a:pPr marL="365760" marR="0" lvl="0" indent="-276860" algn="l" rtl="0">
              <a:spcBef>
                <a:spcPts val="0"/>
              </a:spcBef>
              <a:buClr>
                <a:schemeClr val="dk1"/>
              </a:buClr>
              <a:buSzPct val="100000"/>
              <a:buFont typeface="Georgia"/>
              <a:buChar char="•"/>
            </a:pPr>
            <a:r>
              <a:rPr lang="en-US" sz="3000">
                <a:solidFill>
                  <a:schemeClr val="dk1"/>
                </a:solidFill>
                <a:latin typeface="Georgia"/>
                <a:ea typeface="Georgia"/>
                <a:cs typeface="Georgia"/>
                <a:sym typeface="Georgia"/>
              </a:rPr>
              <a:t>the “facts only” approach</a:t>
            </a:r>
          </a:p>
          <a:p>
            <a:pPr marL="0" marR="0" lvl="0" indent="0" algn="l" rtl="0">
              <a:spcBef>
                <a:spcPts val="0"/>
              </a:spcBef>
              <a:buNone/>
            </a:pPr>
            <a:endParaRPr sz="3000">
              <a:solidFill>
                <a:schemeClr val="dk1"/>
              </a:solidFill>
              <a:latin typeface="Georgia"/>
              <a:ea typeface="Georgia"/>
              <a:cs typeface="Georgia"/>
              <a:sym typeface="Georgia"/>
            </a:endParaRPr>
          </a:p>
          <a:p>
            <a:pPr marL="365760" marR="0" lvl="0" indent="-276860" algn="l" rtl="0">
              <a:spcBef>
                <a:spcPts val="0"/>
              </a:spcBef>
              <a:buClr>
                <a:schemeClr val="dk1"/>
              </a:buClr>
              <a:buSzPct val="100000"/>
              <a:buFont typeface="Georgia"/>
              <a:buChar char="•"/>
            </a:pPr>
            <a:r>
              <a:rPr lang="en-US" sz="3000">
                <a:solidFill>
                  <a:schemeClr val="dk1"/>
                </a:solidFill>
                <a:latin typeface="Georgia"/>
                <a:ea typeface="Georgia"/>
                <a:cs typeface="Georgia"/>
                <a:sym typeface="Georgia"/>
              </a:rPr>
              <a:t>this term is </a:t>
            </a:r>
            <a:r>
              <a:rPr lang="en-US" sz="3000" b="1">
                <a:solidFill>
                  <a:schemeClr val="dk1"/>
                </a:solidFill>
                <a:latin typeface="Georgia"/>
                <a:ea typeface="Georgia"/>
                <a:cs typeface="Georgia"/>
                <a:sym typeface="Georgia"/>
              </a:rPr>
              <a:t>NOT</a:t>
            </a:r>
            <a:r>
              <a:rPr lang="en-US" sz="3000">
                <a:solidFill>
                  <a:schemeClr val="dk1"/>
                </a:solidFill>
                <a:latin typeface="Georgia"/>
                <a:ea typeface="Georgia"/>
                <a:cs typeface="Georgia"/>
                <a:sym typeface="Georgia"/>
              </a:rPr>
              <a:t> the same as having an objective (a goal)</a:t>
            </a:r>
          </a:p>
          <a:p>
            <a:pPr marL="0" marR="0" indent="0" algn="l" rtl="0">
              <a:spcBef>
                <a:spcPts val="0"/>
              </a:spcBef>
              <a:buNone/>
            </a:pPr>
            <a:endParaRPr sz="2800">
              <a:solidFill>
                <a:schemeClr val="dk1"/>
              </a:solidFill>
              <a:latin typeface="Georgia"/>
              <a:ea typeface="Georgia"/>
              <a:cs typeface="Georgia"/>
              <a:sym typeface="Georgia"/>
            </a:endParaRPr>
          </a:p>
          <a:p>
            <a:pPr marL="0" marR="0" lvl="0" indent="0" algn="l" rtl="0">
              <a:spcBef>
                <a:spcPts val="0"/>
              </a:spcBef>
              <a:buNone/>
            </a:pPr>
            <a:endParaRPr sz="2800">
              <a:solidFill>
                <a:schemeClr val="dk1"/>
              </a:solidFill>
              <a:latin typeface="Georgia"/>
              <a:ea typeface="Georgia"/>
              <a:cs typeface="Georgia"/>
              <a:sym typeface="Georgia"/>
            </a:endParaRPr>
          </a:p>
          <a:p>
            <a:pPr marL="0" marR="0" lvl="0" indent="0" algn="l" rtl="0">
              <a:spcBef>
                <a:spcPts val="0"/>
              </a:spcBef>
              <a:buNone/>
            </a:pPr>
            <a:endParaRPr sz="2800">
              <a:solidFill>
                <a:schemeClr val="dk1"/>
              </a:solidFill>
              <a:latin typeface="Georgia"/>
              <a:ea typeface="Georgia"/>
              <a:cs typeface="Georgia"/>
              <a:sym typeface="Georgia"/>
            </a:endParaRPr>
          </a:p>
          <a:p>
            <a:pPr marL="109728" marR="0" lvl="0" indent="-8128"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p:txBody>
      </p:sp>
      <p:pic>
        <p:nvPicPr>
          <p:cNvPr id="121" name="Shape 121"/>
          <p:cNvPicPr preferRelativeResize="0"/>
          <p:nvPr/>
        </p:nvPicPr>
        <p:blipFill>
          <a:blip r:embed="rId3">
            <a:alphaModFix/>
          </a:blip>
          <a:stretch>
            <a:fillRect/>
          </a:stretch>
        </p:blipFill>
        <p:spPr>
          <a:xfrm>
            <a:off x="6096050" y="2606850"/>
            <a:ext cx="2713775" cy="2713775"/>
          </a:xfrm>
          <a:prstGeom prst="rect">
            <a:avLst/>
          </a:prstGeom>
          <a:noFill/>
          <a:ln>
            <a:noFill/>
          </a:ln>
        </p:spPr>
      </p:pic>
    </p:spTree>
    <p:extLst>
      <p:ext uri="{BB962C8B-B14F-4D97-AF65-F5344CB8AC3E}">
        <p14:creationId xmlns:p14="http://schemas.microsoft.com/office/powerpoint/2010/main" val="2130652618"/>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Often, people will employ ARTIFICE, but attempt to pass it off as </a:t>
            </a:r>
            <a:r>
              <a:rPr lang="en-US" u="sng" dirty="0" smtClean="0"/>
              <a:t>objective.</a:t>
            </a:r>
            <a:endParaRPr lang="en-US" u="sng" dirty="0"/>
          </a:p>
        </p:txBody>
      </p:sp>
      <p:sp>
        <p:nvSpPr>
          <p:cNvPr id="3" name="Content Placeholder 2"/>
          <p:cNvSpPr>
            <a:spLocks noGrp="1"/>
          </p:cNvSpPr>
          <p:nvPr>
            <p:ph idx="1"/>
          </p:nvPr>
        </p:nvSpPr>
        <p:spPr>
          <a:xfrm>
            <a:off x="457200" y="2438400"/>
            <a:ext cx="8229600" cy="4325112"/>
          </a:xfrm>
        </p:spPr>
        <p:txBody>
          <a:bodyPr/>
          <a:lstStyle/>
          <a:p>
            <a:r>
              <a:rPr lang="en-US" dirty="0" smtClean="0"/>
              <a:t>Using your device, find a definition or an example for “artifice.” </a:t>
            </a:r>
            <a:endParaRPr lang="en-US" dirty="0"/>
          </a:p>
        </p:txBody>
      </p:sp>
    </p:spTree>
    <p:extLst>
      <p:ext uri="{BB962C8B-B14F-4D97-AF65-F5344CB8AC3E}">
        <p14:creationId xmlns:p14="http://schemas.microsoft.com/office/powerpoint/2010/main" val="2233009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Spoiler Alert! </a:t>
            </a:r>
            <a:r>
              <a:rPr lang="en-US" i="1" dirty="0" smtClean="0"/>
              <a:t>The Sixth Sense</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sz="2500" dirty="0" smtClean="0"/>
              <a:t>Malcolm </a:t>
            </a:r>
            <a:r>
              <a:rPr lang="en-US" sz="2500" dirty="0"/>
              <a:t>Crowe is a child psychologist who receives an award on the same night that he is visited by a very unhappy ex-patient. After this encounter, Crowe takes on the task of curing a young boy with the same ills as the ex-patient. This boy "sees dead people". Crowe spends a lot of time with the boy (Cole) much to the dismay of his wife. Cole's mom is at her wit's end with what to do about her son's increasing problems. Crowe is the boy's only hope</a:t>
            </a:r>
            <a:r>
              <a:rPr lang="en-US" sz="2500" dirty="0" smtClean="0"/>
              <a:t>. (From </a:t>
            </a:r>
            <a:r>
              <a:rPr lang="en-US" sz="2500" i="1" dirty="0" smtClean="0"/>
              <a:t>IMDB</a:t>
            </a:r>
            <a:r>
              <a:rPr lang="en-US" sz="2500" dirty="0" smtClean="0"/>
              <a:t> plot summary)</a:t>
            </a:r>
          </a:p>
          <a:p>
            <a:pPr marL="109728" indent="0">
              <a:buNone/>
            </a:pPr>
            <a:r>
              <a:rPr lang="en-US" sz="2500" dirty="0" smtClean="0"/>
              <a:t>However…</a:t>
            </a:r>
          </a:p>
          <a:p>
            <a:pPr marL="109728" indent="0">
              <a:buNone/>
            </a:pPr>
            <a:r>
              <a:rPr lang="en-US" sz="2500" dirty="0" smtClean="0">
                <a:hlinkClick r:id="rId3"/>
              </a:rPr>
              <a:t>Sixth Sense Ending</a:t>
            </a:r>
            <a:endParaRPr lang="en-US" sz="2500" dirty="0"/>
          </a:p>
        </p:txBody>
      </p:sp>
    </p:spTree>
    <p:extLst>
      <p:ext uri="{BB962C8B-B14F-4D97-AF65-F5344CB8AC3E}">
        <p14:creationId xmlns:p14="http://schemas.microsoft.com/office/powerpoint/2010/main" val="460173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how did Malcolm seem to realize that everything he thought was true, wasn’t? </a:t>
            </a:r>
            <a:endParaRPr lang="en-US" dirty="0"/>
          </a:p>
        </p:txBody>
      </p:sp>
    </p:spTree>
    <p:extLst>
      <p:ext uri="{BB962C8B-B14F-4D97-AF65-F5344CB8AC3E}">
        <p14:creationId xmlns:p14="http://schemas.microsoft.com/office/powerpoint/2010/main" val="1063688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was “artifice” created by filmmakers to keep the viewers in the dark? </a:t>
            </a:r>
            <a:endParaRPr lang="en-US" dirty="0"/>
          </a:p>
        </p:txBody>
      </p:sp>
    </p:spTree>
    <p:extLst>
      <p:ext uri="{BB962C8B-B14F-4D97-AF65-F5344CB8AC3E}">
        <p14:creationId xmlns:p14="http://schemas.microsoft.com/office/powerpoint/2010/main" val="118967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this artist “trick” our eyes? </a:t>
            </a:r>
            <a:endParaRPr lang="en-US" dirty="0"/>
          </a:p>
        </p:txBody>
      </p:sp>
      <p:pic>
        <p:nvPicPr>
          <p:cNvPr id="1026" name="Picture 2" descr="https://encrypted-tbn1.gstatic.com/images?q=tbn:ANd9GcTB34J2cpmAgtGud00tt2OxJc1MBvYVRmSttdRT3beVRj73O4B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2255" y="2133600"/>
            <a:ext cx="3505200" cy="4338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7126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1085</TotalTime>
  <Words>1179</Words>
  <Application>Microsoft Office PowerPoint</Application>
  <PresentationFormat>On-screen Show (4:3)</PresentationFormat>
  <Paragraphs>132</Paragraphs>
  <Slides>26</Slides>
  <Notes>10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vt:lpstr>
      <vt:lpstr>Bellringer: Nov. 30</vt:lpstr>
      <vt:lpstr>Tone review </vt:lpstr>
      <vt:lpstr>UNIT 2: Knowing the World</vt:lpstr>
      <vt:lpstr>Objective       </vt:lpstr>
      <vt:lpstr>Often, people will employ ARTIFICE, but attempt to pass it off as objective.</vt:lpstr>
      <vt:lpstr>Spoiler Alert! The Sixth Sense</vt:lpstr>
      <vt:lpstr>So, how did Malcolm seem to realize that everything he thought was true, wasn’t? </vt:lpstr>
      <vt:lpstr>How was “artifice” created by filmmakers to keep the viewers in the dark? </vt:lpstr>
      <vt:lpstr>How does this artist “trick” our eyes? </vt:lpstr>
      <vt:lpstr>Discussion: How do these artists “trick” our eyes? </vt:lpstr>
      <vt:lpstr>How do we see through the artifice, the illusions, and our own limited perspectives to see the objective truth?  </vt:lpstr>
      <vt:lpstr>Upcoming Lessons in Unit 2</vt:lpstr>
      <vt:lpstr>Performance Task</vt:lpstr>
      <vt:lpstr>Common assessment</vt:lpstr>
      <vt:lpstr>Write Now – on a piece of paper. You will be using this paper again today. </vt:lpstr>
      <vt:lpstr>Write Now – use the paper from the previous slide. </vt:lpstr>
      <vt:lpstr>“The Possibility of Evil”</vt:lpstr>
      <vt:lpstr>Summary</vt:lpstr>
      <vt:lpstr>LEQ  Characterization</vt:lpstr>
      <vt:lpstr>Character Refresher</vt:lpstr>
      <vt:lpstr>Character Motivation  (reason behind a character’s behavior)</vt:lpstr>
      <vt:lpstr>WORD CHOICE</vt:lpstr>
      <vt:lpstr>Discussion Qs</vt:lpstr>
      <vt:lpstr>PALS reading</vt:lpstr>
      <vt:lpstr>Honors Reading </vt:lpstr>
      <vt:lpstr>Exit Ticket – on the paper from earlier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Knowing the World</dc:title>
  <dc:creator>Windows User</dc:creator>
  <cp:lastModifiedBy>Windows User</cp:lastModifiedBy>
  <cp:revision>30</cp:revision>
  <dcterms:created xsi:type="dcterms:W3CDTF">2013-10-29T15:56:48Z</dcterms:created>
  <dcterms:modified xsi:type="dcterms:W3CDTF">2015-11-30T14:06:23Z</dcterms:modified>
</cp:coreProperties>
</file>