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D07E4-C0FF-4D64-AE6B-A57D66D6A1AE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0D1E0-9C44-4085-88FB-9EFE2F6C1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0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0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699803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buClr>
                <a:schemeClr val="accent2"/>
              </a:buClr>
              <a:buFont typeface="Merriweather"/>
              <a:buNone/>
              <a:defRPr sz="2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ctr" rtl="0">
              <a:spcBef>
                <a:spcPts val="300"/>
              </a:spcBef>
              <a:buClr>
                <a:srgbClr val="B27834"/>
              </a:buClr>
              <a:buFont typeface="Merriweather"/>
              <a:buNone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ctr" rtl="0">
              <a:spcBef>
                <a:spcPts val="300"/>
              </a:spcBef>
              <a:buClr>
                <a:srgbClr val="D6903E"/>
              </a:buClr>
              <a:buFont typeface="Merriweather"/>
              <a:buNone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ctr" rtl="0">
              <a:spcBef>
                <a:spcPts val="340"/>
              </a:spcBef>
              <a:buClr>
                <a:srgbClr val="D6903E"/>
              </a:buClr>
              <a:buFont typeface="Merriweather"/>
              <a:buNone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57200" y="1433732"/>
            <a:ext cx="83057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1463625" y="3550126"/>
            <a:ext cx="2971799" cy="1587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4708573" y="3550126"/>
            <a:ext cx="2971799" cy="1587"/>
          </a:xfrm>
          <a:prstGeom prst="straightConnector1">
            <a:avLst/>
          </a:prstGeom>
          <a:noFill/>
          <a:ln w="9525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/>
          <p:nvPr/>
        </p:nvSpPr>
        <p:spPr>
          <a:xfrm>
            <a:off x="4540348" y="3526301"/>
            <a:ext cx="45719" cy="45719"/>
          </a:xfrm>
          <a:prstGeom prst="ellipse">
            <a:avLst/>
          </a:prstGeom>
          <a:solidFill>
            <a:schemeClr val="accent2"/>
          </a:solidFill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232818" y="-327818"/>
            <a:ext cx="467836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68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983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9247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>
                <a:solidFill>
                  <a:srgbClr val="F9F9F9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958864"/>
            <a:ext cx="7924799" cy="984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000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685800" y="4916992"/>
            <a:ext cx="7924799" cy="4301"/>
          </a:xfrm>
          <a:prstGeom prst="straightConnector1">
            <a:avLst/>
          </a:prstGeom>
          <a:noFill/>
          <a:ln w="9525" cap="flat">
            <a:solidFill>
              <a:srgbClr val="E9E9E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75255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963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201896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9787" y="2201896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8200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62945" y="2180218"/>
            <a:ext cx="3749040" cy="1587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" name="Shape 49"/>
          <p:cNvCxnSpPr/>
          <p:nvPr/>
        </p:nvCxnSpPr>
        <p:spPr>
          <a:xfrm>
            <a:off x="4754880" y="2180218"/>
            <a:ext cx="3749040" cy="1587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1295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23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7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62483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781800" y="1600200"/>
            <a:ext cx="1984247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1200"/>
            </a:lvl2pPr>
            <a:lvl3pPr rtl="0">
              <a:spcBef>
                <a:spcPts val="0"/>
              </a:spcBef>
              <a:buFont typeface="Merriweather"/>
              <a:buNone/>
              <a:defRPr sz="1000"/>
            </a:lvl3pPr>
            <a:lvl4pPr rtl="0">
              <a:spcBef>
                <a:spcPts val="0"/>
              </a:spcBef>
              <a:buFont typeface="Merriweather"/>
              <a:buNone/>
              <a:defRPr sz="900"/>
            </a:lvl4pPr>
            <a:lvl5pPr rtl="0">
              <a:spcBef>
                <a:spcPts val="0"/>
              </a:spcBef>
              <a:buFont typeface="Merriweather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781800" y="457200"/>
            <a:ext cx="19811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2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629400" y="4572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457200" y="457200"/>
            <a:ext cx="6019799" cy="5562600"/>
          </a:xfrm>
          <a:prstGeom prst="rect">
            <a:avLst/>
          </a:prstGeom>
          <a:solidFill>
            <a:srgbClr val="FEFDF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Merriweather"/>
              <a:buNone/>
              <a:defRPr sz="32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629400" y="1600200"/>
            <a:ext cx="20574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 b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2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marR="0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marR="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marR="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marR="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marR="0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marR="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marR="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5791200" y="6203667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133600" y="6203667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10575" y="618153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54663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686800" cy="4572000"/>
          </a:xfrm>
        </p:spPr>
        <p:txBody>
          <a:bodyPr/>
          <a:lstStyle/>
          <a:p>
            <a:pPr marL="140335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English my name means hope. In Spanish it means too many letters. It means sadness, it means waiting. It is like the number nine. A muddy color. It is the Mexican records my father plays on Sunday mornings when he is shaving, songs like sobbing.</a:t>
            </a: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It was my great-grandmother's name and now it is mine. She was a horse woman too, born like me in the Chinese year of the horse--which is supposed to be bad luck if you're born female-but I think this is a Chinese lie because the Chinese, like the Mexicans, don't like their women strong.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34400" cy="1219199"/>
          </a:xfrm>
        </p:spPr>
        <p:txBody>
          <a:bodyPr/>
          <a:lstStyle/>
          <a:p>
            <a:r>
              <a:rPr lang="en-US" sz="3000" b="1" dirty="0" smtClean="0">
                <a:solidFill>
                  <a:schemeClr val="tx1"/>
                </a:solidFill>
              </a:rPr>
              <a:t>Bellringer Oct. 17</a:t>
            </a:r>
            <a:br>
              <a:rPr lang="en-US" sz="3000" b="1" dirty="0" smtClean="0">
                <a:solidFill>
                  <a:schemeClr val="tx1"/>
                </a:solidFill>
              </a:rPr>
            </a:br>
            <a:r>
              <a:rPr lang="en-US" sz="3000" b="1" dirty="0" smtClean="0">
                <a:solidFill>
                  <a:schemeClr val="tx1"/>
                </a:solidFill>
              </a:rPr>
              <a:t>Describe the type of sentences this author uses</a:t>
            </a:r>
            <a:r>
              <a:rPr lang="en-US" sz="3000" dirty="0" smtClean="0">
                <a:solidFill>
                  <a:schemeClr val="tx1"/>
                </a:solidFill>
              </a:rPr>
              <a:t>. Write in your NOTEBOOK. 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19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 you read, notice the ORDER of details Cisneros uses. Think about how the impact on you would be different if she re-ordered her story.</a:t>
            </a:r>
          </a:p>
          <a:p>
            <a:endParaRPr lang="en-US" sz="15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 you read, notice the CONTRAST of details she uses. Think about why she contrasts these specific images, tones, details.</a:t>
            </a:r>
          </a:p>
          <a:p>
            <a:endParaRPr lang="en-US" sz="15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 you read, notice how she uses words to make it seem like she is a real, unique person. Think about the specific words which really show her personality.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2191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 smtClean="0">
                <a:solidFill>
                  <a:schemeClr val="tx1"/>
                </a:solidFill>
              </a:rPr>
              <a:t>are picking up reading “Only Daughter” today.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6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533400" y="1219200"/>
            <a:ext cx="8229600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9F9F9"/>
              </a:buClr>
              <a:buSzPct val="25000"/>
              <a:buFont typeface="Merriweather"/>
              <a:buNone/>
            </a:pPr>
            <a:r>
              <a:rPr lang="en-US" sz="42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What words come to mind now that we are finished reading this text? </a:t>
            </a:r>
            <a:r>
              <a:rPr lang="en-US" sz="4200" b="0" i="0" u="none" strike="noStrike" cap="none" baseline="0" dirty="0" smtClean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(Go</a:t>
            </a:r>
            <a:r>
              <a:rPr lang="en-US" sz="4200" b="0" i="0" u="none" strike="noStrike" cap="none" dirty="0" smtClean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 back to the question of expectations in your notebook)</a:t>
            </a:r>
            <a:endParaRPr lang="en-US" sz="4200" b="0" i="0" u="none" strike="noStrike" cap="none" baseline="0" dirty="0">
              <a:solidFill>
                <a:schemeClr val="tx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0826779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340000"/>
              <a:buNone/>
            </a:pPr>
            <a:r>
              <a:rPr lang="en-US" sz="28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How does Sandra Cisneros carefully balance the words and details used to explain her family's effect on her development for her audience?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2"/>
              </a:buClr>
              <a:buSzPct val="340000"/>
              <a:buNone/>
            </a:pPr>
            <a:r>
              <a:rPr lang="en-US" sz="28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Your answer must include.</a:t>
            </a:r>
          </a:p>
          <a:p>
            <a:pPr marL="774700" marR="0" lvl="2" indent="0" algn="l" rtl="0">
              <a:spcBef>
                <a:spcPts val="300"/>
              </a:spcBef>
              <a:buClr>
                <a:srgbClr val="B27834"/>
              </a:buClr>
              <a:buSzPct val="340000"/>
              <a:buNone/>
            </a:pPr>
            <a:r>
              <a:rPr lang="en-US" sz="28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Specific details from the text.</a:t>
            </a:r>
          </a:p>
          <a:p>
            <a:pPr marL="774700" marR="0" lvl="2" indent="0" algn="l" rtl="0">
              <a:spcBef>
                <a:spcPts val="300"/>
              </a:spcBef>
              <a:buClr>
                <a:srgbClr val="B27834"/>
              </a:buClr>
              <a:buSzPct val="340000"/>
              <a:buNone/>
            </a:pPr>
            <a:r>
              <a:rPr lang="en-US" sz="28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All of the previewed vocabulary</a:t>
            </a:r>
          </a:p>
          <a:p>
            <a:pPr marL="1041401" marR="0" lvl="3" indent="0" algn="l" rtl="0">
              <a:spcBef>
                <a:spcPts val="300"/>
              </a:spcBef>
              <a:buClr>
                <a:srgbClr val="D6903E"/>
              </a:buClr>
              <a:buSzPct val="340000"/>
              <a:buNone/>
            </a:pP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sz="2800" b="0" i="0" u="none" strike="noStrike" cap="none" baseline="0" dirty="0" smtClean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ersonal </a:t>
            </a:r>
            <a:r>
              <a:rPr lang="en-US" sz="28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essay</a:t>
            </a:r>
          </a:p>
          <a:p>
            <a:pPr marL="1041401" marR="0" lvl="3" indent="0" algn="l" rtl="0">
              <a:spcBef>
                <a:spcPts val="300"/>
              </a:spcBef>
              <a:buClr>
                <a:srgbClr val="D6903E"/>
              </a:buClr>
              <a:buSzPct val="34000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Organization of details</a:t>
            </a:r>
          </a:p>
          <a:p>
            <a:pPr marL="1041401" marR="0" lvl="3" indent="0" algn="l" rtl="0">
              <a:spcBef>
                <a:spcPts val="300"/>
              </a:spcBef>
              <a:buClr>
                <a:srgbClr val="D6903E"/>
              </a:buClr>
              <a:buSzPct val="340000"/>
              <a:buNone/>
            </a:pPr>
            <a:r>
              <a:rPr lang="en-US" sz="2800" b="0" i="0" u="none" strike="noStrike" cap="none" baseline="0" dirty="0" smtClean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Word </a:t>
            </a:r>
            <a:r>
              <a:rPr lang="en-US" sz="28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choice</a:t>
            </a:r>
          </a:p>
          <a:p>
            <a:pPr marL="1320800" marR="0" lvl="4" indent="0" algn="l" rtl="0">
              <a:spcBef>
                <a:spcPts val="340"/>
              </a:spcBef>
              <a:buClr>
                <a:srgbClr val="D6903E"/>
              </a:buClr>
              <a:buSzPct val="340000"/>
              <a:buNone/>
            </a:pPr>
            <a:r>
              <a:rPr lang="en-US" sz="16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Imagery</a:t>
            </a:r>
          </a:p>
          <a:p>
            <a:pPr marL="1320800" marR="0" lvl="4" indent="0" algn="l" rtl="0">
              <a:spcBef>
                <a:spcPts val="340"/>
              </a:spcBef>
              <a:buClr>
                <a:srgbClr val="D6903E"/>
              </a:buClr>
              <a:buSzPct val="340000"/>
              <a:buNone/>
            </a:pPr>
            <a:r>
              <a:rPr lang="en-US" sz="1600" b="0" i="0" u="none" strike="noStrike" cap="none" baseline="0" dirty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Tone</a:t>
            </a:r>
          </a:p>
          <a:p>
            <a:pPr marL="1320800" marR="0" lvl="4" indent="0" algn="l" rtl="0">
              <a:spcBef>
                <a:spcPts val="340"/>
              </a:spcBef>
              <a:buClr>
                <a:srgbClr val="D6903E"/>
              </a:buClr>
              <a:buSzPct val="340000"/>
              <a:buNone/>
            </a:pPr>
            <a:r>
              <a:rPr lang="en-US" sz="1600" b="0" i="0" u="none" strike="noStrike" cap="none" baseline="0" dirty="0" smtClean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Voice</a:t>
            </a:r>
          </a:p>
          <a:p>
            <a:pPr marL="1320800" marR="0" lvl="4" indent="0" algn="l" rtl="0">
              <a:spcBef>
                <a:spcPts val="340"/>
              </a:spcBef>
              <a:buClr>
                <a:srgbClr val="D6903E"/>
              </a:buClr>
              <a:buSzPct val="340000"/>
              <a:buNone/>
            </a:pPr>
            <a:r>
              <a:rPr lang="en-US" smtClean="0">
                <a:solidFill>
                  <a:schemeClr val="tx1"/>
                </a:solidFill>
              </a:rPr>
              <a:t>Mood</a:t>
            </a:r>
            <a:endParaRPr lang="en-US" sz="1600" b="0" i="0" u="none" strike="noStrike" cap="none" baseline="0" smtClean="0">
              <a:solidFill>
                <a:schemeClr val="tx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320800" marR="0" lvl="4" indent="0" algn="l" rtl="0">
              <a:spcBef>
                <a:spcPts val="340"/>
              </a:spcBef>
              <a:buClr>
                <a:srgbClr val="D6903E"/>
              </a:buClr>
              <a:buSzPct val="340000"/>
              <a:buNone/>
            </a:pPr>
            <a:endParaRPr lang="en-US" sz="1600" b="0" i="0" u="none" strike="noStrike" cap="none" baseline="0" dirty="0">
              <a:solidFill>
                <a:schemeClr val="tx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280160" marR="0" lvl="3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None/>
            </a:pPr>
            <a:endParaRPr sz="450" b="0" i="0" u="none" strike="noStrike" cap="none" baseline="0" dirty="0">
              <a:solidFill>
                <a:schemeClr val="tx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777240" marR="0" lvl="2" indent="-2540" algn="l" rtl="0">
              <a:spcBef>
                <a:spcPts val="300"/>
              </a:spcBef>
              <a:buClr>
                <a:srgbClr val="B27834"/>
              </a:buClr>
              <a:buSzPct val="25000"/>
              <a:buFont typeface="Merriweather"/>
              <a:buNone/>
            </a:pPr>
            <a:endParaRPr sz="450" b="0" i="0" u="none" strike="noStrike" cap="none" baseline="0" dirty="0">
              <a:solidFill>
                <a:schemeClr val="tx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9F9F9"/>
              </a:buClr>
              <a:buSzPct val="25000"/>
              <a:buFont typeface="Merriweather"/>
              <a:buNone/>
            </a:pPr>
            <a:r>
              <a:rPr lang="en-US" sz="4200" b="0" i="0" u="none" strike="noStrike" cap="none" baseline="0" dirty="0" smtClean="0">
                <a:solidFill>
                  <a:schemeClr val="tx1"/>
                </a:solidFill>
                <a:latin typeface="Merriweather"/>
                <a:ea typeface="Merriweather"/>
                <a:cs typeface="Merriweather"/>
                <a:sym typeface="Merriweather"/>
              </a:rPr>
              <a:t>Assessment</a:t>
            </a:r>
            <a:endParaRPr lang="en-US" sz="4200" b="0" i="0" u="none" strike="noStrike" cap="none" baseline="0" dirty="0">
              <a:solidFill>
                <a:schemeClr val="tx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876300" y="2514600"/>
            <a:ext cx="38100" cy="152400"/>
          </a:xfrm>
          <a:prstGeom prst="straightConnector1">
            <a:avLst/>
          </a:prstGeom>
          <a:ln cmpd="sng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1289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 – name the effect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 – state how she builds her piece to create the effect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A. Order of details.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B. Types of Images she created (Voice)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C. CONSTRASTS she created. (TONE)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219199"/>
          </a:xfrm>
        </p:spPr>
        <p:txBody>
          <a:bodyPr/>
          <a:lstStyle/>
          <a:p>
            <a:pPr lvl="0"/>
            <a:r>
              <a:rPr lang="en-US" sz="3000" dirty="0">
                <a:solidFill>
                  <a:schemeClr val="tx1"/>
                </a:solidFill>
              </a:rPr>
              <a:t>How does Sandra Cisneros carefully balance the words and details used to explain her family's effect on her development for her audience</a:t>
            </a:r>
            <a:r>
              <a:rPr lang="en-US" sz="3000" dirty="0" smtClean="0">
                <a:solidFill>
                  <a:schemeClr val="tx1"/>
                </a:solidFill>
              </a:rPr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196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359</Words>
  <Application>Microsoft Office PowerPoint</Application>
  <PresentationFormat>On-screen Show (4:3)</PresentationFormat>
  <Paragraphs>29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Bellringer Oct. 17 Describe the type of sentences this author uses. Write in your NOTEBOOK. </vt:lpstr>
      <vt:lpstr>We are picking up reading “Only Daughter” today.  </vt:lpstr>
      <vt:lpstr>What words come to mind now that we are finished reading this text? (Go back to the question of expectations in your notebook)</vt:lpstr>
      <vt:lpstr>Assessment</vt:lpstr>
      <vt:lpstr>How does Sandra Cisneros carefully balance the words and details used to explain her family's effect on her development for her audience?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Oct. 17 Describe the type of sentences this author uses. </dc:title>
  <dc:creator>Windows User</dc:creator>
  <cp:lastModifiedBy>Windows User</cp:lastModifiedBy>
  <cp:revision>2</cp:revision>
  <dcterms:created xsi:type="dcterms:W3CDTF">2014-10-17T12:21:09Z</dcterms:created>
  <dcterms:modified xsi:type="dcterms:W3CDTF">2014-10-17T13:03:21Z</dcterms:modified>
</cp:coreProperties>
</file>