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D96203-2715-4A8A-B9EB-CD5F38EBFFF8}" type="datetimeFigureOut">
              <a:rPr lang="en-US" smtClean="0"/>
              <a:t>10/24/2014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1AEC93-D168-4224-B709-EDCE2FB2DB66}" type="slidenum">
              <a:rPr lang="en-US" smtClean="0"/>
              <a:t>‹#›</a:t>
            </a:fld>
            <a:endParaRPr lang="en-US"/>
          </a:p>
        </p:txBody>
      </p:sp>
    </p:spTree>
    <p:extLst>
      <p:ext uri="{BB962C8B-B14F-4D97-AF65-F5344CB8AC3E}">
        <p14:creationId xmlns:p14="http://schemas.microsoft.com/office/powerpoint/2010/main" val="176871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F8A237-E81C-44CC-A2E4-F4730272E9C8}"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302495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8A237-E81C-44CC-A2E4-F4730272E9C8}"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2362497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8A237-E81C-44CC-A2E4-F4730272E9C8}"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378819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8A237-E81C-44CC-A2E4-F4730272E9C8}"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419810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8A237-E81C-44CC-A2E4-F4730272E9C8}"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124705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F8A237-E81C-44CC-A2E4-F4730272E9C8}"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90497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F8A237-E81C-44CC-A2E4-F4730272E9C8}" type="datetimeFigureOut">
              <a:rPr lang="en-US" smtClean="0"/>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78169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8A237-E81C-44CC-A2E4-F4730272E9C8}" type="datetimeFigureOut">
              <a:rPr lang="en-US" smtClean="0"/>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329969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8A237-E81C-44CC-A2E4-F4730272E9C8}" type="datetimeFigureOut">
              <a:rPr lang="en-US" smtClean="0"/>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179734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8A237-E81C-44CC-A2E4-F4730272E9C8}"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269124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8A237-E81C-44CC-A2E4-F4730272E9C8}"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6DA1-414D-4A18-ADBE-1D75FFBCCFFB}" type="slidenum">
              <a:rPr lang="en-US" smtClean="0"/>
              <a:t>‹#›</a:t>
            </a:fld>
            <a:endParaRPr lang="en-US"/>
          </a:p>
        </p:txBody>
      </p:sp>
    </p:spTree>
    <p:extLst>
      <p:ext uri="{BB962C8B-B14F-4D97-AF65-F5344CB8AC3E}">
        <p14:creationId xmlns:p14="http://schemas.microsoft.com/office/powerpoint/2010/main" val="130896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8A237-E81C-44CC-A2E4-F4730272E9C8}" type="datetimeFigureOut">
              <a:rPr lang="en-US" smtClean="0"/>
              <a:t>10/24/2014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F6DA1-414D-4A18-ADBE-1D75FFBCCFFB}" type="slidenum">
              <a:rPr lang="en-US" smtClean="0"/>
              <a:t>‹#›</a:t>
            </a:fld>
            <a:endParaRPr lang="en-US"/>
          </a:p>
        </p:txBody>
      </p:sp>
    </p:spTree>
    <p:extLst>
      <p:ext uri="{BB962C8B-B14F-4D97-AF65-F5344CB8AC3E}">
        <p14:creationId xmlns:p14="http://schemas.microsoft.com/office/powerpoint/2010/main" val="221719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609599"/>
          </a:xfrm>
        </p:spPr>
        <p:txBody>
          <a:bodyPr>
            <a:normAutofit/>
          </a:bodyPr>
          <a:lstStyle/>
          <a:p>
            <a:r>
              <a:rPr lang="en-US" sz="3200" dirty="0" smtClean="0"/>
              <a:t>Bellringer: Oct 24</a:t>
            </a:r>
            <a:endParaRPr lang="en-US" sz="3200" dirty="0"/>
          </a:p>
        </p:txBody>
      </p:sp>
      <p:sp>
        <p:nvSpPr>
          <p:cNvPr id="3" name="Subtitle 2"/>
          <p:cNvSpPr>
            <a:spLocks noGrp="1"/>
          </p:cNvSpPr>
          <p:nvPr>
            <p:ph type="subTitle" idx="1"/>
          </p:nvPr>
        </p:nvSpPr>
        <p:spPr>
          <a:xfrm>
            <a:off x="685800" y="914400"/>
            <a:ext cx="7924800" cy="4724400"/>
          </a:xfrm>
        </p:spPr>
        <p:txBody>
          <a:bodyPr>
            <a:normAutofit/>
          </a:bodyPr>
          <a:lstStyle/>
          <a:p>
            <a:pPr marL="140335" lvl="0" algn="l" fontAlgn="base">
              <a:spcBef>
                <a:spcPts val="0"/>
              </a:spcBef>
              <a:spcAft>
                <a:spcPts val="600"/>
              </a:spcAft>
              <a:buClr>
                <a:srgbClr val="3F3F3F"/>
              </a:buClr>
            </a:pPr>
            <a:r>
              <a:rPr kumimoji="0" lang="en-US" sz="2200" b="0" i="1" u="none" strike="noStrike" kern="0" cap="none" spc="0" normalizeH="0" baseline="0" noProof="0" dirty="0" smtClean="0">
                <a:ln>
                  <a:noFill/>
                </a:ln>
                <a:solidFill>
                  <a:srgbClr val="000000"/>
                </a:solidFill>
                <a:effectLst/>
                <a:uLnTx/>
                <a:uFillTx/>
                <a:latin typeface="Verdana"/>
                <a:ea typeface="Verdana"/>
                <a:cs typeface="Verdana"/>
                <a:sym typeface="Verdana"/>
                <a:rtl val="0"/>
              </a:rPr>
              <a:t>You don’t need to write this bellringer</a:t>
            </a:r>
          </a:p>
          <a:p>
            <a:pPr marL="140335" lvl="0" algn="l" fontAlgn="base">
              <a:spcBef>
                <a:spcPts val="0"/>
              </a:spcBef>
              <a:spcAft>
                <a:spcPts val="600"/>
              </a:spcAft>
              <a:buClr>
                <a:srgbClr val="3F3F3F"/>
              </a:buClr>
            </a:pPr>
            <a:endParaRPr kumimoji="0" lang="en-US" sz="2200" b="0" i="1" u="none" strike="noStrike" kern="0" cap="none" spc="0" normalizeH="0" baseline="0" noProof="0" dirty="0" smtClean="0">
              <a:ln>
                <a:noFill/>
              </a:ln>
              <a:solidFill>
                <a:srgbClr val="000000"/>
              </a:solidFill>
              <a:effectLst/>
              <a:uLnTx/>
              <a:uFillTx/>
              <a:latin typeface="Verdana"/>
              <a:ea typeface="Verdana"/>
              <a:cs typeface="Verdana"/>
              <a:sym typeface="Verdana"/>
              <a:rtl val="0"/>
            </a:endParaRPr>
          </a:p>
          <a:p>
            <a:pPr marL="114300" lvl="0" algn="l" fontAlgn="base">
              <a:spcBef>
                <a:spcPts val="0"/>
              </a:spcBef>
              <a:spcAft>
                <a:spcPts val="600"/>
              </a:spcAft>
              <a:buClr>
                <a:srgbClr val="3F3F3F"/>
              </a:buClr>
            </a:pPr>
            <a:r>
              <a:rPr kumimoji="0" lang="en-US" sz="1500" b="0" i="1" u="none" strike="noStrike" kern="0" cap="none" spc="0" normalizeH="0" baseline="0" noProof="0" dirty="0" smtClean="0">
                <a:ln>
                  <a:noFill/>
                </a:ln>
                <a:solidFill>
                  <a:srgbClr val="3F3F3F"/>
                </a:solidFill>
                <a:effectLst/>
                <a:uLnTx/>
                <a:uFillTx/>
                <a:latin typeface="Verdana"/>
                <a:ea typeface="Verdana"/>
                <a:cs typeface="Verdana"/>
                <a:sym typeface="Verdana"/>
                <a:rtl val="0"/>
              </a:rPr>
              <a:t>The following sentence contains either a single error or no error at all. If the sentence contains an error, select the one underlined part that must be changed to make the sentence correct. If the sentence contains no error, select choice E. </a:t>
            </a:r>
            <a:endParaRPr kumimoji="0" lang="en-US" sz="1500" b="0" i="0" u="none" strike="noStrike" kern="0" cap="none" spc="0" normalizeH="0" baseline="0" noProof="0" dirty="0" smtClean="0">
              <a:ln>
                <a:noFill/>
              </a:ln>
              <a:solidFill>
                <a:srgbClr val="3F3F3F"/>
              </a:solidFill>
              <a:effectLst/>
              <a:uLnTx/>
              <a:uFillTx/>
              <a:latin typeface="Verdana"/>
              <a:ea typeface="Verdana"/>
              <a:cs typeface="Verdana"/>
              <a:sym typeface="Verdana"/>
              <a:rtl val="0"/>
            </a:endParaRPr>
          </a:p>
          <a:p>
            <a:pPr marL="114300" lvl="0" algn="l" fontAlgn="base">
              <a:spcBef>
                <a:spcPts val="0"/>
              </a:spcBef>
              <a:spcAft>
                <a:spcPts val="600"/>
              </a:spcAft>
              <a:buClr>
                <a:srgbClr val="3F3F3F"/>
              </a:buClr>
            </a:pP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Beluga whales, </a:t>
            </a:r>
            <a:r>
              <a:rPr kumimoji="0" lang="en-US" sz="2400" b="1" i="0" u="none" strike="noStrike" kern="0" cap="none" spc="0" normalizeH="0" baseline="0" noProof="0" dirty="0" smtClean="0">
                <a:ln>
                  <a:noFill/>
                </a:ln>
                <a:solidFill>
                  <a:srgbClr val="3F3F3F"/>
                </a:solidFill>
                <a:effectLst/>
                <a:uLnTx/>
                <a:uFillTx/>
                <a:latin typeface="Verdana"/>
                <a:ea typeface="Verdana"/>
                <a:cs typeface="Verdana"/>
                <a:sym typeface="Verdana"/>
                <a:rtl val="0"/>
              </a:rPr>
              <a:t>(A) </a:t>
            </a:r>
            <a:r>
              <a:rPr kumimoji="0" lang="en-US" sz="2400" b="0" i="0" u="sng" strike="noStrike" kern="0" cap="none" spc="0" normalizeH="0" baseline="0" noProof="0" dirty="0" smtClean="0">
                <a:ln>
                  <a:noFill/>
                </a:ln>
                <a:solidFill>
                  <a:srgbClr val="3F3F3F"/>
                </a:solidFill>
                <a:effectLst/>
                <a:uLnTx/>
                <a:uFillTx/>
                <a:latin typeface="Verdana"/>
                <a:ea typeface="Verdana"/>
                <a:cs typeface="Verdana"/>
                <a:sym typeface="Verdana"/>
                <a:rtl val="0"/>
              </a:rPr>
              <a:t>which are</a:t>
            </a: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 also called sea canaries </a:t>
            </a:r>
            <a:r>
              <a:rPr kumimoji="0" lang="en-US" sz="2400" b="1" i="0" u="none" strike="noStrike" kern="0" cap="none" spc="0" normalizeH="0" baseline="0" noProof="0" dirty="0" smtClean="0">
                <a:ln>
                  <a:noFill/>
                </a:ln>
                <a:solidFill>
                  <a:srgbClr val="3F3F3F"/>
                </a:solidFill>
                <a:effectLst/>
                <a:uLnTx/>
                <a:uFillTx/>
                <a:latin typeface="Verdana"/>
                <a:ea typeface="Verdana"/>
                <a:cs typeface="Verdana"/>
                <a:sym typeface="Verdana"/>
                <a:rtl val="0"/>
              </a:rPr>
              <a:t>(B) </a:t>
            </a:r>
            <a:r>
              <a:rPr kumimoji="0" lang="en-US" sz="2400" b="0" i="0" u="sng" strike="noStrike" kern="0" cap="none" spc="0" normalizeH="0" baseline="0" noProof="0" dirty="0" smtClean="0">
                <a:ln>
                  <a:noFill/>
                </a:ln>
                <a:solidFill>
                  <a:srgbClr val="3F3F3F"/>
                </a:solidFill>
                <a:effectLst/>
                <a:uLnTx/>
                <a:uFillTx/>
                <a:latin typeface="Verdana"/>
                <a:ea typeface="Verdana"/>
                <a:cs typeface="Verdana"/>
                <a:sym typeface="Verdana"/>
                <a:rtl val="0"/>
              </a:rPr>
              <a:t>because of</a:t>
            </a: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 their high-pitched chirps and gregarious natures, are the only animals</a:t>
            </a:r>
          </a:p>
          <a:p>
            <a:pPr marL="114300" lvl="0" algn="l" fontAlgn="base">
              <a:spcBef>
                <a:spcPts val="0"/>
              </a:spcBef>
              <a:spcAft>
                <a:spcPts val="600"/>
              </a:spcAft>
              <a:buClr>
                <a:srgbClr val="3F3F3F"/>
              </a:buClr>
            </a:pPr>
            <a:r>
              <a:rPr kumimoji="0" lang="en-US" sz="2400" b="1" i="0" u="none" strike="noStrike" kern="0" cap="none" spc="0" normalizeH="0" baseline="0" noProof="0" dirty="0" smtClean="0">
                <a:ln>
                  <a:noFill/>
                </a:ln>
                <a:solidFill>
                  <a:srgbClr val="3F3F3F"/>
                </a:solidFill>
                <a:effectLst/>
                <a:uLnTx/>
                <a:uFillTx/>
                <a:latin typeface="Verdana"/>
                <a:ea typeface="Verdana"/>
                <a:cs typeface="Verdana"/>
                <a:sym typeface="Verdana"/>
                <a:rtl val="0"/>
              </a:rPr>
              <a:t>(C)</a:t>
            </a: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 </a:t>
            </a:r>
            <a:r>
              <a:rPr kumimoji="0" lang="en-US" sz="2400" b="0" i="0" u="sng" strike="noStrike" kern="0" cap="none" spc="0" normalizeH="0" baseline="0" noProof="0" dirty="0" smtClean="0">
                <a:ln>
                  <a:noFill/>
                </a:ln>
                <a:solidFill>
                  <a:srgbClr val="3F3F3F"/>
                </a:solidFill>
                <a:effectLst/>
                <a:uLnTx/>
                <a:uFillTx/>
                <a:latin typeface="Verdana"/>
                <a:ea typeface="Verdana"/>
                <a:cs typeface="Verdana"/>
                <a:sym typeface="Verdana"/>
                <a:rtl val="0"/>
              </a:rPr>
              <a:t>known mimicking</a:t>
            </a: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 the sounds </a:t>
            </a:r>
            <a:r>
              <a:rPr kumimoji="0" lang="en-US" sz="2400" b="1" i="0" u="none" strike="noStrike" kern="0" cap="none" spc="0" normalizeH="0" baseline="0" noProof="0" dirty="0" smtClean="0">
                <a:ln>
                  <a:noFill/>
                </a:ln>
                <a:solidFill>
                  <a:srgbClr val="3F3F3F"/>
                </a:solidFill>
                <a:effectLst/>
                <a:uLnTx/>
                <a:uFillTx/>
                <a:latin typeface="Verdana"/>
                <a:ea typeface="Verdana"/>
                <a:cs typeface="Verdana"/>
                <a:sym typeface="Verdana"/>
                <a:rtl val="0"/>
              </a:rPr>
              <a:t>(D)</a:t>
            </a: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 </a:t>
            </a:r>
            <a:r>
              <a:rPr kumimoji="0" lang="en-US" sz="2400" b="0" i="0" u="sng" strike="noStrike" kern="0" cap="none" spc="0" normalizeH="0" baseline="0" noProof="0" dirty="0" smtClean="0">
                <a:ln>
                  <a:noFill/>
                </a:ln>
                <a:solidFill>
                  <a:srgbClr val="3F3F3F"/>
                </a:solidFill>
                <a:effectLst/>
                <a:uLnTx/>
                <a:uFillTx/>
                <a:latin typeface="Verdana"/>
                <a:ea typeface="Verdana"/>
                <a:cs typeface="Verdana"/>
                <a:sym typeface="Verdana"/>
                <a:rtl val="0"/>
              </a:rPr>
              <a:t>of human</a:t>
            </a: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 speech spontaneously. </a:t>
            </a:r>
            <a:r>
              <a:rPr kumimoji="0" lang="en-US" sz="2400" b="1" i="0" u="none" strike="noStrike" kern="0" cap="none" spc="0" normalizeH="0" baseline="0" noProof="0" dirty="0" smtClean="0">
                <a:ln>
                  <a:noFill/>
                </a:ln>
                <a:solidFill>
                  <a:srgbClr val="3F3F3F"/>
                </a:solidFill>
                <a:effectLst/>
                <a:uLnTx/>
                <a:uFillTx/>
                <a:latin typeface="Verdana"/>
                <a:ea typeface="Verdana"/>
                <a:cs typeface="Verdana"/>
                <a:sym typeface="Verdana"/>
                <a:rtl val="0"/>
              </a:rPr>
              <a:t>(E)</a:t>
            </a:r>
            <a:r>
              <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rPr>
              <a:t> </a:t>
            </a:r>
            <a:r>
              <a:rPr kumimoji="0" lang="en-US" sz="2400" b="0" i="0" u="sng" strike="noStrike" kern="0" cap="none" spc="0" normalizeH="0" baseline="0" noProof="0" dirty="0" smtClean="0">
                <a:ln>
                  <a:noFill/>
                </a:ln>
                <a:solidFill>
                  <a:srgbClr val="3F3F3F"/>
                </a:solidFill>
                <a:effectLst/>
                <a:uLnTx/>
                <a:uFillTx/>
                <a:latin typeface="Verdana"/>
                <a:ea typeface="Verdana"/>
                <a:cs typeface="Verdana"/>
                <a:sym typeface="Verdana"/>
                <a:rtl val="0"/>
              </a:rPr>
              <a:t>No error</a:t>
            </a:r>
            <a:endParaRPr kumimoji="0" lang="en-US" sz="2400" b="0" i="0" u="none" strike="noStrike" kern="0" cap="none" spc="0" normalizeH="0" baseline="0" noProof="0" dirty="0" smtClean="0">
              <a:ln>
                <a:noFill/>
              </a:ln>
              <a:solidFill>
                <a:srgbClr val="3F3F3F"/>
              </a:solidFill>
              <a:effectLst/>
              <a:uLnTx/>
              <a:uFillTx/>
              <a:latin typeface="Verdana"/>
              <a:ea typeface="Verdana"/>
              <a:cs typeface="Verdana"/>
              <a:sym typeface="Verdana"/>
              <a:rtl val="0"/>
            </a:endParaRPr>
          </a:p>
          <a:p>
            <a:endParaRPr lang="en-US" dirty="0"/>
          </a:p>
        </p:txBody>
      </p:sp>
    </p:spTree>
    <p:extLst>
      <p:ext uri="{BB962C8B-B14F-4D97-AF65-F5344CB8AC3E}">
        <p14:creationId xmlns:p14="http://schemas.microsoft.com/office/powerpoint/2010/main" val="1567118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“Dyaspora” response</a:t>
            </a:r>
            <a:endParaRPr lang="en-US" dirty="0"/>
          </a:p>
        </p:txBody>
      </p:sp>
      <p:sp>
        <p:nvSpPr>
          <p:cNvPr id="3" name="Content Placeholder 2"/>
          <p:cNvSpPr>
            <a:spLocks noGrp="1"/>
          </p:cNvSpPr>
          <p:nvPr>
            <p:ph idx="1"/>
          </p:nvPr>
        </p:nvSpPr>
        <p:spPr>
          <a:xfrm>
            <a:off x="457200" y="1143000"/>
            <a:ext cx="8458200" cy="4983163"/>
          </a:xfrm>
        </p:spPr>
        <p:txBody>
          <a:bodyPr>
            <a:noAutofit/>
          </a:bodyPr>
          <a:lstStyle/>
          <a:p>
            <a:pPr marL="0" lvl="0" indent="0">
              <a:spcBef>
                <a:spcPts val="960"/>
              </a:spcBef>
              <a:buClr>
                <a:srgbClr val="3F3F3F"/>
              </a:buClr>
              <a:buSzPct val="100000"/>
              <a:buNone/>
            </a:pPr>
            <a:r>
              <a:rPr lang="en-US" sz="2400" dirty="0" smtClean="0"/>
              <a:t>LEQ 2-How does Joanne Hyppolite control structure and literary devices to develop her message in “Dyaspora”?</a:t>
            </a:r>
            <a:endParaRPr lang="en-US" sz="2400" b="0" i="0" u="none" strike="noStrike" cap="none" baseline="0" dirty="0" smtClean="0">
              <a:solidFill>
                <a:srgbClr val="3F3F3F"/>
              </a:solidFill>
              <a:latin typeface="Verdana"/>
              <a:ea typeface="Verdana"/>
              <a:cs typeface="Verdana"/>
              <a:sym typeface="Verdana"/>
            </a:endParaRPr>
          </a:p>
          <a:p>
            <a:pPr lvl="0">
              <a:spcBef>
                <a:spcPts val="960"/>
              </a:spcBef>
              <a:buClr>
                <a:srgbClr val="3F3F3F"/>
              </a:buClr>
              <a:buSzPct val="100000"/>
              <a:buFont typeface="Verdana"/>
              <a:buChar char="○"/>
            </a:pPr>
            <a:endParaRPr lang="en-US" sz="2400" dirty="0">
              <a:solidFill>
                <a:srgbClr val="3F3F3F"/>
              </a:solidFill>
              <a:latin typeface="Verdana"/>
              <a:ea typeface="Verdana"/>
              <a:cs typeface="Verdana"/>
              <a:sym typeface="Verdana"/>
            </a:endParaRPr>
          </a:p>
          <a:p>
            <a:pPr lvl="0">
              <a:spcBef>
                <a:spcPts val="960"/>
              </a:spcBef>
              <a:buClr>
                <a:srgbClr val="3F3F3F"/>
              </a:buClr>
              <a:buSzPct val="100000"/>
              <a:buFont typeface="Verdana"/>
              <a:buChar char="○"/>
            </a:pPr>
            <a:endParaRPr lang="en-US" sz="2400" b="0" i="0" u="none" strike="noStrike" cap="none" baseline="0" dirty="0" smtClean="0">
              <a:solidFill>
                <a:srgbClr val="3F3F3F"/>
              </a:solidFill>
              <a:latin typeface="Verdana"/>
              <a:ea typeface="Verdana"/>
              <a:cs typeface="Verdana"/>
              <a:sym typeface="Verdana"/>
            </a:endParaRPr>
          </a:p>
          <a:p>
            <a:pPr marL="0" lvl="0" indent="0">
              <a:spcBef>
                <a:spcPts val="960"/>
              </a:spcBef>
              <a:buClr>
                <a:srgbClr val="3F3F3F"/>
              </a:buClr>
              <a:buSzPct val="100000"/>
              <a:buNone/>
            </a:pPr>
            <a:r>
              <a:rPr lang="en-US" sz="2400" b="0" i="0" u="none" strike="noStrike" cap="none" baseline="0" dirty="0" smtClean="0">
                <a:solidFill>
                  <a:srgbClr val="3F3F3F"/>
                </a:solidFill>
                <a:latin typeface="Verdana"/>
                <a:ea typeface="Verdana"/>
                <a:cs typeface="Verdana"/>
                <a:sym typeface="Verdana"/>
              </a:rPr>
              <a:t>Answer the LEQ using all of the literature vocabulary:</a:t>
            </a:r>
          </a:p>
          <a:p>
            <a:pPr lvl="1">
              <a:spcBef>
                <a:spcPts val="920"/>
              </a:spcBef>
              <a:buClr>
                <a:srgbClr val="3F3F3F"/>
              </a:buClr>
              <a:buSzPct val="100000"/>
              <a:buFont typeface="Verdana"/>
              <a:buChar char="○"/>
            </a:pPr>
            <a:r>
              <a:rPr lang="en-US" sz="2400" b="0" i="0" u="none" strike="noStrike" cap="none" baseline="0" dirty="0" smtClean="0">
                <a:solidFill>
                  <a:srgbClr val="3F3F3F"/>
                </a:solidFill>
                <a:latin typeface="Verdana"/>
                <a:ea typeface="Verdana"/>
                <a:cs typeface="Verdana"/>
                <a:sym typeface="Verdana"/>
              </a:rPr>
              <a:t>Organization</a:t>
            </a:r>
          </a:p>
          <a:p>
            <a:pPr lvl="2">
              <a:spcBef>
                <a:spcPts val="880"/>
              </a:spcBef>
              <a:buClr>
                <a:srgbClr val="3F3F3F"/>
              </a:buClr>
              <a:buSzPct val="100000"/>
              <a:buFont typeface="Verdana"/>
              <a:buChar char="○"/>
            </a:pPr>
            <a:r>
              <a:rPr lang="en-US" b="0" i="0" u="none" strike="noStrike" cap="none" baseline="0" dirty="0" smtClean="0">
                <a:solidFill>
                  <a:srgbClr val="3F3F3F"/>
                </a:solidFill>
                <a:latin typeface="Verdana"/>
                <a:ea typeface="Verdana"/>
                <a:cs typeface="Verdana"/>
                <a:sym typeface="Verdana"/>
              </a:rPr>
              <a:t>Topic Sentence(s)</a:t>
            </a:r>
          </a:p>
          <a:p>
            <a:pPr lvl="1">
              <a:spcBef>
                <a:spcPts val="920"/>
              </a:spcBef>
              <a:buClr>
                <a:srgbClr val="3F3F3F"/>
              </a:buClr>
              <a:buSzPct val="100000"/>
              <a:buFont typeface="Verdana"/>
              <a:buChar char="○"/>
            </a:pPr>
            <a:r>
              <a:rPr lang="en-US" sz="2400" b="0" i="0" u="none" strike="noStrike" cap="none" baseline="0" dirty="0" smtClean="0">
                <a:solidFill>
                  <a:srgbClr val="3F3F3F"/>
                </a:solidFill>
                <a:latin typeface="Verdana"/>
                <a:ea typeface="Verdana"/>
                <a:cs typeface="Verdana"/>
                <a:sym typeface="Verdana"/>
              </a:rPr>
              <a:t>Word Choice</a:t>
            </a:r>
          </a:p>
          <a:p>
            <a:pPr lvl="2">
              <a:spcBef>
                <a:spcPts val="920"/>
              </a:spcBef>
              <a:buClr>
                <a:srgbClr val="3F3F3F"/>
              </a:buClr>
              <a:buSzPct val="100000"/>
              <a:buFont typeface="Verdana"/>
              <a:buChar char="○"/>
            </a:pPr>
            <a:r>
              <a:rPr lang="en-US" b="0" i="0" u="none" strike="noStrike" cap="none" baseline="0" dirty="0" smtClean="0">
                <a:solidFill>
                  <a:srgbClr val="3F3F3F"/>
                </a:solidFill>
                <a:latin typeface="Verdana"/>
                <a:ea typeface="Verdana"/>
                <a:cs typeface="Verdana"/>
                <a:sym typeface="Verdana"/>
              </a:rPr>
              <a:t>Tone</a:t>
            </a:r>
          </a:p>
          <a:p>
            <a:pPr lvl="1">
              <a:spcBef>
                <a:spcPts val="920"/>
              </a:spcBef>
              <a:buClr>
                <a:srgbClr val="3F3F3F"/>
              </a:buClr>
              <a:buSzPct val="100000"/>
              <a:buFont typeface="Verdana"/>
              <a:buChar char="○"/>
            </a:pPr>
            <a:r>
              <a:rPr lang="en-US" sz="2400" b="0" i="0" u="none" strike="noStrike" cap="none" baseline="0" dirty="0" smtClean="0">
                <a:solidFill>
                  <a:srgbClr val="3F3F3F"/>
                </a:solidFill>
                <a:latin typeface="Verdana"/>
                <a:ea typeface="Verdana"/>
                <a:cs typeface="Verdana"/>
                <a:sym typeface="Verdana"/>
              </a:rPr>
              <a:t>Point-of-View</a:t>
            </a:r>
          </a:p>
          <a:p>
            <a:endParaRPr lang="en-US" sz="2400" dirty="0"/>
          </a:p>
        </p:txBody>
      </p:sp>
    </p:spTree>
    <p:extLst>
      <p:ext uri="{BB962C8B-B14F-4D97-AF65-F5344CB8AC3E}">
        <p14:creationId xmlns:p14="http://schemas.microsoft.com/office/powerpoint/2010/main" val="284772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project</a:t>
            </a:r>
            <a:endParaRPr lang="en-US" dirty="0"/>
          </a:p>
        </p:txBody>
      </p:sp>
      <p:sp>
        <p:nvSpPr>
          <p:cNvPr id="3" name="Content Placeholder 2"/>
          <p:cNvSpPr>
            <a:spLocks noGrp="1"/>
          </p:cNvSpPr>
          <p:nvPr>
            <p:ph idx="1"/>
          </p:nvPr>
        </p:nvSpPr>
        <p:spPr/>
        <p:txBody>
          <a:bodyPr/>
          <a:lstStyle/>
          <a:p>
            <a:r>
              <a:rPr lang="en-US" dirty="0" smtClean="0"/>
              <a:t>So far, you should have 13 entries drafted. </a:t>
            </a:r>
          </a:p>
          <a:p>
            <a:pPr lvl="1"/>
            <a:r>
              <a:rPr lang="en-US" dirty="0" smtClean="0"/>
              <a:t>All of Lesson 1</a:t>
            </a:r>
          </a:p>
          <a:p>
            <a:pPr lvl="1"/>
            <a:r>
              <a:rPr lang="en-US" dirty="0" smtClean="0"/>
              <a:t>All of Lesson 2</a:t>
            </a:r>
            <a:endParaRPr lang="en-US" dirty="0"/>
          </a:p>
          <a:p>
            <a:r>
              <a:rPr lang="en-US" dirty="0" smtClean="0"/>
              <a:t>You should be ready to draft for lesson 3</a:t>
            </a:r>
          </a:p>
          <a:p>
            <a:pPr marL="0" indent="0">
              <a:buNone/>
            </a:pPr>
            <a:endParaRPr lang="en-US" dirty="0" smtClean="0"/>
          </a:p>
        </p:txBody>
      </p:sp>
    </p:spTree>
    <p:extLst>
      <p:ext uri="{BB962C8B-B14F-4D97-AF65-F5344CB8AC3E}">
        <p14:creationId xmlns:p14="http://schemas.microsoft.com/office/powerpoint/2010/main" val="2214566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 unit project part (A-G)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1 - song analysis. Include a verse and the refrain (chorus) and analysis based on the lesson</a:t>
            </a:r>
          </a:p>
          <a:p>
            <a:pPr marL="0" indent="0">
              <a:buNone/>
            </a:pPr>
            <a:r>
              <a:rPr lang="en-US" dirty="0" smtClean="0"/>
              <a:t>1- </a:t>
            </a:r>
            <a:r>
              <a:rPr lang="en-US" dirty="0"/>
              <a:t>original poem using the style elements from this lesson</a:t>
            </a:r>
          </a:p>
          <a:p>
            <a:pPr marL="0" indent="0">
              <a:buNone/>
            </a:pPr>
            <a:r>
              <a:rPr lang="en-US" dirty="0" smtClean="0"/>
              <a:t>1 </a:t>
            </a:r>
            <a:r>
              <a:rPr lang="en-US" dirty="0"/>
              <a:t>- example of an entry using rhyme meaningfully</a:t>
            </a:r>
          </a:p>
          <a:p>
            <a:pPr marL="0" indent="0">
              <a:buNone/>
            </a:pPr>
            <a:r>
              <a:rPr lang="en-US" dirty="0" smtClean="0"/>
              <a:t>1 </a:t>
            </a:r>
            <a:r>
              <a:rPr lang="en-US" dirty="0"/>
              <a:t>- example of an entry using personification</a:t>
            </a:r>
          </a:p>
          <a:p>
            <a:pPr marL="0" indent="0">
              <a:buNone/>
            </a:pPr>
            <a:r>
              <a:rPr lang="en-US" dirty="0" smtClean="0"/>
              <a:t>3 </a:t>
            </a:r>
            <a:r>
              <a:rPr lang="en-US" dirty="0"/>
              <a:t>- entries of your choosing, but that reflect the components of lesson </a:t>
            </a:r>
          </a:p>
          <a:p>
            <a:pPr marL="0" indent="0">
              <a:buNone/>
            </a:pPr>
            <a:endParaRPr lang="en-US" dirty="0"/>
          </a:p>
        </p:txBody>
      </p:sp>
    </p:spTree>
    <p:extLst>
      <p:ext uri="{BB962C8B-B14F-4D97-AF65-F5344CB8AC3E}">
        <p14:creationId xmlns:p14="http://schemas.microsoft.com/office/powerpoint/2010/main" val="705693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unit project part (H-M)</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1 - </a:t>
            </a:r>
            <a:r>
              <a:rPr lang="en-US" dirty="0"/>
              <a:t>narrative entry which discusses which hobby or sport you have put in the most hours.</a:t>
            </a:r>
          </a:p>
          <a:p>
            <a:pPr marL="0" indent="0">
              <a:buNone/>
            </a:pPr>
            <a:r>
              <a:rPr lang="en-US" dirty="0"/>
              <a:t>1 - narrative entry in which you describe an opportunity which you jumped on or maybe didn’t and wished you had.</a:t>
            </a:r>
          </a:p>
          <a:p>
            <a:pPr marL="0" indent="0">
              <a:buNone/>
            </a:pPr>
            <a:r>
              <a:rPr lang="en-US" dirty="0"/>
              <a:t>1 - narrative entry about a time in your life when something lucky happened. Keep it school appropriate. </a:t>
            </a:r>
          </a:p>
          <a:p>
            <a:pPr marL="0" indent="0">
              <a:buNone/>
            </a:pPr>
            <a:r>
              <a:rPr lang="en-US" dirty="0"/>
              <a:t>3 - entries which each focus on a different factors discussed in </a:t>
            </a:r>
            <a:r>
              <a:rPr lang="en-US" i="1" dirty="0"/>
              <a:t>Freakonomics</a:t>
            </a:r>
            <a:r>
              <a:rPr lang="en-US" dirty="0"/>
              <a:t>. Compare and contrast your opinion  with the authors’ opinion on why this factor does or does not matter for success. </a:t>
            </a:r>
          </a:p>
        </p:txBody>
      </p:sp>
    </p:spTree>
    <p:extLst>
      <p:ext uri="{BB962C8B-B14F-4D97-AF65-F5344CB8AC3E}">
        <p14:creationId xmlns:p14="http://schemas.microsoft.com/office/powerpoint/2010/main" val="3128538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3 unit project part (N-S)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a:t>- vignette or anecdote</a:t>
            </a:r>
          </a:p>
          <a:p>
            <a:pPr marL="0" indent="0">
              <a:buNone/>
            </a:pPr>
            <a:r>
              <a:rPr lang="en-US" dirty="0" smtClean="0"/>
              <a:t>1 </a:t>
            </a:r>
            <a:r>
              <a:rPr lang="en-US" dirty="0"/>
              <a:t>- persuasive entry (convince someone to believe something)</a:t>
            </a:r>
          </a:p>
          <a:p>
            <a:pPr marL="0" indent="0">
              <a:buNone/>
            </a:pPr>
            <a:r>
              <a:rPr lang="en-US" dirty="0" smtClean="0"/>
              <a:t>1 </a:t>
            </a:r>
            <a:r>
              <a:rPr lang="en-US" dirty="0"/>
              <a:t>- entry which teaches someone how to do something</a:t>
            </a:r>
          </a:p>
          <a:p>
            <a:pPr marL="0" indent="0">
              <a:buNone/>
            </a:pPr>
            <a:r>
              <a:rPr lang="en-US" dirty="0" smtClean="0"/>
              <a:t>1 </a:t>
            </a:r>
            <a:r>
              <a:rPr lang="en-US" dirty="0"/>
              <a:t>- reflection on your culture</a:t>
            </a:r>
          </a:p>
          <a:p>
            <a:pPr marL="0" indent="0">
              <a:buNone/>
            </a:pPr>
            <a:r>
              <a:rPr lang="en-US" dirty="0" smtClean="0"/>
              <a:t>2 </a:t>
            </a:r>
            <a:r>
              <a:rPr lang="en-US" dirty="0"/>
              <a:t>- entries of your choosing, but that reflect the components of lesson 3</a:t>
            </a:r>
          </a:p>
          <a:p>
            <a:endParaRPr lang="en-US" dirty="0"/>
          </a:p>
        </p:txBody>
      </p:sp>
    </p:spTree>
    <p:extLst>
      <p:ext uri="{BB962C8B-B14F-4D97-AF65-F5344CB8AC3E}">
        <p14:creationId xmlns:p14="http://schemas.microsoft.com/office/powerpoint/2010/main" val="320404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they look like?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0195086"/>
              </p:ext>
            </p:extLst>
          </p:nvPr>
        </p:nvGraphicFramePr>
        <p:xfrm>
          <a:off x="457200" y="1600200"/>
          <a:ext cx="8229600" cy="4876800"/>
        </p:xfrm>
        <a:graphic>
          <a:graphicData uri="http://schemas.openxmlformats.org/drawingml/2006/table">
            <a:tbl>
              <a:tblPr>
                <a:tableStyleId>{616DA210-FB5B-4158-B5E0-FEB733F419BA}</a:tableStyleId>
              </a:tblPr>
              <a:tblGrid>
                <a:gridCol w="1371600"/>
                <a:gridCol w="6858000"/>
              </a:tblGrid>
              <a:tr h="1640616">
                <a:tc>
                  <a:txBody>
                    <a:bodyPr/>
                    <a:lstStyle/>
                    <a:p>
                      <a:pPr marL="0" marR="0">
                        <a:lnSpc>
                          <a:spcPct val="115000"/>
                        </a:lnSpc>
                        <a:spcBef>
                          <a:spcPts val="0"/>
                        </a:spcBef>
                        <a:spcAft>
                          <a:spcPts val="0"/>
                        </a:spcAft>
                      </a:pPr>
                      <a:r>
                        <a:rPr lang="en-US" sz="1500" dirty="0">
                          <a:effectLst/>
                        </a:rPr>
                        <a:t>Content </a:t>
                      </a:r>
                      <a:endParaRPr lang="en-US" sz="1500" dirty="0">
                        <a:solidFill>
                          <a:srgbClr val="000000"/>
                        </a:solidFill>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500" dirty="0">
                          <a:effectLst/>
                        </a:rPr>
                        <a:t>Ideas are well developed. </a:t>
                      </a:r>
                    </a:p>
                    <a:p>
                      <a:pPr marL="0" marR="0">
                        <a:lnSpc>
                          <a:spcPct val="115000"/>
                        </a:lnSpc>
                        <a:spcBef>
                          <a:spcPts val="0"/>
                        </a:spcBef>
                        <a:spcAft>
                          <a:spcPts val="0"/>
                        </a:spcAft>
                      </a:pPr>
                      <a:r>
                        <a:rPr lang="en-US" sz="1500" dirty="0">
                          <a:effectLst/>
                        </a:rPr>
                        <a:t> </a:t>
                      </a:r>
                      <a:r>
                        <a:rPr lang="en-US" sz="1500" dirty="0" smtClean="0">
                          <a:effectLst/>
                        </a:rPr>
                        <a:t>(This  means that they fully show the</a:t>
                      </a:r>
                      <a:r>
                        <a:rPr lang="en-US" sz="1500" baseline="0" dirty="0" smtClean="0">
                          <a:effectLst/>
                        </a:rPr>
                        <a:t> components of the entry. They will be a paragraph or longer. Specific details are used. Specific ideas explored. Use the texts we have read as models of good writing. Entries of a sentence or two will generally not score well at all.)</a:t>
                      </a:r>
                      <a:endParaRPr lang="en-US" sz="1500" dirty="0">
                        <a:effectLst/>
                      </a:endParaRPr>
                    </a:p>
                  </a:txBody>
                  <a:tcPr marL="68580" marR="68580" marT="0" marB="0"/>
                </a:tc>
              </a:tr>
              <a:tr h="489157">
                <a:tc>
                  <a:txBody>
                    <a:bodyPr/>
                    <a:lstStyle/>
                    <a:p>
                      <a:pPr marL="0" marR="0">
                        <a:lnSpc>
                          <a:spcPct val="115000"/>
                        </a:lnSpc>
                        <a:spcBef>
                          <a:spcPts val="0"/>
                        </a:spcBef>
                        <a:spcAft>
                          <a:spcPts val="0"/>
                        </a:spcAft>
                      </a:pPr>
                      <a:r>
                        <a:rPr lang="en-US" sz="1500">
                          <a:effectLst/>
                        </a:rPr>
                        <a:t>Organization </a:t>
                      </a:r>
                      <a:endParaRPr lang="en-US" sz="1500">
                        <a:solidFill>
                          <a:srgbClr val="000000"/>
                        </a:solidFill>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500" dirty="0">
                          <a:effectLst/>
                        </a:rPr>
                        <a:t>Each entry has a clear and effective beginning, development, and closing.  </a:t>
                      </a:r>
                      <a:endParaRPr lang="en-US" sz="1500" dirty="0">
                        <a:solidFill>
                          <a:srgbClr val="000000"/>
                        </a:solidFill>
                        <a:effectLst/>
                        <a:latin typeface="Calibri"/>
                        <a:ea typeface="Calibri"/>
                        <a:cs typeface="Calibri"/>
                      </a:endParaRPr>
                    </a:p>
                  </a:txBody>
                  <a:tcPr marL="68580" marR="68580" marT="0" marB="0"/>
                </a:tc>
              </a:tr>
              <a:tr h="614980">
                <a:tc>
                  <a:txBody>
                    <a:bodyPr/>
                    <a:lstStyle/>
                    <a:p>
                      <a:pPr marL="0" marR="0">
                        <a:lnSpc>
                          <a:spcPct val="115000"/>
                        </a:lnSpc>
                        <a:spcBef>
                          <a:spcPts val="0"/>
                        </a:spcBef>
                        <a:spcAft>
                          <a:spcPts val="0"/>
                        </a:spcAft>
                      </a:pPr>
                      <a:r>
                        <a:rPr lang="en-US" sz="1500">
                          <a:effectLst/>
                        </a:rPr>
                        <a:t>Voice</a:t>
                      </a:r>
                      <a:endParaRPr lang="en-US" sz="1500">
                        <a:solidFill>
                          <a:srgbClr val="000000"/>
                        </a:solidFill>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500" dirty="0">
                          <a:effectLst/>
                        </a:rPr>
                        <a:t>Vivid imagery and word choice are effectively used in the majority of the entries. The entries are an earnest and sincere reflection of you. </a:t>
                      </a:r>
                      <a:endParaRPr lang="en-US" sz="1500" dirty="0">
                        <a:solidFill>
                          <a:srgbClr val="000000"/>
                        </a:solidFill>
                        <a:effectLst/>
                        <a:latin typeface="Calibri"/>
                        <a:ea typeface="Calibri"/>
                        <a:cs typeface="Calibri"/>
                      </a:endParaRPr>
                    </a:p>
                  </a:txBody>
                  <a:tcPr marL="68580" marR="68580" marT="0" marB="0"/>
                </a:tc>
              </a:tr>
              <a:tr h="614980">
                <a:tc>
                  <a:txBody>
                    <a:bodyPr/>
                    <a:lstStyle/>
                    <a:p>
                      <a:pPr marL="0" marR="0">
                        <a:lnSpc>
                          <a:spcPct val="115000"/>
                        </a:lnSpc>
                        <a:spcBef>
                          <a:spcPts val="0"/>
                        </a:spcBef>
                        <a:spcAft>
                          <a:spcPts val="0"/>
                        </a:spcAft>
                      </a:pPr>
                      <a:r>
                        <a:rPr lang="en-US" sz="1500">
                          <a:effectLst/>
                        </a:rPr>
                        <a:t>Conventions</a:t>
                      </a:r>
                      <a:endParaRPr lang="en-US" sz="1500">
                        <a:solidFill>
                          <a:srgbClr val="000000"/>
                        </a:solidFill>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500" dirty="0">
                          <a:effectLst/>
                        </a:rPr>
                        <a:t>If there are any errors in standard English conventions (spelling, grammar, sentence construction), they are not distracting or do not cause confusion. </a:t>
                      </a:r>
                      <a:endParaRPr lang="en-US" sz="1500" dirty="0">
                        <a:solidFill>
                          <a:srgbClr val="000000"/>
                        </a:solidFill>
                        <a:effectLst/>
                        <a:latin typeface="Calibri"/>
                        <a:ea typeface="Calibri"/>
                        <a:cs typeface="Calibri"/>
                      </a:endParaRPr>
                    </a:p>
                  </a:txBody>
                  <a:tcPr marL="68580" marR="68580" marT="0" marB="0"/>
                </a:tc>
              </a:tr>
              <a:tr h="614980">
                <a:tc>
                  <a:txBody>
                    <a:bodyPr/>
                    <a:lstStyle/>
                    <a:p>
                      <a:pPr marL="0" marR="0">
                        <a:lnSpc>
                          <a:spcPct val="115000"/>
                        </a:lnSpc>
                        <a:spcBef>
                          <a:spcPts val="0"/>
                        </a:spcBef>
                        <a:spcAft>
                          <a:spcPts val="0"/>
                        </a:spcAft>
                      </a:pPr>
                      <a:r>
                        <a:rPr lang="en-US" sz="1500">
                          <a:effectLst/>
                        </a:rPr>
                        <a:t>Sentence Fluency</a:t>
                      </a:r>
                      <a:endParaRPr lang="en-US" sz="1500">
                        <a:solidFill>
                          <a:srgbClr val="000000"/>
                        </a:solidFill>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500" dirty="0">
                          <a:effectLst/>
                        </a:rPr>
                        <a:t>A variety of sentence structure and word patterns is evident. The flow of your writing is delicious, like a cup of hot cocoa on a winter day. </a:t>
                      </a:r>
                      <a:endParaRPr lang="en-US" sz="1500" dirty="0">
                        <a:solidFill>
                          <a:srgbClr val="000000"/>
                        </a:solidFill>
                        <a:effectLst/>
                        <a:latin typeface="Calibri"/>
                        <a:ea typeface="Calibri"/>
                        <a:cs typeface="Calibri"/>
                      </a:endParaRPr>
                    </a:p>
                  </a:txBody>
                  <a:tcPr marL="68580" marR="68580" marT="0" marB="0"/>
                </a:tc>
              </a:tr>
              <a:tr h="902087">
                <a:tc>
                  <a:txBody>
                    <a:bodyPr/>
                    <a:lstStyle/>
                    <a:p>
                      <a:pPr marL="0" marR="0">
                        <a:lnSpc>
                          <a:spcPct val="115000"/>
                        </a:lnSpc>
                        <a:spcBef>
                          <a:spcPts val="0"/>
                        </a:spcBef>
                        <a:spcAft>
                          <a:spcPts val="0"/>
                        </a:spcAft>
                      </a:pPr>
                      <a:r>
                        <a:rPr lang="en-US" sz="1500">
                          <a:effectLst/>
                        </a:rPr>
                        <a:t>Presentation</a:t>
                      </a:r>
                      <a:endParaRPr lang="en-US" sz="1500">
                        <a:solidFill>
                          <a:srgbClr val="000000"/>
                        </a:solidFill>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500" dirty="0">
                          <a:effectLst/>
                        </a:rPr>
                        <a:t>All entries are organized alphabetically. You are missing no entries. </a:t>
                      </a:r>
                    </a:p>
                    <a:p>
                      <a:pPr marL="0" marR="0">
                        <a:lnSpc>
                          <a:spcPct val="115000"/>
                        </a:lnSpc>
                        <a:spcBef>
                          <a:spcPts val="0"/>
                        </a:spcBef>
                        <a:spcAft>
                          <a:spcPts val="0"/>
                        </a:spcAft>
                      </a:pPr>
                      <a:r>
                        <a:rPr lang="en-US" sz="1500" dirty="0">
                          <a:effectLst/>
                        </a:rPr>
                        <a:t>The project is clean, neat, and well put together. You should be proud of how pleasing to the eye this is.  </a:t>
                      </a:r>
                      <a:endParaRPr lang="en-US" sz="1500" dirty="0">
                        <a:solidFill>
                          <a:srgbClr val="000000"/>
                        </a:solidFill>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2482020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509</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Bellringer: Oct 24</vt:lpstr>
      <vt:lpstr>Finishing “Dyaspora” response</vt:lpstr>
      <vt:lpstr>Unit 1 project</vt:lpstr>
      <vt:lpstr>Lesson 1 unit project part (A-G) </vt:lpstr>
      <vt:lpstr>Lesson 2 unit project part (H-M)</vt:lpstr>
      <vt:lpstr>Lesson 3 unit project part (N-S)</vt:lpstr>
      <vt:lpstr>What should they look like?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24</dc:title>
  <dc:creator>Windows User</dc:creator>
  <cp:lastModifiedBy>Windows User</cp:lastModifiedBy>
  <cp:revision>6</cp:revision>
  <dcterms:created xsi:type="dcterms:W3CDTF">2014-10-24T11:14:47Z</dcterms:created>
  <dcterms:modified xsi:type="dcterms:W3CDTF">2014-10-24T12:52:09Z</dcterms:modified>
</cp:coreProperties>
</file>