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442BC-E284-4821-8874-48FB73052401}" type="datetimeFigureOut">
              <a:rPr lang="en-US" smtClean="0"/>
              <a:t>9/5/2014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9E0B72-E63A-4F8D-8FAD-04E290871CF1}" type="slidenum">
              <a:rPr lang="en-US" smtClean="0"/>
              <a:t>‹#›</a:t>
            </a:fld>
            <a:endParaRPr lang="en-US"/>
          </a:p>
        </p:txBody>
      </p:sp>
    </p:spTree>
    <p:extLst>
      <p:ext uri="{BB962C8B-B14F-4D97-AF65-F5344CB8AC3E}">
        <p14:creationId xmlns:p14="http://schemas.microsoft.com/office/powerpoint/2010/main" val="238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16- driver’s license. 18- high school graduation/legal adulthood. 22 - college graduation maybe or moving out of parents’ house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You could hand out the pdf as a further reference and notes for throughout the lesson and year.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r>
              <a:rPr lang="en"/>
              <a:t>Review the literary devices if needed. Anaphora is the repetition of words and phrases at the beginning of sentences or lines. Personification is the figurative language most used in “If”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77152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25165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464121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pPr>
              <a:spcBef>
                <a:spcPts val="0"/>
              </a:spcBef>
              <a:buNone/>
            </a:pPr>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9822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FEEC5-265D-492B-88C5-28569C3A123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4378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FEEC5-265D-492B-88C5-28569C3A123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83572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7FEEC5-265D-492B-88C5-28569C3A123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25706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FEEC5-265D-492B-88C5-28569C3A123E}" type="datetimeFigureOut">
              <a:rPr lang="en-US" smtClean="0"/>
              <a:t>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84722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FEEC5-265D-492B-88C5-28569C3A123E}" type="datetimeFigureOut">
              <a:rPr lang="en-US" smtClean="0"/>
              <a:t>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341203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FEEC5-265D-492B-88C5-28569C3A123E}" type="datetimeFigureOut">
              <a:rPr lang="en-US" smtClean="0"/>
              <a:t>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09014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FEEC5-265D-492B-88C5-28569C3A123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1040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FEEC5-265D-492B-88C5-28569C3A123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DAFEA-653E-4467-9B84-D56E29CC436D}" type="slidenum">
              <a:rPr lang="en-US" smtClean="0"/>
              <a:t>‹#›</a:t>
            </a:fld>
            <a:endParaRPr lang="en-US"/>
          </a:p>
        </p:txBody>
      </p:sp>
    </p:spTree>
    <p:extLst>
      <p:ext uri="{BB962C8B-B14F-4D97-AF65-F5344CB8AC3E}">
        <p14:creationId xmlns:p14="http://schemas.microsoft.com/office/powerpoint/2010/main" val="210442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EEC5-265D-492B-88C5-28569C3A123E}" type="datetimeFigureOut">
              <a:rPr lang="en-US" smtClean="0"/>
              <a:t>9/5/2014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6DAFEA-653E-4467-9B84-D56E29CC436D}" type="slidenum">
              <a:rPr lang="en-US" smtClean="0"/>
              <a:t>‹#›</a:t>
            </a:fld>
            <a:endParaRPr lang="en-US"/>
          </a:p>
        </p:txBody>
      </p:sp>
    </p:spTree>
    <p:extLst>
      <p:ext uri="{BB962C8B-B14F-4D97-AF65-F5344CB8AC3E}">
        <p14:creationId xmlns:p14="http://schemas.microsoft.com/office/powerpoint/2010/main" val="93664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Sept. 5 and 6</a:t>
            </a:r>
            <a:endParaRPr lang="en-US" dirty="0"/>
          </a:p>
        </p:txBody>
      </p:sp>
      <p:sp>
        <p:nvSpPr>
          <p:cNvPr id="3" name="Text Placeholder 2"/>
          <p:cNvSpPr>
            <a:spLocks noGrp="1"/>
          </p:cNvSpPr>
          <p:nvPr>
            <p:ph type="body" idx="1"/>
          </p:nvPr>
        </p:nvSpPr>
        <p:spPr/>
        <p:txBody>
          <a:bodyPr/>
          <a:lstStyle/>
          <a:p>
            <a:r>
              <a:rPr lang="en-US" sz="2000" dirty="0" smtClean="0"/>
              <a:t>To be written and placed in your notebook section “bellringer and exit tickets”:</a:t>
            </a:r>
          </a:p>
          <a:p>
            <a:endParaRPr lang="en-US" dirty="0" smtClean="0"/>
          </a:p>
          <a:p>
            <a:r>
              <a:rPr lang="en-US" dirty="0" smtClean="0"/>
              <a:t>Why is the following statement a good example of a theme?</a:t>
            </a:r>
          </a:p>
          <a:p>
            <a:endParaRPr lang="en-US" sz="2000" dirty="0"/>
          </a:p>
          <a:p>
            <a:r>
              <a:rPr lang="en-US" dirty="0" smtClean="0"/>
              <a:t>“Finding yourself is a long and difficult journey which is often painful but also worthwhile in the end.” </a:t>
            </a:r>
            <a:endParaRPr lang="en-US" dirty="0"/>
          </a:p>
        </p:txBody>
      </p:sp>
    </p:spTree>
    <p:extLst>
      <p:ext uri="{BB962C8B-B14F-4D97-AF65-F5344CB8AC3E}">
        <p14:creationId xmlns:p14="http://schemas.microsoft.com/office/powerpoint/2010/main" val="3180955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Identifying Patterns		</a:t>
            </a:r>
          </a:p>
        </p:txBody>
      </p:sp>
      <p:sp>
        <p:nvSpPr>
          <p:cNvPr id="71" name="Shape 71"/>
          <p:cNvSpPr txBox="1">
            <a:spLocks noGrp="1"/>
          </p:cNvSpPr>
          <p:nvPr>
            <p:ph type="body" idx="1"/>
          </p:nvPr>
        </p:nvSpPr>
        <p:spPr>
          <a:xfrm>
            <a:off x="457200" y="1600200"/>
            <a:ext cx="8229600" cy="4247286"/>
          </a:xfrm>
          <a:prstGeom prst="rect">
            <a:avLst/>
          </a:prstGeom>
        </p:spPr>
        <p:txBody>
          <a:bodyPr lIns="91425" tIns="91425" rIns="91425" bIns="91425" anchor="t" anchorCtr="0">
            <a:spAutoFit/>
          </a:bodyPr>
          <a:lstStyle/>
          <a:p>
            <a:pPr rtl="0">
              <a:spcBef>
                <a:spcPts val="0"/>
              </a:spcBef>
              <a:buNone/>
            </a:pPr>
            <a:r>
              <a:rPr lang="en" sz="2200" dirty="0"/>
              <a:t>You have received five </a:t>
            </a:r>
            <a:r>
              <a:rPr lang="en" sz="2200" dirty="0" smtClean="0"/>
              <a:t>notecards – leave these in your name tents at the end of class. </a:t>
            </a:r>
            <a:endParaRPr lang="en" sz="2200" dirty="0"/>
          </a:p>
          <a:p>
            <a:pPr rtl="0">
              <a:spcBef>
                <a:spcPts val="0"/>
              </a:spcBef>
              <a:buNone/>
            </a:pPr>
            <a:endParaRPr sz="2200" dirty="0"/>
          </a:p>
          <a:p>
            <a:pPr rtl="0">
              <a:spcBef>
                <a:spcPts val="0"/>
              </a:spcBef>
              <a:buNone/>
            </a:pPr>
            <a:r>
              <a:rPr lang="en" sz="2200" dirty="0"/>
              <a:t>On the top of each notecard, write the following headers. One header per card: </a:t>
            </a:r>
            <a:r>
              <a:rPr lang="en" sz="2200" b="1" dirty="0">
                <a:solidFill>
                  <a:srgbClr val="000000"/>
                </a:solidFill>
              </a:rPr>
              <a:t>phrase/word repetition (anaphora), important images, figurative language (personification and symbols), powerful tone words,  </a:t>
            </a:r>
            <a:r>
              <a:rPr lang="en" sz="2200" dirty="0">
                <a:solidFill>
                  <a:srgbClr val="000000"/>
                </a:solidFill>
              </a:rPr>
              <a:t>and</a:t>
            </a:r>
            <a:r>
              <a:rPr lang="en" sz="2200" b="1" dirty="0">
                <a:solidFill>
                  <a:srgbClr val="000000"/>
                </a:solidFill>
              </a:rPr>
              <a:t> rhymes. </a:t>
            </a:r>
          </a:p>
          <a:p>
            <a:pPr rtl="0">
              <a:spcBef>
                <a:spcPts val="0"/>
              </a:spcBef>
              <a:buNone/>
            </a:pPr>
            <a:endParaRPr sz="2200" b="1" dirty="0">
              <a:solidFill>
                <a:srgbClr val="000000"/>
              </a:solidFill>
            </a:endParaRPr>
          </a:p>
          <a:p>
            <a:pPr rtl="0">
              <a:spcBef>
                <a:spcPts val="0"/>
              </a:spcBef>
              <a:buNone/>
            </a:pPr>
            <a:r>
              <a:rPr lang="en" sz="2200" b="1" dirty="0">
                <a:solidFill>
                  <a:srgbClr val="000000"/>
                </a:solidFill>
              </a:rPr>
              <a:t>Partner 1 - review repetition, imagery, and personification</a:t>
            </a:r>
          </a:p>
          <a:p>
            <a:pPr rtl="0">
              <a:spcBef>
                <a:spcPts val="0"/>
              </a:spcBef>
              <a:buNone/>
            </a:pPr>
            <a:r>
              <a:rPr lang="en" sz="2200" b="1" dirty="0">
                <a:solidFill>
                  <a:srgbClr val="000000"/>
                </a:solidFill>
              </a:rPr>
              <a:t>Partner 2 -review symbol, tone and rhyme</a:t>
            </a:r>
          </a:p>
          <a:p>
            <a:pPr rtl="0">
              <a:spcBef>
                <a:spcPts val="0"/>
              </a:spcBef>
              <a:buNone/>
            </a:pPr>
            <a:endParaRPr sz="2200" b="1" dirty="0">
              <a:solidFill>
                <a:srgbClr val="000000"/>
              </a:solidFill>
            </a:endParaRPr>
          </a:p>
          <a:p>
            <a:pPr>
              <a:spcBef>
                <a:spcPts val="0"/>
              </a:spcBef>
              <a:buNone/>
            </a:pPr>
            <a:endParaRPr sz="2200" dirty="0">
              <a:solidFill>
                <a:srgbClr val="000000"/>
              </a:solidFill>
            </a:endParaRPr>
          </a:p>
        </p:txBody>
      </p:sp>
    </p:spTree>
    <p:extLst>
      <p:ext uri="{BB962C8B-B14F-4D97-AF65-F5344CB8AC3E}">
        <p14:creationId xmlns:p14="http://schemas.microsoft.com/office/powerpoint/2010/main" val="4158919939"/>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the poem! </a:t>
            </a:r>
            <a:endParaRPr lang="en-US" dirty="0"/>
          </a:p>
        </p:txBody>
      </p:sp>
      <p:sp>
        <p:nvSpPr>
          <p:cNvPr id="3" name="Text Placeholder 2"/>
          <p:cNvSpPr>
            <a:spLocks noGrp="1"/>
          </p:cNvSpPr>
          <p:nvPr>
            <p:ph type="body" idx="1"/>
          </p:nvPr>
        </p:nvSpPr>
        <p:spPr/>
        <p:txBody>
          <a:bodyPr/>
          <a:lstStyle/>
          <a:p>
            <a:r>
              <a:rPr lang="en-US" dirty="0" smtClean="0"/>
              <a:t>Partner 1 – read the poem out loud</a:t>
            </a:r>
          </a:p>
          <a:p>
            <a:r>
              <a:rPr lang="en-US" dirty="0" smtClean="0"/>
              <a:t>Partner 2 – read the poem out loud (again!)</a:t>
            </a:r>
          </a:p>
          <a:p>
            <a:endParaRPr lang="en-US" dirty="0"/>
          </a:p>
          <a:p>
            <a:r>
              <a:rPr lang="en-US" dirty="0" smtClean="0"/>
              <a:t>Together – mark up the poem. Identify the words/phrases/lines which seem important or stand out to you. </a:t>
            </a:r>
            <a:endParaRPr lang="en-US" dirty="0"/>
          </a:p>
        </p:txBody>
      </p:sp>
    </p:spTree>
    <p:extLst>
      <p:ext uri="{BB962C8B-B14F-4D97-AF65-F5344CB8AC3E}">
        <p14:creationId xmlns:p14="http://schemas.microsoft.com/office/powerpoint/2010/main" val="977517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a:t>
            </a:r>
            <a:endParaRPr lang="en-US" dirty="0"/>
          </a:p>
        </p:txBody>
      </p:sp>
      <p:sp>
        <p:nvSpPr>
          <p:cNvPr id="3" name="Text Placeholder 2"/>
          <p:cNvSpPr>
            <a:spLocks noGrp="1"/>
          </p:cNvSpPr>
          <p:nvPr>
            <p:ph type="body" idx="1"/>
          </p:nvPr>
        </p:nvSpPr>
        <p:spPr/>
        <p:txBody>
          <a:bodyPr/>
          <a:lstStyle/>
          <a:p>
            <a:r>
              <a:rPr lang="en-US" dirty="0" smtClean="0"/>
              <a:t>What seems to be the theme of the poem? </a:t>
            </a:r>
            <a:endParaRPr lang="en-US" dirty="0"/>
          </a:p>
        </p:txBody>
      </p:sp>
    </p:spTree>
    <p:extLst>
      <p:ext uri="{BB962C8B-B14F-4D97-AF65-F5344CB8AC3E}">
        <p14:creationId xmlns:p14="http://schemas.microsoft.com/office/powerpoint/2010/main" val="415565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good examples of themes</a:t>
            </a:r>
            <a:endParaRPr lang="en-US" dirty="0"/>
          </a:p>
        </p:txBody>
      </p:sp>
      <p:sp>
        <p:nvSpPr>
          <p:cNvPr id="3" name="Text Placeholder 2"/>
          <p:cNvSpPr>
            <a:spLocks noGrp="1"/>
          </p:cNvSpPr>
          <p:nvPr>
            <p:ph type="body" idx="1"/>
          </p:nvPr>
        </p:nvSpPr>
        <p:spPr/>
        <p:txBody>
          <a:bodyPr/>
          <a:lstStyle/>
          <a:p>
            <a:r>
              <a:rPr lang="en-US" dirty="0" smtClean="0"/>
              <a:t>“It doesn’t matter what problems you have or the decisions you make or how different you are, you can still do good.”</a:t>
            </a:r>
          </a:p>
          <a:p>
            <a:endParaRPr lang="en-US" dirty="0"/>
          </a:p>
          <a:p>
            <a:r>
              <a:rPr lang="en-US" dirty="0" smtClean="0"/>
              <a:t>“Life is a test of endurance so you have to make the best of it.”</a:t>
            </a:r>
          </a:p>
          <a:p>
            <a:endParaRPr lang="en-US" dirty="0"/>
          </a:p>
          <a:p>
            <a:endParaRPr lang="en-US" dirty="0"/>
          </a:p>
        </p:txBody>
      </p:sp>
    </p:spTree>
    <p:extLst>
      <p:ext uri="{BB962C8B-B14F-4D97-AF65-F5344CB8AC3E}">
        <p14:creationId xmlns:p14="http://schemas.microsoft.com/office/powerpoint/2010/main" val="3392923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for </a:t>
            </a:r>
            <a:r>
              <a:rPr lang="en-US" i="1" dirty="0" smtClean="0"/>
              <a:t>Part Time Indian</a:t>
            </a:r>
            <a:endParaRPr lang="en-US" dirty="0"/>
          </a:p>
        </p:txBody>
      </p:sp>
      <p:sp>
        <p:nvSpPr>
          <p:cNvPr id="3" name="Text Placeholder 2"/>
          <p:cNvSpPr>
            <a:spLocks noGrp="1"/>
          </p:cNvSpPr>
          <p:nvPr>
            <p:ph type="body" idx="1"/>
          </p:nvPr>
        </p:nvSpPr>
        <p:spPr/>
        <p:txBody>
          <a:bodyPr/>
          <a:lstStyle/>
          <a:p>
            <a:r>
              <a:rPr lang="en-US" dirty="0" smtClean="0"/>
              <a:t>Put the theme brainstorming paper into your notebook under WRITING ASSIGNMENTS section. </a:t>
            </a:r>
            <a:r>
              <a:rPr lang="en-US" dirty="0"/>
              <a:t>Do not lose it.</a:t>
            </a:r>
          </a:p>
          <a:p>
            <a:r>
              <a:rPr lang="en-US" dirty="0" smtClean="0"/>
              <a:t>We will be going back to this handout again and we will be using it to help write a response. </a:t>
            </a:r>
          </a:p>
          <a:p>
            <a:endParaRPr lang="en-US" dirty="0"/>
          </a:p>
          <a:p>
            <a:r>
              <a:rPr lang="en-US" dirty="0" smtClean="0"/>
              <a:t>However, we’re not doing that today. </a:t>
            </a:r>
            <a:endParaRPr lang="en-US" dirty="0"/>
          </a:p>
        </p:txBody>
      </p:sp>
    </p:spTree>
    <p:extLst>
      <p:ext uri="{BB962C8B-B14F-4D97-AF65-F5344CB8AC3E}">
        <p14:creationId xmlns:p14="http://schemas.microsoft.com/office/powerpoint/2010/main" val="2325645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2019784"/>
            <a:ext cx="7772400" cy="2400627"/>
          </a:xfrm>
          <a:prstGeom prst="rect">
            <a:avLst/>
          </a:prstGeom>
        </p:spPr>
        <p:txBody>
          <a:bodyPr lIns="91425" tIns="91425" rIns="91425" bIns="91425" anchor="b" anchorCtr="0">
            <a:spAutoFit/>
          </a:bodyPr>
          <a:lstStyle/>
          <a:p>
            <a:pPr>
              <a:spcBef>
                <a:spcPts val="0"/>
              </a:spcBef>
              <a:buNone/>
            </a:pPr>
            <a:r>
              <a:rPr lang="en" sz="4800"/>
              <a:t>How do poets use patterns to develop their theme about maturing? </a:t>
            </a:r>
          </a:p>
        </p:txBody>
      </p:sp>
      <p:sp>
        <p:nvSpPr>
          <p:cNvPr id="35" name="Shape 35"/>
          <p:cNvSpPr txBox="1">
            <a:spLocks noGrp="1"/>
          </p:cNvSpPr>
          <p:nvPr>
            <p:ph type="subTitle" idx="1"/>
          </p:nvPr>
        </p:nvSpPr>
        <p:spPr>
          <a:xfrm>
            <a:off x="685800" y="5041448"/>
            <a:ext cx="7772400" cy="923299"/>
          </a:xfrm>
          <a:prstGeom prst="rect">
            <a:avLst/>
          </a:prstGeom>
        </p:spPr>
        <p:txBody>
          <a:bodyPr lIns="91425" tIns="91425" rIns="91425" bIns="91425" anchor="ctr" anchorCtr="0">
            <a:spAutoFit/>
          </a:bodyPr>
          <a:lstStyle/>
          <a:p>
            <a:pPr>
              <a:spcBef>
                <a:spcPts val="0"/>
              </a:spcBef>
              <a:buNone/>
            </a:pPr>
            <a:r>
              <a:rPr lang="en" sz="4800" b="1">
                <a:solidFill>
                  <a:schemeClr val="dk2"/>
                </a:solidFill>
              </a:rPr>
              <a:t>Lesson 1: Poetry</a:t>
            </a:r>
          </a:p>
        </p:txBody>
      </p:sp>
    </p:spTree>
    <p:extLst>
      <p:ext uri="{BB962C8B-B14F-4D97-AF65-F5344CB8AC3E}">
        <p14:creationId xmlns:p14="http://schemas.microsoft.com/office/powerpoint/2010/main" val="2337235311"/>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b="0">
                <a:solidFill>
                  <a:srgbClr val="000000"/>
                </a:solidFill>
              </a:rPr>
              <a:t>What does it take to be an adult?</a:t>
            </a:r>
          </a:p>
        </p:txBody>
      </p:sp>
      <p:sp>
        <p:nvSpPr>
          <p:cNvPr id="41" name="Shape 41"/>
          <p:cNvSpPr txBox="1">
            <a:spLocks noGrp="1"/>
          </p:cNvSpPr>
          <p:nvPr>
            <p:ph type="body" idx="1"/>
          </p:nvPr>
        </p:nvSpPr>
        <p:spPr>
          <a:xfrm>
            <a:off x="457200" y="1600202"/>
            <a:ext cx="8229600" cy="3508623"/>
          </a:xfrm>
          <a:prstGeom prst="rect">
            <a:avLst/>
          </a:prstGeom>
        </p:spPr>
        <p:txBody>
          <a:bodyPr lIns="91425" tIns="91425" rIns="91425" bIns="91425" anchor="t" anchorCtr="0">
            <a:spAutoFit/>
          </a:bodyPr>
          <a:lstStyle/>
          <a:p>
            <a:pPr marL="88900" marR="88900" indent="0" rtl="0">
              <a:spcBef>
                <a:spcPts val="700"/>
              </a:spcBef>
              <a:buNone/>
            </a:pPr>
            <a:r>
              <a:rPr lang="en" sz="2400">
                <a:solidFill>
                  <a:srgbClr val="000000"/>
                </a:solidFill>
              </a:rPr>
              <a:t>5 – list five things (actions, behaviors…) which demonstrate someone is an adult.</a:t>
            </a:r>
          </a:p>
          <a:p>
            <a:pPr marL="88900" marR="88900" indent="0" rtl="0">
              <a:spcBef>
                <a:spcPts val="0"/>
              </a:spcBef>
              <a:buNone/>
            </a:pPr>
            <a:r>
              <a:rPr lang="en" sz="2400">
                <a:solidFill>
                  <a:srgbClr val="000000"/>
                </a:solidFill>
              </a:rPr>
              <a:t>3 – list three things (actions, behaviors…) which adults are always telling teenagers they need to learn to be an adult.</a:t>
            </a:r>
          </a:p>
          <a:p>
            <a:pPr marL="88900" marR="88900" indent="0" rtl="0">
              <a:spcBef>
                <a:spcPts val="0"/>
              </a:spcBef>
              <a:buNone/>
            </a:pPr>
            <a:r>
              <a:rPr lang="en" sz="2400">
                <a:solidFill>
                  <a:srgbClr val="000000"/>
                </a:solidFill>
              </a:rPr>
              <a:t>1 – identify ONE grown-up in your life who is the most adult person you know</a:t>
            </a:r>
            <a:r>
              <a:rPr lang="en" sz="2400">
                <a:solidFill>
                  <a:srgbClr val="073E87"/>
                </a:solidFill>
              </a:rPr>
              <a:t>. </a:t>
            </a:r>
          </a:p>
          <a:p>
            <a:pPr marL="88900" marR="88900" indent="0" rtl="0">
              <a:spcBef>
                <a:spcPts val="0"/>
              </a:spcBef>
              <a:buNone/>
            </a:pPr>
            <a:endParaRPr sz="2400">
              <a:solidFill>
                <a:srgbClr val="073E87"/>
              </a:solidFill>
            </a:endParaRPr>
          </a:p>
          <a:p>
            <a:pPr marL="88900" marR="88900" indent="0" rtl="0">
              <a:spcBef>
                <a:spcPts val="0"/>
              </a:spcBef>
              <a:buNone/>
            </a:pPr>
            <a:r>
              <a:rPr lang="en" sz="2400">
                <a:solidFill>
                  <a:srgbClr val="073E87"/>
                </a:solidFill>
              </a:rPr>
              <a:t>Turn to your partner and share. </a:t>
            </a:r>
          </a:p>
          <a:p>
            <a:pPr marL="88900" marR="88900" indent="0">
              <a:spcBef>
                <a:spcPts val="0"/>
              </a:spcBef>
              <a:buNone/>
            </a:pPr>
            <a:r>
              <a:rPr lang="en" sz="2400">
                <a:solidFill>
                  <a:srgbClr val="073E87"/>
                </a:solidFill>
              </a:rPr>
              <a:t>What items do you have in common? </a:t>
            </a:r>
          </a:p>
        </p:txBody>
      </p:sp>
    </p:spTree>
    <p:extLst>
      <p:ext uri="{BB962C8B-B14F-4D97-AF65-F5344CB8AC3E}">
        <p14:creationId xmlns:p14="http://schemas.microsoft.com/office/powerpoint/2010/main" val="189470287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lgn="ctr">
              <a:spcBef>
                <a:spcPts val="0"/>
              </a:spcBef>
              <a:buNone/>
            </a:pPr>
            <a:r>
              <a:rPr lang="en"/>
              <a:t>Rites of Passage</a:t>
            </a:r>
          </a:p>
        </p:txBody>
      </p:sp>
      <p:sp>
        <p:nvSpPr>
          <p:cNvPr id="47" name="Shape 47"/>
          <p:cNvSpPr txBox="1">
            <a:spLocks noGrp="1"/>
          </p:cNvSpPr>
          <p:nvPr>
            <p:ph type="body" idx="1"/>
          </p:nvPr>
        </p:nvSpPr>
        <p:spPr>
          <a:xfrm>
            <a:off x="457200" y="1600202"/>
            <a:ext cx="8229600" cy="3200846"/>
          </a:xfrm>
          <a:prstGeom prst="rect">
            <a:avLst/>
          </a:prstGeom>
        </p:spPr>
        <p:txBody>
          <a:bodyPr lIns="91425" tIns="91425" rIns="91425" bIns="91425" anchor="t" anchorCtr="0">
            <a:spAutoFit/>
          </a:bodyPr>
          <a:lstStyle/>
          <a:p>
            <a:pPr rtl="0">
              <a:spcBef>
                <a:spcPts val="0"/>
              </a:spcBef>
              <a:buNone/>
            </a:pPr>
            <a:r>
              <a:rPr lang="en" sz="2800"/>
              <a:t>In most cultures, we have steps in life which mark a coming of age or a movement towards adulthood. It is part of our changing identity as we grow up. </a:t>
            </a:r>
          </a:p>
          <a:p>
            <a:pPr rtl="0">
              <a:spcBef>
                <a:spcPts val="0"/>
              </a:spcBef>
              <a:buNone/>
            </a:pPr>
            <a:r>
              <a:rPr lang="en" sz="2800"/>
              <a:t>Think of what happens in our culture:</a:t>
            </a:r>
          </a:p>
          <a:p>
            <a:pPr rtl="0">
              <a:spcBef>
                <a:spcPts val="0"/>
              </a:spcBef>
              <a:buNone/>
            </a:pPr>
            <a:r>
              <a:rPr lang="en" sz="2800"/>
              <a:t>at 16?</a:t>
            </a:r>
          </a:p>
          <a:p>
            <a:pPr rtl="0">
              <a:spcBef>
                <a:spcPts val="0"/>
              </a:spcBef>
              <a:buNone/>
            </a:pPr>
            <a:r>
              <a:rPr lang="en" sz="2800"/>
              <a:t>at 18?</a:t>
            </a:r>
          </a:p>
          <a:p>
            <a:pPr>
              <a:spcBef>
                <a:spcPts val="0"/>
              </a:spcBef>
              <a:buNone/>
            </a:pPr>
            <a:r>
              <a:rPr lang="en" sz="2800"/>
              <a:t>at 22? </a:t>
            </a:r>
          </a:p>
        </p:txBody>
      </p:sp>
    </p:spTree>
    <p:extLst>
      <p:ext uri="{BB962C8B-B14F-4D97-AF65-F5344CB8AC3E}">
        <p14:creationId xmlns:p14="http://schemas.microsoft.com/office/powerpoint/2010/main" val="365283275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9615"/>
            <a:ext cx="8229600" cy="1538853"/>
          </a:xfrm>
          <a:prstGeom prst="rect">
            <a:avLst/>
          </a:prstGeom>
        </p:spPr>
        <p:txBody>
          <a:bodyPr lIns="91425" tIns="91425" rIns="91425" bIns="91425" anchor="b" anchorCtr="0">
            <a:spAutoFit/>
          </a:bodyPr>
          <a:lstStyle/>
          <a:p>
            <a:pPr>
              <a:spcBef>
                <a:spcPts val="0"/>
              </a:spcBef>
              <a:buNone/>
            </a:pPr>
            <a:r>
              <a:rPr lang="en"/>
              <a:t>The three stages in a rite of passage</a:t>
            </a:r>
          </a:p>
        </p:txBody>
      </p:sp>
      <p:sp>
        <p:nvSpPr>
          <p:cNvPr id="53" name="Shape 53"/>
          <p:cNvSpPr txBox="1">
            <a:spLocks noGrp="1"/>
          </p:cNvSpPr>
          <p:nvPr>
            <p:ph type="body" idx="1"/>
          </p:nvPr>
        </p:nvSpPr>
        <p:spPr>
          <a:xfrm>
            <a:off x="457200" y="1600201"/>
            <a:ext cx="8229600" cy="3231624"/>
          </a:xfrm>
          <a:prstGeom prst="rect">
            <a:avLst/>
          </a:prstGeom>
        </p:spPr>
        <p:txBody>
          <a:bodyPr lIns="91425" tIns="91425" rIns="91425" bIns="91425" anchor="t" anchorCtr="0">
            <a:spAutoFit/>
          </a:bodyPr>
          <a:lstStyle/>
          <a:p>
            <a:pPr rtl="0">
              <a:spcBef>
                <a:spcPts val="0"/>
              </a:spcBef>
              <a:buNone/>
            </a:pPr>
            <a:r>
              <a:rPr lang="en" sz="1800"/>
              <a:t>1. </a:t>
            </a:r>
            <a:r>
              <a:rPr lang="en" sz="1800" b="1"/>
              <a:t>Separation</a:t>
            </a:r>
            <a:r>
              <a:rPr lang="en" sz="1800"/>
              <a:t> - we lose our identity as a child, often abruptly (Think about Junior moving schools)</a:t>
            </a:r>
          </a:p>
          <a:p>
            <a:pPr rtl="0">
              <a:spcBef>
                <a:spcPts val="0"/>
              </a:spcBef>
              <a:buNone/>
            </a:pPr>
            <a:endParaRPr sz="1800"/>
          </a:p>
          <a:p>
            <a:pPr rtl="0">
              <a:spcBef>
                <a:spcPts val="0"/>
              </a:spcBef>
              <a:buNone/>
            </a:pPr>
            <a:r>
              <a:rPr lang="en" sz="1800"/>
              <a:t>2. </a:t>
            </a:r>
            <a:r>
              <a:rPr lang="en" sz="1800" b="1"/>
              <a:t>Transition</a:t>
            </a:r>
            <a:r>
              <a:rPr lang="en" sz="1800"/>
              <a:t> - we are being tested, educated, or confused. We might have to undergo some form of ordeal. (Think about the problems Junior faces both at home and at Reardon before he is accepted)</a:t>
            </a:r>
          </a:p>
          <a:p>
            <a:pPr rtl="0">
              <a:spcBef>
                <a:spcPts val="0"/>
              </a:spcBef>
              <a:buNone/>
            </a:pPr>
            <a:endParaRPr sz="1800"/>
          </a:p>
          <a:p>
            <a:pPr>
              <a:spcBef>
                <a:spcPts val="0"/>
              </a:spcBef>
              <a:buNone/>
            </a:pPr>
            <a:r>
              <a:rPr lang="en" sz="1800"/>
              <a:t>3. </a:t>
            </a:r>
            <a:r>
              <a:rPr lang="en" sz="1800" b="1"/>
              <a:t>Incorporation</a:t>
            </a:r>
            <a:r>
              <a:rPr lang="en" sz="1800"/>
              <a:t> - we move back into the larger community, often with our new identity. There is usually some form of ceremony. (Remember the final two chapters of the summer book? The graveside ceremony and then Rowdy and Junior’s reconnecting as friends?)  </a:t>
            </a:r>
          </a:p>
        </p:txBody>
      </p:sp>
    </p:spTree>
    <p:extLst>
      <p:ext uri="{BB962C8B-B14F-4D97-AF65-F5344CB8AC3E}">
        <p14:creationId xmlns:p14="http://schemas.microsoft.com/office/powerpoint/2010/main" val="326158716"/>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Rites of Passages are a pattern</a:t>
            </a:r>
          </a:p>
        </p:txBody>
      </p:sp>
      <p:sp>
        <p:nvSpPr>
          <p:cNvPr id="59" name="Shape 59"/>
          <p:cNvSpPr txBox="1">
            <a:spLocks noGrp="1"/>
          </p:cNvSpPr>
          <p:nvPr>
            <p:ph type="body" idx="1"/>
          </p:nvPr>
        </p:nvSpPr>
        <p:spPr>
          <a:xfrm>
            <a:off x="457200" y="1600202"/>
            <a:ext cx="8229600" cy="3631733"/>
          </a:xfrm>
          <a:prstGeom prst="rect">
            <a:avLst/>
          </a:prstGeom>
        </p:spPr>
        <p:txBody>
          <a:bodyPr lIns="91425" tIns="91425" rIns="91425" bIns="91425" anchor="t" anchorCtr="0">
            <a:spAutoFit/>
          </a:bodyPr>
          <a:lstStyle/>
          <a:p>
            <a:pPr rtl="0">
              <a:spcBef>
                <a:spcPts val="0"/>
              </a:spcBef>
              <a:buNone/>
            </a:pPr>
            <a:r>
              <a:rPr lang="en"/>
              <a:t>We see rites of passages in cultures and literature from around the world and from throughout time.</a:t>
            </a:r>
          </a:p>
          <a:p>
            <a:pPr>
              <a:spcBef>
                <a:spcPts val="0"/>
              </a:spcBef>
              <a:buNone/>
            </a:pPr>
            <a:r>
              <a:rPr lang="en"/>
              <a:t>What occurs in each stage builds a message about what the culture values and the challenges that young people must overcome to be accepted as an adult. </a:t>
            </a:r>
          </a:p>
        </p:txBody>
      </p:sp>
    </p:spTree>
    <p:extLst>
      <p:ext uri="{BB962C8B-B14F-4D97-AF65-F5344CB8AC3E}">
        <p14:creationId xmlns:p14="http://schemas.microsoft.com/office/powerpoint/2010/main" val="4058352133"/>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467494"/>
            <a:ext cx="8229600" cy="861744"/>
          </a:xfrm>
          <a:prstGeom prst="rect">
            <a:avLst/>
          </a:prstGeom>
        </p:spPr>
        <p:txBody>
          <a:bodyPr lIns="91425" tIns="91425" rIns="91425" bIns="91425" anchor="b" anchorCtr="0">
            <a:spAutoFit/>
          </a:bodyPr>
          <a:lstStyle/>
          <a:p>
            <a:pPr>
              <a:spcBef>
                <a:spcPts val="0"/>
              </a:spcBef>
              <a:buNone/>
            </a:pPr>
            <a:r>
              <a:rPr lang="en"/>
              <a:t>Vocabulary you might need	</a:t>
            </a:r>
          </a:p>
        </p:txBody>
      </p:sp>
      <p:sp>
        <p:nvSpPr>
          <p:cNvPr id="65" name="Shape 65"/>
          <p:cNvSpPr txBox="1">
            <a:spLocks noGrp="1"/>
          </p:cNvSpPr>
          <p:nvPr>
            <p:ph type="body" idx="1"/>
          </p:nvPr>
        </p:nvSpPr>
        <p:spPr>
          <a:xfrm>
            <a:off x="457200" y="1600202"/>
            <a:ext cx="8229600" cy="3631733"/>
          </a:xfrm>
          <a:prstGeom prst="rect">
            <a:avLst/>
          </a:prstGeom>
        </p:spPr>
        <p:txBody>
          <a:bodyPr lIns="91425" tIns="91425" rIns="91425" bIns="91425" anchor="t" anchorCtr="0">
            <a:spAutoFit/>
          </a:bodyPr>
          <a:lstStyle/>
          <a:p>
            <a:pPr rtl="0">
              <a:spcBef>
                <a:spcPts val="0"/>
              </a:spcBef>
              <a:buNone/>
            </a:pPr>
            <a:r>
              <a:rPr lang="en"/>
              <a:t>Look up each word.</a:t>
            </a:r>
          </a:p>
          <a:p>
            <a:pPr rtl="0">
              <a:spcBef>
                <a:spcPts val="0"/>
              </a:spcBef>
              <a:buNone/>
            </a:pPr>
            <a:r>
              <a:rPr lang="en"/>
              <a:t>Then prepare to act out an example of the word with your partner.</a:t>
            </a:r>
          </a:p>
          <a:p>
            <a:pPr rtl="0">
              <a:spcBef>
                <a:spcPts val="0"/>
              </a:spcBef>
              <a:buNone/>
            </a:pPr>
            <a:r>
              <a:rPr lang="en" b="1"/>
              <a:t>Knave</a:t>
            </a:r>
          </a:p>
          <a:p>
            <a:pPr rtl="0">
              <a:spcBef>
                <a:spcPts val="0"/>
              </a:spcBef>
              <a:buNone/>
            </a:pPr>
            <a:r>
              <a:rPr lang="en" b="1"/>
              <a:t>Demure</a:t>
            </a:r>
          </a:p>
          <a:p>
            <a:pPr rtl="0">
              <a:spcBef>
                <a:spcPts val="0"/>
              </a:spcBef>
              <a:buNone/>
            </a:pPr>
            <a:r>
              <a:rPr lang="en" b="1"/>
              <a:t>Flanks</a:t>
            </a:r>
          </a:p>
          <a:p>
            <a:pPr>
              <a:spcBef>
                <a:spcPts val="0"/>
              </a:spcBef>
              <a:buNone/>
            </a:pPr>
            <a:endParaRPr b="1"/>
          </a:p>
        </p:txBody>
      </p:sp>
    </p:spTree>
    <p:extLst>
      <p:ext uri="{BB962C8B-B14F-4D97-AF65-F5344CB8AC3E}">
        <p14:creationId xmlns:p14="http://schemas.microsoft.com/office/powerpoint/2010/main" val="2272606571"/>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710</Words>
  <Application>Microsoft Office PowerPoint</Application>
  <PresentationFormat>On-screen Show (4:3)</PresentationFormat>
  <Paragraphs>62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Bellringer:  Sept. 5 and 6</vt:lpstr>
      <vt:lpstr>Other good examples of themes</vt:lpstr>
      <vt:lpstr>Theme for Part Time Indian</vt:lpstr>
      <vt:lpstr>How do poets use patterns to develop their theme about maturing? </vt:lpstr>
      <vt:lpstr>What does it take to be an adult?</vt:lpstr>
      <vt:lpstr>Rites of Passage</vt:lpstr>
      <vt:lpstr>The three stages in a rite of passage</vt:lpstr>
      <vt:lpstr>Rites of Passages are a pattern</vt:lpstr>
      <vt:lpstr>Vocabulary you might need </vt:lpstr>
      <vt:lpstr>Identifying Patterns  </vt:lpstr>
      <vt:lpstr>Read the poem! </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5 and 6</dc:title>
  <dc:creator>Windows User</dc:creator>
  <cp:lastModifiedBy>Windows User</cp:lastModifiedBy>
  <cp:revision>1</cp:revision>
  <dcterms:created xsi:type="dcterms:W3CDTF">2014-09-05T18:43:42Z</dcterms:created>
  <dcterms:modified xsi:type="dcterms:W3CDTF">2014-09-05T18:44:41Z</dcterms:modified>
</cp:coreProperties>
</file>