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31"/>
  </p:notesMasterIdLst>
  <p:sldIdLst>
    <p:sldId id="262" r:id="rId2"/>
    <p:sldId id="256" r:id="rId3"/>
    <p:sldId id="278" r:id="rId4"/>
    <p:sldId id="273" r:id="rId5"/>
    <p:sldId id="265" r:id="rId6"/>
    <p:sldId id="266" r:id="rId7"/>
    <p:sldId id="268" r:id="rId8"/>
    <p:sldId id="269" r:id="rId9"/>
    <p:sldId id="267" r:id="rId10"/>
    <p:sldId id="257" r:id="rId11"/>
    <p:sldId id="258" r:id="rId12"/>
    <p:sldId id="259" r:id="rId13"/>
    <p:sldId id="264" r:id="rId14"/>
    <p:sldId id="270" r:id="rId15"/>
    <p:sldId id="261" r:id="rId16"/>
    <p:sldId id="274" r:id="rId17"/>
    <p:sldId id="275" r:id="rId18"/>
    <p:sldId id="277" r:id="rId19"/>
    <p:sldId id="280" r:id="rId20"/>
    <p:sldId id="281" r:id="rId21"/>
    <p:sldId id="282" r:id="rId22"/>
    <p:sldId id="290" r:id="rId23"/>
    <p:sldId id="283" r:id="rId24"/>
    <p:sldId id="279" r:id="rId25"/>
    <p:sldId id="284" r:id="rId26"/>
    <p:sldId id="285" r:id="rId27"/>
    <p:sldId id="286" r:id="rId28"/>
    <p:sldId id="288" r:id="rId29"/>
    <p:sldId id="289" r:id="rId3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298563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9901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Imagery, symbolism, organization and structure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42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http://bryanmiddle.ops.org/Portals/0/staff_folders/t_rutherford_matt/Butter%20Battle%20Show_pptx.pdf - 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29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779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9631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0613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4668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4668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026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442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MNNl-oOI7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ltK7ClQW6L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4: Knowing Our Fate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UEQ: What will become of humanity?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8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l2n8Lk7sq7KoDYvCiU4u6VrAYgcprHFd_v3DKAcUihRU1e5EtjNjd9Jv3SmIBlro5l9qPUfd0dc8keqxmsdiOdr7hoPhmlLHyASml-Pm3WADomeY_ZlqyWmes6MM8RT338uUhAMdO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"/>
            <a:ext cx="2552699" cy="201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5715000" cy="152757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 smtClean="0"/>
              <a:t>Key Text: “There </a:t>
            </a:r>
            <a:r>
              <a:rPr lang="en" dirty="0"/>
              <a:t>Will Come Soft </a:t>
            </a:r>
            <a:r>
              <a:rPr lang="en" dirty="0" smtClean="0"/>
              <a:t>Rains“ by Ray Bradbury</a:t>
            </a:r>
            <a:endParaRPr lang="en" dirty="0"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228600" y="1809750"/>
            <a:ext cx="8229600" cy="29718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0" rtl="0">
              <a:buNone/>
            </a:pPr>
            <a:r>
              <a:rPr lang="en" sz="2300" dirty="0"/>
              <a:t>Before 1900, electric machines </a:t>
            </a:r>
            <a:r>
              <a:rPr lang="en" sz="2300" dirty="0" smtClean="0"/>
              <a:t>were used</a:t>
            </a:r>
            <a:r>
              <a:rPr lang="en-US" sz="2300" dirty="0" smtClean="0"/>
              <a:t> </a:t>
            </a:r>
            <a:r>
              <a:rPr lang="en" sz="2300" dirty="0" smtClean="0"/>
              <a:t>primarily </a:t>
            </a:r>
            <a:r>
              <a:rPr lang="en-US" sz="2300" dirty="0" smtClean="0"/>
              <a:t>in </a:t>
            </a:r>
            <a:r>
              <a:rPr lang="en" sz="2300" dirty="0" smtClean="0"/>
              <a:t>workplaces</a:t>
            </a:r>
            <a:r>
              <a:rPr lang="en" sz="2300" dirty="0"/>
              <a:t>. With the spread </a:t>
            </a:r>
            <a:r>
              <a:rPr lang="en" sz="2300" dirty="0" smtClean="0"/>
              <a:t>of electricity families </a:t>
            </a:r>
            <a:r>
              <a:rPr lang="en" sz="2300" dirty="0"/>
              <a:t>enjoyed modern appliances in their homes. In the early 20th century, many </a:t>
            </a:r>
            <a:r>
              <a:rPr lang="en" sz="2300" dirty="0" smtClean="0"/>
              <a:t>household </a:t>
            </a:r>
            <a:r>
              <a:rPr lang="en" sz="2300" dirty="0"/>
              <a:t>machines, such as the vacuum cleaner and the toaster, became available for the first time. </a:t>
            </a:r>
            <a:r>
              <a:rPr lang="en" sz="2300" dirty="0" smtClean="0"/>
              <a:t>Houses which talk to you and which anticipate your needs are now on the horizen. However, can this technology prevent our destruction? </a:t>
            </a:r>
            <a:endParaRPr lang="en" sz="23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952350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 smtClean="0"/>
              <a:t>Key Text: “Nuclear Disarmament: Thoughts on the 125</a:t>
            </a:r>
            <a:r>
              <a:rPr lang="en" baseline="30000" dirty="0" smtClean="0"/>
              <a:t>th</a:t>
            </a:r>
            <a:r>
              <a:rPr lang="en" dirty="0" smtClean="0"/>
              <a:t> Anniversary of the Battle of Gettysburg”</a:t>
            </a:r>
            <a:endParaRPr lang="en" dirty="0"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5169" y="1809750"/>
            <a:ext cx="6518031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 smtClean="0"/>
              <a:t>- by famous scientist Carl </a:t>
            </a:r>
            <a:r>
              <a:rPr lang="en" dirty="0"/>
              <a:t>Sagan</a:t>
            </a:r>
          </a:p>
          <a:p>
            <a:pPr lvl="0" rtl="0">
              <a:buNone/>
            </a:pPr>
            <a:r>
              <a:rPr lang="en" dirty="0"/>
              <a:t>-The Cold War</a:t>
            </a:r>
          </a:p>
          <a:p>
            <a:pPr lvl="0" rtl="0">
              <a:buNone/>
            </a:pPr>
            <a:r>
              <a:rPr lang="en" dirty="0"/>
              <a:t>- Should we have nuclear bombs?</a:t>
            </a:r>
          </a:p>
          <a:p>
            <a:pPr>
              <a:buNone/>
            </a:pPr>
            <a:r>
              <a:rPr lang="en" dirty="0"/>
              <a:t>- More and more countries have nuclear bombs. Is that </a:t>
            </a:r>
            <a:r>
              <a:rPr lang="en" dirty="0" smtClean="0"/>
              <a:t>okay?</a:t>
            </a:r>
            <a:endParaRPr lang="en" dirty="0"/>
          </a:p>
        </p:txBody>
      </p:sp>
      <p:pic>
        <p:nvPicPr>
          <p:cNvPr id="38" name="Shape 3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400800" y="3266751"/>
            <a:ext cx="2502324" cy="18767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549477" y="762746"/>
            <a:ext cx="5943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dirty="0" smtClean="0"/>
              <a:t>Key Text: </a:t>
            </a:r>
            <a:r>
              <a:rPr lang="en-US" dirty="0"/>
              <a:t>National Security and SDI</a:t>
            </a:r>
            <a:endParaRPr lang="en"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52400" y="2239375"/>
            <a:ext cx="8534400" cy="26864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00100" lvl="0" indent="-457200" rtl="0">
              <a:buFontTx/>
              <a:buChar char="-"/>
            </a:pPr>
            <a:r>
              <a:rPr lang="en-US" dirty="0" smtClean="0"/>
              <a:t>B</a:t>
            </a:r>
            <a:r>
              <a:rPr lang="en" dirty="0" smtClean="0"/>
              <a:t>y President Ronald Reagan</a:t>
            </a:r>
          </a:p>
          <a:p>
            <a:pPr marL="800100" lvl="0" indent="-457200" rtl="0">
              <a:buFontTx/>
              <a:buChar char="-"/>
            </a:pPr>
            <a:r>
              <a:rPr lang="en" dirty="0" smtClean="0"/>
              <a:t>Keeping the world safe from nuclear threat</a:t>
            </a:r>
          </a:p>
          <a:p>
            <a:pPr marL="800100" lvl="0" indent="-457200" rtl="0">
              <a:buFontTx/>
              <a:buChar char="-"/>
            </a:pPr>
            <a:r>
              <a:rPr lang="en-US" dirty="0" smtClean="0"/>
              <a:t>T</a:t>
            </a:r>
            <a:r>
              <a:rPr lang="en" dirty="0" smtClean="0"/>
              <a:t>he technology was nicknamed “Star Wars”</a:t>
            </a:r>
          </a:p>
          <a:p>
            <a:pPr marL="800100" lvl="0" indent="-457200" rtl="0">
              <a:buFontTx/>
              <a:buChar char="-"/>
            </a:pPr>
            <a:r>
              <a:rPr lang="en" dirty="0" smtClean="0"/>
              <a:t>How many nuclear weapons is enough? </a:t>
            </a:r>
          </a:p>
          <a:p>
            <a:pPr marL="800100" lvl="0" indent="-457200" rtl="0">
              <a:buFontTx/>
              <a:buChar char="-"/>
            </a:pPr>
            <a:endParaRPr lang="en" dirty="0" smtClean="0"/>
          </a:p>
          <a:p>
            <a:pPr lvl="0" indent="0" rtl="0">
              <a:buNone/>
            </a:pPr>
            <a:endParaRPr lang="e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38958"/>
            <a:ext cx="2676525" cy="17049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50"/>
            <a:ext cx="8229600" cy="857400"/>
          </a:xfrm>
        </p:spPr>
        <p:txBody>
          <a:bodyPr/>
          <a:lstStyle/>
          <a:p>
            <a:r>
              <a:rPr lang="en-US" dirty="0" smtClean="0"/>
              <a:t>Key Text: </a:t>
            </a:r>
            <a:r>
              <a:rPr lang="en-US" i="1" dirty="0" smtClean="0"/>
              <a:t>Dr. Strangelove or How I Learned to Stop Worrying and Love the Bomb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150"/>
            <a:ext cx="8229600" cy="3020699"/>
          </a:xfrm>
        </p:spPr>
        <p:txBody>
          <a:bodyPr/>
          <a:lstStyle/>
          <a:p>
            <a:pPr marL="647700" indent="-457200">
              <a:buFontTx/>
              <a:buChar char="-"/>
            </a:pPr>
            <a:r>
              <a:rPr lang="en-US" dirty="0"/>
              <a:t>P</a:t>
            </a:r>
            <a:r>
              <a:rPr lang="en-US" dirty="0" smtClean="0"/>
              <a:t>olitical satire</a:t>
            </a:r>
          </a:p>
          <a:p>
            <a:pPr marL="647700" indent="-457200">
              <a:buFontTx/>
              <a:buChar char="-"/>
            </a:pPr>
            <a:r>
              <a:rPr lang="en-US" dirty="0" smtClean="0"/>
              <a:t>Can we trust our politicians and military leaders? </a:t>
            </a:r>
          </a:p>
          <a:p>
            <a:pPr marL="647700" indent="-457200">
              <a:buFontTx/>
              <a:buChar char="-"/>
            </a:pPr>
            <a:r>
              <a:rPr lang="en-US" dirty="0" smtClean="0"/>
              <a:t>What is stopping the one nut-job with nuclear access?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3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129897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US" dirty="0" smtClean="0"/>
              <a:t>Exit Ticket: Pick one of the questions and respond</a:t>
            </a:r>
            <a:endParaRPr lang="en" dirty="0"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733550"/>
            <a:ext cx="8229600" cy="3192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 smtClean="0"/>
              <a:t>What </a:t>
            </a:r>
            <a:r>
              <a:rPr lang="en" dirty="0"/>
              <a:t>would make the world safer?</a:t>
            </a:r>
          </a:p>
          <a:p>
            <a:endParaRPr lang="en" dirty="0"/>
          </a:p>
          <a:p>
            <a:pPr>
              <a:buNone/>
            </a:pPr>
            <a:r>
              <a:rPr lang="en" dirty="0"/>
              <a:t>Can humanity triumph over evil? </a:t>
            </a:r>
            <a:endParaRPr lang="en" dirty="0" smtClean="0"/>
          </a:p>
          <a:p>
            <a:pPr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4839065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129897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US" dirty="0" smtClean="0"/>
              <a:t>Answer these questions with your partner</a:t>
            </a:r>
            <a:r>
              <a:rPr lang="is-IS" dirty="0" smtClean="0"/>
              <a:t>…</a:t>
            </a:r>
            <a:endParaRPr lang="en" dirty="0"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733550"/>
            <a:ext cx="8229600" cy="3192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 smtClean="0"/>
              <a:t>What </a:t>
            </a:r>
            <a:r>
              <a:rPr lang="en" dirty="0"/>
              <a:t>would make the world safer?</a:t>
            </a:r>
          </a:p>
          <a:p>
            <a:endParaRPr lang="en" dirty="0"/>
          </a:p>
          <a:p>
            <a:pPr>
              <a:buNone/>
            </a:pPr>
            <a:r>
              <a:rPr lang="en" dirty="0"/>
              <a:t>Can humanity triumph over evil? </a:t>
            </a:r>
            <a:endParaRPr lang="en" dirty="0" smtClean="0"/>
          </a:p>
          <a:p>
            <a:pPr>
              <a:buNone/>
            </a:pP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Bellringer – 4/13/16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Grab a textbook </a:t>
            </a:r>
            <a:r>
              <a:rPr lang="en-US" b="1" dirty="0" smtClean="0"/>
              <a:t>before the bell rings</a:t>
            </a:r>
            <a:r>
              <a:rPr lang="en-US" dirty="0" smtClean="0"/>
              <a:t>	</a:t>
            </a:r>
          </a:p>
          <a:p>
            <a:endParaRPr lang="en-US" sz="2000" dirty="0"/>
          </a:p>
          <a:p>
            <a:r>
              <a:rPr lang="en-US" sz="2000" dirty="0" smtClean="0"/>
              <a:t>	Think about the following and be prepared to share:</a:t>
            </a:r>
          </a:p>
          <a:p>
            <a:endParaRPr lang="en-US" sz="2000" dirty="0"/>
          </a:p>
          <a:p>
            <a:r>
              <a:rPr lang="en-US" sz="2000" i="1" dirty="0" smtClean="0"/>
              <a:t>	What do you think would happen to humanity when technology begins to fail us?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05547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“There Will Come Soft Rains” – page 306</a:t>
            </a:r>
            <a:endParaRPr lang="en-US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dirty="0" smtClean="0"/>
              <a:t>Written by Ray Bradbury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dirty="0" smtClean="0"/>
              <a:t>Published for the first time in a magazine in 1950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dirty="0" smtClean="0"/>
              <a:t>Discusses the aftermath of nuclear war and how technology interacts with human kind</a:t>
            </a:r>
          </a:p>
          <a:p>
            <a:pPr marL="190500" indent="0"/>
            <a:r>
              <a:rPr lang="en-US" dirty="0" smtClean="0"/>
              <a:t>*Pay attention to the dog and the house*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6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“There Will Come Soft Rains” - Poem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Connotation – positive, negative, or neutral (hint: it’s not neutral)</a:t>
            </a:r>
          </a:p>
          <a:p>
            <a:pPr marL="5334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Tone – the author’s attitude towards the subject</a:t>
            </a:r>
          </a:p>
          <a:p>
            <a:pPr marL="5334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Diction – word choice</a:t>
            </a:r>
          </a:p>
          <a:p>
            <a:pPr marL="5334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Figurative language – metaphor/simile, imagery, personification</a:t>
            </a:r>
          </a:p>
          <a:p>
            <a:pPr marL="5334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Rhyme Scheme – labeling based on sounds - AABB etc.</a:t>
            </a:r>
          </a:p>
          <a:p>
            <a:pPr marL="5334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Theme – the author’s message (universal idea)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3181350"/>
            <a:ext cx="42672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9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Americanah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Stylistic devices that are important in reading this book:</a:t>
            </a:r>
          </a:p>
          <a:p>
            <a:pPr marL="14478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Imagery</a:t>
            </a:r>
          </a:p>
          <a:p>
            <a:pPr marL="14478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Symbolism</a:t>
            </a:r>
          </a:p>
          <a:p>
            <a:pPr marL="14478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Organization/Structure</a:t>
            </a:r>
          </a:p>
          <a:p>
            <a:pPr marL="14478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Narrative</a:t>
            </a:r>
          </a:p>
          <a:p>
            <a:pPr marL="14478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Point of 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7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US" dirty="0" smtClean="0"/>
          </a:p>
          <a:p>
            <a:endParaRPr lang="en" dirty="0"/>
          </a:p>
        </p:txBody>
      </p:sp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457200" y="361950"/>
            <a:ext cx="8229600" cy="2743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US" sz="3000" i="1" dirty="0" smtClean="0"/>
              <a:t>Discuss the following with your partner</a:t>
            </a:r>
            <a:r>
              <a:rPr lang="en-US" sz="3000" b="0" i="1" dirty="0" smtClean="0"/>
              <a:t/>
            </a:r>
            <a:br>
              <a:rPr lang="en-US" sz="3000" b="0" i="1" dirty="0" smtClean="0"/>
            </a:br>
            <a:r>
              <a:rPr lang="en-US" sz="4000" b="0" i="1" dirty="0"/>
              <a:t/>
            </a:r>
            <a:br>
              <a:rPr lang="en-US" sz="4000" b="0" i="1" dirty="0"/>
            </a:br>
            <a:r>
              <a:rPr lang="en" sz="3000" b="0" dirty="0" smtClean="0"/>
              <a:t>What </a:t>
            </a:r>
            <a:r>
              <a:rPr lang="en" sz="3000" b="0" dirty="0"/>
              <a:t>are the potential fates of humanity</a:t>
            </a:r>
            <a:r>
              <a:rPr lang="en" sz="3000" b="0" dirty="0" smtClean="0"/>
              <a:t>? </a:t>
            </a:r>
            <a:r>
              <a:rPr lang="en-US" sz="3000" b="0" dirty="0" smtClean="0"/>
              <a:t/>
            </a:r>
            <a:br>
              <a:rPr lang="en-US" sz="3000" b="0" dirty="0" smtClean="0"/>
            </a:br>
            <a:r>
              <a:rPr lang="en-US" sz="3000" b="0" dirty="0"/>
              <a:t/>
            </a:r>
            <a:br>
              <a:rPr lang="en-US" sz="3000" b="0" dirty="0"/>
            </a:br>
            <a:r>
              <a:rPr lang="en-US" sz="3000" b="0" dirty="0" smtClean="0"/>
              <a:t>How do you think the world will end?</a:t>
            </a:r>
            <a:endParaRPr lang="en" sz="3000" b="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Americanah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this novel dealing with thematically?</a:t>
            </a:r>
          </a:p>
          <a:p>
            <a:pPr marL="14478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Race</a:t>
            </a:r>
          </a:p>
          <a:p>
            <a:pPr marL="14478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Identity</a:t>
            </a:r>
          </a:p>
          <a:p>
            <a:pPr marL="1447800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Separation vs. Connection</a:t>
            </a:r>
          </a:p>
          <a:p>
            <a:pPr marL="1447800" lvl="2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44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Schoology Assignment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Schoology Assignment (all parts) due on Sunday, April 17.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If you do not have a computer at home, make arrangements to stay after school.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78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 - Honors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What are your first impressions of </a:t>
            </a:r>
            <a:r>
              <a:rPr lang="en-US" i="1" dirty="0" err="1" smtClean="0"/>
              <a:t>Americanah</a:t>
            </a:r>
            <a:r>
              <a:rPr lang="en-US" i="1" dirty="0" smtClean="0"/>
              <a:t>?</a:t>
            </a:r>
            <a:r>
              <a:rPr lang="en-US" dirty="0" smtClean="0"/>
              <a:t> What are you the most interested in talking about (thematically or stylistically) with this story?</a:t>
            </a:r>
          </a:p>
          <a:p>
            <a:endParaRPr lang="en-US" dirty="0"/>
          </a:p>
          <a:p>
            <a:r>
              <a:rPr lang="en-US" dirty="0" smtClean="0"/>
              <a:t>	MAKE SURE YOU HAVE A TEXTBOOK ON YOUR DESK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88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</a:t>
            </a:r>
            <a:r>
              <a:rPr lang="en-US" dirty="0"/>
              <a:t>7</a:t>
            </a:r>
            <a:r>
              <a:rPr lang="en-US" dirty="0" smtClean="0"/>
              <a:t> - Bellringer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0500" indent="0"/>
            <a:r>
              <a:rPr lang="en-US" sz="2400" dirty="0" smtClean="0"/>
              <a:t>What is the difference between the theme of “There Will Come Soft Rains” the poem and “There Will Come Soft Rains” the short story?</a:t>
            </a:r>
          </a:p>
          <a:p>
            <a:pPr marL="190500" indent="0"/>
            <a:endParaRPr lang="en-US" sz="2400" dirty="0"/>
          </a:p>
          <a:p>
            <a:pPr marL="190500" indent="0"/>
            <a:r>
              <a:rPr lang="en-US" sz="2400" dirty="0" smtClean="0"/>
              <a:t>Talk about it with your partner, and come up with any questions you have before the quiz.</a:t>
            </a:r>
          </a:p>
        </p:txBody>
      </p:sp>
    </p:spTree>
    <p:extLst>
      <p:ext uri="{BB962C8B-B14F-4D97-AF65-F5344CB8AC3E}">
        <p14:creationId xmlns:p14="http://schemas.microsoft.com/office/powerpoint/2010/main" val="62624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Definition: 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dirty="0" smtClean="0"/>
              <a:t>When words are used in such a way that they don’t mean what they say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dirty="0" smtClean="0"/>
              <a:t>What you expect to happen does not happen</a:t>
            </a:r>
          </a:p>
        </p:txBody>
      </p:sp>
    </p:spTree>
    <p:extLst>
      <p:ext uri="{BB962C8B-B14F-4D97-AF65-F5344CB8AC3E}">
        <p14:creationId xmlns:p14="http://schemas.microsoft.com/office/powerpoint/2010/main" val="185333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diculously-funny-examples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1238250"/>
            <a:ext cx="457551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9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diculously-funny-examples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9549"/>
            <a:ext cx="619125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8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diculously-funny-examples-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14350"/>
            <a:ext cx="6553200" cy="427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90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“There Will Come Soft Rains”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What examples of irony are present in the short story? Talk about it with your partner and be prepared to share.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0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Assignment: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	Write down an example of irony that you found in “There Will Come Soft Rains.” Explain why it is ironic, and how it connects to the overall theme </a:t>
            </a:r>
            <a:r>
              <a:rPr lang="en-US" sz="2000" b="1" dirty="0" smtClean="0"/>
              <a:t>of the story as a whole</a:t>
            </a:r>
            <a:r>
              <a:rPr lang="en-US" sz="2000" dirty="0" smtClean="0"/>
              <a:t>. </a:t>
            </a:r>
          </a:p>
          <a:p>
            <a:endParaRPr lang="en-US" sz="2000" dirty="0"/>
          </a:p>
          <a:p>
            <a:r>
              <a:rPr lang="en-US" sz="2000" dirty="0" smtClean="0"/>
              <a:t>	Also, include a section in which you describe the </a:t>
            </a:r>
            <a:r>
              <a:rPr lang="en-US" sz="2000" b="1" dirty="0" smtClean="0"/>
              <a:t>purpose</a:t>
            </a:r>
            <a:r>
              <a:rPr lang="en-US" sz="2000" dirty="0" smtClean="0"/>
              <a:t> and context of the poem. Why is it in the story?</a:t>
            </a:r>
          </a:p>
          <a:p>
            <a:endParaRPr lang="en-US" sz="2000" dirty="0"/>
          </a:p>
          <a:p>
            <a:r>
              <a:rPr lang="en-US" sz="2000" b="1" dirty="0" smtClean="0"/>
              <a:t>	This response needs to be at least 2 paragraphs with direct quotes/evidence from the text.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266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Bellringer – Period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Go back in your groups for the PSA project. We will be completing it today but it will </a:t>
            </a:r>
            <a:r>
              <a:rPr lang="en-US" i="1" dirty="0" smtClean="0"/>
              <a:t>not</a:t>
            </a:r>
            <a:r>
              <a:rPr lang="en-US" dirty="0" smtClean="0"/>
              <a:t> take the entire class period.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8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5750"/>
            <a:ext cx="8229600" cy="4487699"/>
          </a:xfrm>
        </p:spPr>
        <p:txBody>
          <a:bodyPr/>
          <a:lstStyle/>
          <a:p>
            <a:r>
              <a:rPr lang="en-US" sz="3200" dirty="0" smtClean="0"/>
              <a:t>	Unit 1: Knowing Yourself</a:t>
            </a:r>
          </a:p>
          <a:p>
            <a:r>
              <a:rPr lang="en-US" sz="3200" dirty="0" smtClean="0"/>
              <a:t>	Unit 2: Knowing the World</a:t>
            </a:r>
          </a:p>
          <a:p>
            <a:r>
              <a:rPr lang="en-US" sz="3200" dirty="0" smtClean="0"/>
              <a:t>	Unit 3: Addressing Intolerance</a:t>
            </a:r>
            <a:endParaRPr lang="en-US" sz="3200" dirty="0"/>
          </a:p>
          <a:p>
            <a:r>
              <a:rPr lang="en-US" sz="3200" dirty="0" smtClean="0"/>
              <a:t>	</a:t>
            </a:r>
            <a:r>
              <a:rPr lang="en-US" sz="3200" b="1" dirty="0" smtClean="0"/>
              <a:t>Unit 4: Knowing our Fate</a:t>
            </a:r>
          </a:p>
          <a:p>
            <a:endParaRPr lang="en-US" sz="3200" b="1" dirty="0"/>
          </a:p>
          <a:p>
            <a:r>
              <a:rPr lang="en-US" sz="2800" b="1" dirty="0" smtClean="0"/>
              <a:t>	This unit explores </a:t>
            </a:r>
            <a:r>
              <a:rPr lang="en-US" sz="2800" b="1" dirty="0"/>
              <a:t>one of the issues humanity faces: our destructive technology (Nuclear Weaponry)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510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 Cold War</a:t>
            </a:r>
          </a:p>
          <a:p>
            <a:endParaRPr lang="en-US" dirty="0"/>
          </a:p>
          <a:p>
            <a:r>
              <a:rPr lang="en-US" dirty="0" smtClean="0"/>
              <a:t>A war that is waged without open combat.</a:t>
            </a:r>
          </a:p>
          <a:p>
            <a:r>
              <a:rPr lang="en-US" dirty="0" smtClean="0"/>
              <a:t>The decades long conflict between NATO (us) and the Warsaw Pact (the Soviets)</a:t>
            </a:r>
            <a:endParaRPr lang="en-US" dirty="0"/>
          </a:p>
          <a:p>
            <a:r>
              <a:rPr lang="en-US" sz="2500" dirty="0" smtClean="0"/>
              <a:t>Dr. Seuss’ </a:t>
            </a:r>
            <a:r>
              <a:rPr lang="en-US" sz="2500" i="1" dirty="0" smtClean="0">
                <a:hlinkClick r:id="rId3"/>
              </a:rPr>
              <a:t>The Butter Battle Book</a:t>
            </a:r>
            <a:r>
              <a:rPr lang="en-US" sz="2500" i="1" dirty="0" smtClean="0"/>
              <a:t> </a:t>
            </a:r>
            <a:r>
              <a:rPr lang="en-US" sz="2500" dirty="0"/>
              <a:t> </a:t>
            </a:r>
            <a:r>
              <a:rPr lang="en-US" sz="2500" dirty="0" smtClean="0"/>
              <a:t>is an analogy for the Cold War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7076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Nuclear Fallout: </a:t>
            </a:r>
          </a:p>
          <a:p>
            <a:pPr lvl="0" indent="-342900">
              <a:buClr>
                <a:schemeClr val="accent1"/>
              </a:buClr>
              <a:buFont typeface="Garamond"/>
              <a:buChar char="•"/>
            </a:pPr>
            <a:r>
              <a:rPr lang="en-US" sz="2500" b="1" u="sng" dirty="0"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rPr>
              <a:t>Fallout</a:t>
            </a:r>
            <a:r>
              <a:rPr lang="en-US" sz="2500" dirty="0"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500" b="1" dirty="0"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rPr>
              <a:t>is residual radioactive material propelled into the upper atmosphere following a nuclear blast or a nuclear reaction conducted in an unshielded facility, so called because it "falls out" of the sky after the explosion and shock wave have passed.</a:t>
            </a:r>
          </a:p>
          <a:p>
            <a:pPr lvl="0" indent="-342900">
              <a:buClr>
                <a:schemeClr val="accent1"/>
              </a:buClr>
              <a:buFont typeface="Garamond"/>
              <a:buChar char="•"/>
            </a:pPr>
            <a:r>
              <a:rPr lang="en-US" sz="2500" b="1" dirty="0"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rPr>
              <a:t>Can cause: immediate death, cancers, birth defects...</a:t>
            </a:r>
          </a:p>
          <a:p>
            <a:pPr lvl="0" indent="-342900">
              <a:buClr>
                <a:schemeClr val="accent1"/>
              </a:buClr>
              <a:buFont typeface="Garamond"/>
              <a:buChar char="•"/>
            </a:pPr>
            <a:endParaRPr lang="en-US" sz="3200" dirty="0">
              <a:solidFill>
                <a:schemeClr val="tx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8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387809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Mutually Assured Destruction (MAD)</a:t>
            </a:r>
          </a:p>
          <a:p>
            <a:pPr lvl="0" algn="ctr"/>
            <a:r>
              <a:rPr lang="en-US" sz="3200" dirty="0" smtClean="0">
                <a:solidFill>
                  <a:schemeClr val="tx1"/>
                </a:solidFill>
                <a:ea typeface="Garamond"/>
                <a:sym typeface="Garamond"/>
              </a:rPr>
              <a:t>the </a:t>
            </a:r>
            <a:r>
              <a:rPr lang="en-US" sz="3200" dirty="0">
                <a:solidFill>
                  <a:schemeClr val="tx1"/>
                </a:solidFill>
                <a:ea typeface="Garamond"/>
                <a:sym typeface="Garamond"/>
              </a:rPr>
              <a:t>idea that no side will begin a nuclear </a:t>
            </a:r>
            <a:r>
              <a:rPr lang="en-US" sz="3200" dirty="0" smtClean="0">
                <a:solidFill>
                  <a:schemeClr val="tx1"/>
                </a:solidFill>
                <a:ea typeface="Garamond"/>
                <a:sym typeface="Garamond"/>
              </a:rPr>
              <a:t>war because</a:t>
            </a:r>
            <a:r>
              <a:rPr lang="en-US" sz="3200" dirty="0">
                <a:solidFill>
                  <a:schemeClr val="tx1"/>
                </a:solidFill>
                <a:ea typeface="Garamond"/>
                <a:sym typeface="Garamond"/>
              </a:rPr>
              <a:t>, in the event of a nuclear war, both sides will be completely destroyed regardless of who attacks first.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790950"/>
            <a:ext cx="2007568" cy="113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0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892" y="590550"/>
            <a:ext cx="8229600" cy="857400"/>
          </a:xfrm>
        </p:spPr>
        <p:txBody>
          <a:bodyPr/>
          <a:lstStyle/>
          <a:p>
            <a:r>
              <a:rPr lang="en-US" dirty="0" smtClean="0"/>
              <a:t>What does a nuclear weapon and blast look like?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950"/>
            <a:ext cx="8229600" cy="3477899"/>
          </a:xfrm>
        </p:spPr>
        <p:txBody>
          <a:bodyPr/>
          <a:lstStyle/>
          <a:p>
            <a:r>
              <a:rPr lang="en-US" dirty="0" smtClean="0"/>
              <a:t>Here is what the military filmed back in the 1950s: </a:t>
            </a:r>
            <a:r>
              <a:rPr lang="en-US" dirty="0" smtClean="0">
                <a:hlinkClick r:id="rId2"/>
              </a:rPr>
              <a:t>“Survival Town” Atom Test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365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Radiation exposure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00150"/>
            <a:ext cx="4122295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081" y="1175239"/>
            <a:ext cx="4242120" cy="227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3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3060</TotalTime>
  <Words>694</Words>
  <Application>Microsoft Office PowerPoint</Application>
  <PresentationFormat>On-screen Show (16:9)</PresentationFormat>
  <Paragraphs>107</Paragraphs>
  <Slides>29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simple-light</vt:lpstr>
      <vt:lpstr>Unit 4: Knowing Our Fate</vt:lpstr>
      <vt:lpstr>Discuss the following with your partner  What are the potential fates of humanity?   How do you think the world will end?</vt:lpstr>
      <vt:lpstr>Bellringer – Period 1</vt:lpstr>
      <vt:lpstr>PowerPoint Presentation</vt:lpstr>
      <vt:lpstr>Key Terms:</vt:lpstr>
      <vt:lpstr>Key Terms</vt:lpstr>
      <vt:lpstr>Key Terms</vt:lpstr>
      <vt:lpstr>What does a nuclear weapon and blast look like? </vt:lpstr>
      <vt:lpstr>Effects of Radiation exposure</vt:lpstr>
      <vt:lpstr>Key Text: “There Will Come Soft Rains“ by Ray Bradbury</vt:lpstr>
      <vt:lpstr>Key Text: “Nuclear Disarmament: Thoughts on the 125th Anniversary of the Battle of Gettysburg”</vt:lpstr>
      <vt:lpstr>Key Text: National Security and SDI</vt:lpstr>
      <vt:lpstr>Key Text: Dr. Strangelove or How I Learned to Stop Worrying and Love the Bomb</vt:lpstr>
      <vt:lpstr>Exit Ticket: Pick one of the questions and respond</vt:lpstr>
      <vt:lpstr>Answer these questions with your partner…</vt:lpstr>
      <vt:lpstr>Bellringer – 4/13/16</vt:lpstr>
      <vt:lpstr>“There Will Come Soft Rains” – page 306</vt:lpstr>
      <vt:lpstr>“There Will Come Soft Rains” - Poem</vt:lpstr>
      <vt:lpstr>“Americanah”</vt:lpstr>
      <vt:lpstr>“Americanah”</vt:lpstr>
      <vt:lpstr>Schoology Assignment</vt:lpstr>
      <vt:lpstr>Exit Ticket - Honors</vt:lpstr>
      <vt:lpstr>Period 7 - Bellringer</vt:lpstr>
      <vt:lpstr>Irony</vt:lpstr>
      <vt:lpstr>PowerPoint Presentation</vt:lpstr>
      <vt:lpstr>PowerPoint Presentation</vt:lpstr>
      <vt:lpstr>PowerPoint Presentation</vt:lpstr>
      <vt:lpstr>“There Will Come Soft Rains”</vt:lpstr>
      <vt:lpstr>Writing Assignment: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Bellringer: What are the potential fates of humanity?</dc:title>
  <dc:creator>Bowe Christine</dc:creator>
  <cp:lastModifiedBy>Windows User</cp:lastModifiedBy>
  <cp:revision>88</cp:revision>
  <dcterms:modified xsi:type="dcterms:W3CDTF">2016-04-14T14:36:45Z</dcterms:modified>
</cp:coreProperties>
</file>